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9" r:id="rId4"/>
    <p:sldId id="270" r:id="rId5"/>
    <p:sldId id="278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8E5C"/>
    <a:srgbClr val="D3C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52A5AC-B3FD-4055-92CD-647111BD58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" y="0"/>
            <a:ext cx="12188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8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7B68EB-55D4-461B-9CD1-6BB4B1475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5BDA62-FE42-4E20-BC8F-62AA91206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4C504F-5239-44D8-84ED-3D3EE13BCD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079CA3-E3D4-4F58-B0AA-AC6477D88F62}" type="datetimeFigureOut">
              <a:rPr lang="es-MX" smtClean="0"/>
              <a:t>08/08/2023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5ACC45-94F9-44D5-9BAB-86FDB50A7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6E1614-F680-4FDA-9678-5BA15F02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5BA4A-5B6F-4D03-99E3-1E7F8C0512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876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4D04121-C688-4544-8CC6-209C7ECB13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" y="0"/>
            <a:ext cx="12188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20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49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739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E2D9D-54B6-4926-ACBE-28BE1693A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740DD57-7FF0-4A5D-8CAC-BDF43F572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079CA3-E3D4-4F58-B0AA-AC6477D88F62}" type="datetimeFigureOut">
              <a:rPr lang="es-MX" smtClean="0"/>
              <a:t>08/08/2023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B0C0FE3-D71B-4337-9C31-3FD88813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A919987-C832-44FA-9232-8B91FDFA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5BA4A-5B6F-4D03-99E3-1E7F8C0512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584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5AF7B4-6541-47A3-B138-CF2908F99C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079CA3-E3D4-4F58-B0AA-AC6477D88F62}" type="datetimeFigureOut">
              <a:rPr lang="es-MX" smtClean="0"/>
              <a:t>08/08/2023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6AF584B-4CCA-4F3B-963E-BCB276AB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A91E73-2AF7-40B5-BFF5-396900AF5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5BA4A-5B6F-4D03-99E3-1E7F8C0512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493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8333C1-46FB-400C-BEA2-CEC843FBC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5F89B9-9F12-4917-A331-3C286BE14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53B625-7A40-4BE3-8083-5D8DE90EB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2EB473-78D5-42F1-854F-CAD05D7BF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079CA3-E3D4-4F58-B0AA-AC6477D88F62}" type="datetimeFigureOut">
              <a:rPr lang="es-MX" smtClean="0"/>
              <a:t>08/08/2023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8C098F-0A29-4128-80D6-44AA3FF68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E24369-3169-406E-A82B-3D97E3DC6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5BA4A-5B6F-4D03-99E3-1E7F8C0512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359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0F325C-B294-408A-9F0E-B3D9359C8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C8ED0D-FBF3-432F-8426-9730635B33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1F2510-B4BC-497A-8088-548F7D8D6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FF6C99-1BD3-44D2-9195-4AC31A846D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079CA3-E3D4-4F58-B0AA-AC6477D88F62}" type="datetimeFigureOut">
              <a:rPr lang="es-MX" smtClean="0"/>
              <a:t>08/08/2023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FC09EA-E15D-461D-90DB-5AAEBD5D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AA1E35-09F7-49AC-8927-8BEF0C4CF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5BA4A-5B6F-4D03-99E3-1E7F8C0512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239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491359-9831-40B1-82CF-1E9B18072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0D7061-C899-44B3-AF70-5B286A95D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32ACD9-0B52-48B0-90A7-DB2EFCF64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079CA3-E3D4-4F58-B0AA-AC6477D88F62}" type="datetimeFigureOut">
              <a:rPr lang="es-MX" smtClean="0"/>
              <a:t>08/08/2023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C7E123-61EC-4E15-9BD9-8177AD48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8880F2-3138-4B2E-9A42-C04D1362B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5BA4A-5B6F-4D03-99E3-1E7F8C0512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886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97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26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68B46E-3A8E-9DA5-84ED-23FD9E94CF6E}"/>
              </a:ext>
            </a:extLst>
          </p:cNvPr>
          <p:cNvSpPr txBox="1"/>
          <p:nvPr/>
        </p:nvSpPr>
        <p:spPr>
          <a:xfrm>
            <a:off x="563107" y="1554760"/>
            <a:ext cx="1072207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Montserrat" panose="00000500000000000000" pitchFamily="2" charset="0"/>
              </a:rPr>
              <a:t>Para conformar las mesas de trabajo, los participantes tomaran un numero oculto que personal de la DAOCE les proporcionara.</a:t>
            </a:r>
          </a:p>
          <a:p>
            <a:endParaRPr lang="es-MX" dirty="0"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MX" b="1" dirty="0">
                <a:latin typeface="Montserrat" panose="00000500000000000000" pitchFamily="2" charset="0"/>
              </a:rPr>
              <a:t>1.-</a:t>
            </a:r>
            <a:r>
              <a:rPr lang="es-MX" dirty="0">
                <a:latin typeface="Montserrat" panose="00000500000000000000" pitchFamily="2" charset="0"/>
              </a:rPr>
              <a:t>Se conformarán 6 mesas de trabajo.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MX" b="1" dirty="0">
                <a:latin typeface="Montserrat" panose="00000500000000000000" pitchFamily="2" charset="0"/>
              </a:rPr>
              <a:t>2.-</a:t>
            </a:r>
            <a:r>
              <a:rPr lang="es-MX" dirty="0">
                <a:latin typeface="Montserrat" panose="00000500000000000000" pitchFamily="2" charset="0"/>
              </a:rPr>
              <a:t>Se proporcionarán los “Criterios para determinar la programación, seguimiento y cumplimiento de metas para los procesos de evaluación con fines de certificación de competencias”.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MX" b="1" dirty="0">
                <a:latin typeface="Montserrat" panose="00000500000000000000" pitchFamily="2" charset="0"/>
              </a:rPr>
              <a:t>3.-</a:t>
            </a:r>
            <a:r>
              <a:rPr lang="es-MX" dirty="0">
                <a:latin typeface="Montserrat" panose="00000500000000000000" pitchFamily="2" charset="0"/>
              </a:rPr>
              <a:t>Se proporcionará el archivo de Excel para el registro de metas por modalidad de certificación de competencias.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MX" b="1" dirty="0">
                <a:latin typeface="Montserrat" panose="00000500000000000000" pitchFamily="2" charset="0"/>
              </a:rPr>
              <a:t>4.-</a:t>
            </a:r>
            <a:r>
              <a:rPr lang="es-MX" dirty="0">
                <a:latin typeface="Montserrat" panose="00000500000000000000" pitchFamily="2" charset="0"/>
              </a:rPr>
              <a:t>Los participantes analizaran la información proporcionada y realizaran un reporte como ejemplo.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MX" b="1" dirty="0">
                <a:latin typeface="Montserrat" panose="00000500000000000000" pitchFamily="2" charset="0"/>
              </a:rPr>
              <a:t>5.-</a:t>
            </a:r>
            <a:r>
              <a:rPr lang="es-MX" dirty="0">
                <a:latin typeface="Montserrat" panose="00000500000000000000" pitchFamily="2" charset="0"/>
              </a:rPr>
              <a:t>Los participantes definirán acuerdos para alcanzar las metas planteadas.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b="1" dirty="0">
                <a:latin typeface="Montserrat" panose="00000500000000000000" pitchFamily="2" charset="0"/>
              </a:rPr>
              <a:t>6</a:t>
            </a:r>
            <a:r>
              <a:rPr lang="es-MX" b="1" dirty="0">
                <a:latin typeface="Montserrat" panose="00000500000000000000" pitchFamily="2" charset="0"/>
              </a:rPr>
              <a:t>.- </a:t>
            </a:r>
            <a:r>
              <a:rPr lang="es-MX" dirty="0">
                <a:latin typeface="Montserrat" panose="00000500000000000000" pitchFamily="2" charset="0"/>
              </a:rPr>
              <a:t>Exposición de acuerdo generales por mesa mediante un representante designado.</a:t>
            </a:r>
          </a:p>
          <a:p>
            <a:pPr>
              <a:lnSpc>
                <a:spcPct val="150000"/>
              </a:lnSpc>
            </a:pPr>
            <a:endParaRPr lang="es-MX" dirty="0"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</a:pPr>
            <a:endParaRPr lang="es-MX" dirty="0">
              <a:latin typeface="Montserrat" panose="00000500000000000000" pitchFamily="2" charset="0"/>
            </a:endParaRPr>
          </a:p>
          <a:p>
            <a:endParaRPr lang="es-MX" dirty="0">
              <a:latin typeface="Montserrat" panose="00000500000000000000" pitchFamily="2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641C335-45AE-4AB9-9701-46A40D654ADD}"/>
              </a:ext>
            </a:extLst>
          </p:cNvPr>
          <p:cNvSpPr txBox="1">
            <a:spLocks/>
          </p:cNvSpPr>
          <p:nvPr/>
        </p:nvSpPr>
        <p:spPr>
          <a:xfrm>
            <a:off x="-91272" y="1149328"/>
            <a:ext cx="10846358" cy="326978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7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Arial"/>
              </a:rPr>
              <a:t>Integración de las mesas de trabajo</a:t>
            </a:r>
          </a:p>
        </p:txBody>
      </p:sp>
    </p:spTree>
    <p:extLst>
      <p:ext uri="{BB962C8B-B14F-4D97-AF65-F5344CB8AC3E}">
        <p14:creationId xmlns:p14="http://schemas.microsoft.com/office/powerpoint/2010/main" val="184957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FCF3E31A-E27D-F531-2466-2345CAC0E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652" y="1244532"/>
            <a:ext cx="9941073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1.- </a:t>
            </a:r>
            <a:r>
              <a:rPr kumimoji="0" lang="es-MX" alt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Selecciona la Entidad </a:t>
            </a:r>
            <a:endParaRPr kumimoji="0" lang="es-MX" alt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2.- </a:t>
            </a:r>
            <a:r>
              <a:rPr kumimoji="0" lang="es-MX" alt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Registra los datos del responsable </a:t>
            </a:r>
            <a:endParaRPr kumimoji="0" lang="es-MX" alt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3.-</a:t>
            </a:r>
            <a:r>
              <a:rPr kumimoji="0" lang="es-MX" alt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Selecciona el periodo a reportar </a:t>
            </a:r>
            <a:endParaRPr kumimoji="0" lang="es-MX" alt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4.- </a:t>
            </a:r>
            <a:r>
              <a:rPr kumimoji="0" lang="es-MX" alt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Ingresa los datos por plantel y modalidad de certificación </a:t>
            </a:r>
            <a:endParaRPr kumimoji="0" lang="es-MX" alt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5-</a:t>
            </a:r>
            <a:r>
              <a:rPr kumimoji="0" lang="es-MX" altLang="es-MX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Solo en el caso de la programación anual, se distribuirá el número total de metas durante los cuatro trimestres hasta lograr el 100 % de lo planeado</a:t>
            </a:r>
            <a:r>
              <a:rPr kumimoji="0" lang="es-MX" alt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s-MX" alt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6E7DC36D-7B64-4FCD-B400-0F6B2CC5C648}"/>
              </a:ext>
            </a:extLst>
          </p:cNvPr>
          <p:cNvGrpSpPr/>
          <p:nvPr/>
        </p:nvGrpSpPr>
        <p:grpSpPr>
          <a:xfrm>
            <a:off x="535633" y="2649136"/>
            <a:ext cx="11120734" cy="3609733"/>
            <a:chOff x="0" y="-9304"/>
            <a:chExt cx="5915025" cy="1619250"/>
          </a:xfrm>
        </p:grpSpPr>
        <p:pic>
          <p:nvPicPr>
            <p:cNvPr id="4" name="Imagen 3" descr="Interfaz de usuario gráfica, Aplicación&#10;&#10;Descripción generada automáticamente">
              <a:extLst>
                <a:ext uri="{FF2B5EF4-FFF2-40B4-BE49-F238E27FC236}">
                  <a16:creationId xmlns:a16="http://schemas.microsoft.com/office/drawing/2014/main" id="{8DDF5393-45F3-5592-06F0-EDC72CB848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45" t="42416" r="9524" b="13882"/>
            <a:stretch/>
          </p:blipFill>
          <p:spPr bwMode="auto">
            <a:xfrm>
              <a:off x="47625" y="-9304"/>
              <a:ext cx="5867400" cy="16192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A1157AE5-0566-2188-5E83-6124C8C16E9E}"/>
                </a:ext>
              </a:extLst>
            </p:cNvPr>
            <p:cNvSpPr/>
            <p:nvPr/>
          </p:nvSpPr>
          <p:spPr>
            <a:xfrm>
              <a:off x="4524375" y="323850"/>
              <a:ext cx="1168842" cy="346710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6" name="Cuadro de texto 2">
              <a:extLst>
                <a:ext uri="{FF2B5EF4-FFF2-40B4-BE49-F238E27FC236}">
                  <a16:creationId xmlns:a16="http://schemas.microsoft.com/office/drawing/2014/main" id="{F4E79FF0-997A-F22F-A39D-708E6715002D}"/>
                </a:ext>
              </a:extLst>
            </p:cNvPr>
            <p:cNvSpPr txBox="1"/>
            <p:nvPr/>
          </p:nvSpPr>
          <p:spPr>
            <a:xfrm>
              <a:off x="4514850" y="9525"/>
              <a:ext cx="318052" cy="318052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s-MX" sz="18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s-MX" sz="12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FC9BF386-7907-F011-7F55-0E287C86A9B9}"/>
                </a:ext>
              </a:extLst>
            </p:cNvPr>
            <p:cNvGrpSpPr/>
            <p:nvPr/>
          </p:nvGrpSpPr>
          <p:grpSpPr>
            <a:xfrm>
              <a:off x="0" y="0"/>
              <a:ext cx="5688105" cy="1600421"/>
              <a:chOff x="0" y="0"/>
              <a:chExt cx="5688105" cy="1600421"/>
            </a:xfrm>
          </p:grpSpPr>
          <p:sp>
            <p:nvSpPr>
              <p:cNvPr id="8" name="Cuadro de texto 2">
                <a:extLst>
                  <a:ext uri="{FF2B5EF4-FFF2-40B4-BE49-F238E27FC236}">
                    <a16:creationId xmlns:a16="http://schemas.microsoft.com/office/drawing/2014/main" id="{9D004BA9-A2E2-D8B4-B7E7-B076FE8976B5}"/>
                  </a:ext>
                </a:extLst>
              </p:cNvPr>
              <p:cNvSpPr txBox="1"/>
              <p:nvPr/>
            </p:nvSpPr>
            <p:spPr>
              <a:xfrm>
                <a:off x="0" y="771525"/>
                <a:ext cx="317500" cy="317500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MX" sz="18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MX" sz="12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Cuadro de texto 2">
                <a:extLst>
                  <a:ext uri="{FF2B5EF4-FFF2-40B4-BE49-F238E27FC236}">
                    <a16:creationId xmlns:a16="http://schemas.microsoft.com/office/drawing/2014/main" id="{0F71F1D6-E29D-2CF3-BD73-8F48A34275E7}"/>
                  </a:ext>
                </a:extLst>
              </p:cNvPr>
              <p:cNvSpPr txBox="1"/>
              <p:nvPr/>
            </p:nvSpPr>
            <p:spPr>
              <a:xfrm>
                <a:off x="1390650" y="1152525"/>
                <a:ext cx="318052" cy="318052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MX" sz="18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endParaRPr lang="es-MX" sz="12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BF0293AF-A970-909E-0890-A4B0F28517AA}"/>
                  </a:ext>
                </a:extLst>
              </p:cNvPr>
              <p:cNvSpPr/>
              <p:nvPr/>
            </p:nvSpPr>
            <p:spPr>
              <a:xfrm>
                <a:off x="381000" y="304800"/>
                <a:ext cx="620202" cy="200522"/>
              </a:xfrm>
              <a:prstGeom prst="rect">
                <a:avLst/>
              </a:prstGeom>
              <a:noFill/>
              <a:ln w="28575">
                <a:solidFill>
                  <a:schemeClr val="accent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MX"/>
              </a:p>
            </p:txBody>
          </p:sp>
          <p:sp>
            <p:nvSpPr>
              <p:cNvPr id="11" name="Cuadro de texto 2">
                <a:extLst>
                  <a:ext uri="{FF2B5EF4-FFF2-40B4-BE49-F238E27FC236}">
                    <a16:creationId xmlns:a16="http://schemas.microsoft.com/office/drawing/2014/main" id="{12D8F2DF-F88A-2F47-23B3-88D9B400355B}"/>
                  </a:ext>
                </a:extLst>
              </p:cNvPr>
              <p:cNvSpPr txBox="1"/>
              <p:nvPr/>
            </p:nvSpPr>
            <p:spPr>
              <a:xfrm>
                <a:off x="695325" y="0"/>
                <a:ext cx="318052" cy="318052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MX" sz="18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es-MX" sz="12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s-MX" sz="12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B49FE24F-1002-01B5-B057-FEF645C50A36}"/>
                  </a:ext>
                </a:extLst>
              </p:cNvPr>
              <p:cNvSpPr/>
              <p:nvPr/>
            </p:nvSpPr>
            <p:spPr>
              <a:xfrm>
                <a:off x="0" y="1085850"/>
                <a:ext cx="317500" cy="514571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MX"/>
              </a:p>
            </p:txBody>
          </p:sp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00363195-1DD3-B2A1-74CC-E336029031A3}"/>
                  </a:ext>
                </a:extLst>
              </p:cNvPr>
              <p:cNvSpPr/>
              <p:nvPr/>
            </p:nvSpPr>
            <p:spPr>
              <a:xfrm>
                <a:off x="1390650" y="1162050"/>
                <a:ext cx="4297455" cy="376306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MX"/>
              </a:p>
            </p:txBody>
          </p:sp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4D0E3555-D001-1ECA-02F4-89FBC9C9418C}"/>
                  </a:ext>
                </a:extLst>
              </p:cNvPr>
              <p:cNvSpPr/>
              <p:nvPr/>
            </p:nvSpPr>
            <p:spPr>
              <a:xfrm>
                <a:off x="2038350" y="409575"/>
                <a:ext cx="1595154" cy="18170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MX"/>
              </a:p>
            </p:txBody>
          </p:sp>
          <p:sp>
            <p:nvSpPr>
              <p:cNvPr id="15" name="Cuadro de texto 2">
                <a:extLst>
                  <a:ext uri="{FF2B5EF4-FFF2-40B4-BE49-F238E27FC236}">
                    <a16:creationId xmlns:a16="http://schemas.microsoft.com/office/drawing/2014/main" id="{EA9E5B67-3AFC-C11F-C631-EF3014839BCC}"/>
                  </a:ext>
                </a:extLst>
              </p:cNvPr>
              <p:cNvSpPr txBox="1"/>
              <p:nvPr/>
            </p:nvSpPr>
            <p:spPr>
              <a:xfrm>
                <a:off x="2038350" y="47625"/>
                <a:ext cx="317500" cy="360836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s-MX" sz="18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s-MX" sz="12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6" name="Rectangle 20">
            <a:extLst>
              <a:ext uri="{FF2B5EF4-FFF2-40B4-BE49-F238E27FC236}">
                <a16:creationId xmlns:a16="http://schemas.microsoft.com/office/drawing/2014/main" id="{EA1FB91A-9052-4D94-A6D9-33601B350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620" y="6382770"/>
            <a:ext cx="777670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 Los formatos deber</a:t>
            </a:r>
            <a:r>
              <a:rPr kumimoji="0" lang="es-ES" altLang="es-MX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s-ES" altLang="es-MX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estar firmados por el titular y el responsable que integro la informaci</a:t>
            </a:r>
            <a:r>
              <a:rPr kumimoji="0" lang="es-ES" altLang="es-MX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s-ES" altLang="es-MX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endParaRPr kumimoji="0" lang="es-MX" alt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2641C335-45AE-4AB9-9701-46A40D654ADD}"/>
              </a:ext>
            </a:extLst>
          </p:cNvPr>
          <p:cNvSpPr txBox="1">
            <a:spLocks/>
          </p:cNvSpPr>
          <p:nvPr/>
        </p:nvSpPr>
        <p:spPr>
          <a:xfrm>
            <a:off x="0" y="945408"/>
            <a:ext cx="10424160" cy="326978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7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Arial"/>
              </a:rPr>
              <a:t>Pasos para el registro de datos</a:t>
            </a:r>
          </a:p>
        </p:txBody>
      </p:sp>
    </p:spTree>
    <p:extLst>
      <p:ext uri="{BB962C8B-B14F-4D97-AF65-F5344CB8AC3E}">
        <p14:creationId xmlns:p14="http://schemas.microsoft.com/office/powerpoint/2010/main" val="938296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900C4D1-D9B4-07E1-020A-89DD7B1140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25" t="5620" r="8504" b="5369"/>
          <a:stretch/>
        </p:blipFill>
        <p:spPr>
          <a:xfrm>
            <a:off x="2892091" y="2830518"/>
            <a:ext cx="6407818" cy="389784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FA70F0F-1267-E6E5-3647-7CF3C8EDD03B}"/>
              </a:ext>
            </a:extLst>
          </p:cNvPr>
          <p:cNvSpPr txBox="1"/>
          <p:nvPr/>
        </p:nvSpPr>
        <p:spPr>
          <a:xfrm>
            <a:off x="866775" y="1570726"/>
            <a:ext cx="10458449" cy="1106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marR="3175" algn="just"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solidFill>
                  <a:srgbClr val="000000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Formato para el planteamiento de estrategias, criterios y compromisos que permitirán alcanzar las metas por modalidad de certificación de competencias que de acuerdo con los dos indicadores de gestión: 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175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MX" sz="1400" dirty="0">
                <a:solidFill>
                  <a:srgbClr val="000000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Tasa de variación de las evaluaciones de competencias realizadas. 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175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sz="1400" dirty="0">
                <a:solidFill>
                  <a:srgbClr val="000000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Tasa de variación de los certificados de competencia gestionados. 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641C335-45AE-4AB9-9701-46A40D654ADD}"/>
              </a:ext>
            </a:extLst>
          </p:cNvPr>
          <p:cNvSpPr txBox="1">
            <a:spLocks/>
          </p:cNvSpPr>
          <p:nvPr/>
        </p:nvSpPr>
        <p:spPr>
          <a:xfrm>
            <a:off x="-1" y="1003752"/>
            <a:ext cx="10458449" cy="326978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7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Arial"/>
              </a:rPr>
              <a:t>Estrategias, criterios y compromisos</a:t>
            </a:r>
          </a:p>
        </p:txBody>
      </p:sp>
    </p:spTree>
    <p:extLst>
      <p:ext uri="{BB962C8B-B14F-4D97-AF65-F5344CB8AC3E}">
        <p14:creationId xmlns:p14="http://schemas.microsoft.com/office/powerpoint/2010/main" val="1692727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7791859-3902-4CE6-90CB-D1B5BAD7D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60" y="2196303"/>
            <a:ext cx="4244803" cy="250278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7F28A560-446B-412A-8692-02F100BB6C0F}"/>
              </a:ext>
            </a:extLst>
          </p:cNvPr>
          <p:cNvGrpSpPr/>
          <p:nvPr/>
        </p:nvGrpSpPr>
        <p:grpSpPr>
          <a:xfrm>
            <a:off x="6612467" y="796865"/>
            <a:ext cx="4879961" cy="1843736"/>
            <a:chOff x="6853739" y="1784919"/>
            <a:chExt cx="4879961" cy="1843736"/>
          </a:xfrm>
        </p:grpSpPr>
        <p:pic>
          <p:nvPicPr>
            <p:cNvPr id="4" name="Imagen 3" descr="Imagen que contiene camino, edificio, exterior, pasto&#10;&#10;Descripción generada automáticamente">
              <a:extLst>
                <a:ext uri="{FF2B5EF4-FFF2-40B4-BE49-F238E27FC236}">
                  <a16:creationId xmlns:a16="http://schemas.microsoft.com/office/drawing/2014/main" id="{DF3465D4-342E-4985-8827-80C6976D0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2770" y="1784919"/>
              <a:ext cx="2033321" cy="184373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Imagen 4" descr="Imagen que contiene edificio, interior, techo, verde&#10;&#10;Descripción generada automáticamente">
              <a:extLst>
                <a:ext uri="{FF2B5EF4-FFF2-40B4-BE49-F238E27FC236}">
                  <a16:creationId xmlns:a16="http://schemas.microsoft.com/office/drawing/2014/main" id="{668BF9FF-9A54-4E7A-96DA-9EC7278A6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3739" y="2405407"/>
              <a:ext cx="1913861" cy="9040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Imagen 5" descr="Imagen que contiene exterior, edificio, pasto, casa&#10;&#10;Descripción generada automáticamente">
              <a:extLst>
                <a:ext uri="{FF2B5EF4-FFF2-40B4-BE49-F238E27FC236}">
                  <a16:creationId xmlns:a16="http://schemas.microsoft.com/office/drawing/2014/main" id="{1DBD5492-D636-4A61-807D-D90E499A1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15669" y="2343410"/>
              <a:ext cx="1818031" cy="9321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4B14FB8A-E219-41DC-B1E9-908028A802CD}"/>
              </a:ext>
            </a:extLst>
          </p:cNvPr>
          <p:cNvSpPr/>
          <p:nvPr/>
        </p:nvSpPr>
        <p:spPr>
          <a:xfrm>
            <a:off x="78924" y="1278549"/>
            <a:ext cx="6096000" cy="8803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b="1" dirty="0">
                <a:latin typeface="Montserrat" panose="00000500000000000000" pitchFamily="2" charset="0"/>
              </a:rPr>
              <a:t>Manuel Espino Barrientos</a:t>
            </a:r>
          </a:p>
          <a:p>
            <a:pPr algn="ctr">
              <a:lnSpc>
                <a:spcPct val="150000"/>
              </a:lnSpc>
            </a:pPr>
            <a:r>
              <a:rPr lang="es-MX" i="1" dirty="0">
                <a:latin typeface="Montserrat" panose="00000500000000000000" pitchFamily="2" charset="0"/>
              </a:rPr>
              <a:t>Director General del CONALEP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2AC92A5-3731-4CEB-A33A-98E8D952BCCA}"/>
              </a:ext>
            </a:extLst>
          </p:cNvPr>
          <p:cNvSpPr/>
          <p:nvPr/>
        </p:nvSpPr>
        <p:spPr>
          <a:xfrm>
            <a:off x="5521119" y="4069395"/>
            <a:ext cx="6096000" cy="17113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es-MX" i="1" dirty="0">
              <a:latin typeface="Montserrat" panose="000005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s-MX" b="1" dirty="0">
                <a:latin typeface="Montserrat" panose="00000500000000000000" pitchFamily="2" charset="0"/>
              </a:rPr>
              <a:t>Hugo Vallejo Hernandez</a:t>
            </a:r>
          </a:p>
          <a:p>
            <a:pPr algn="ctr">
              <a:lnSpc>
                <a:spcPct val="150000"/>
              </a:lnSpc>
            </a:pPr>
            <a:r>
              <a:rPr lang="es-MX" i="1" dirty="0">
                <a:latin typeface="Montserrat" panose="00000500000000000000" pitchFamily="2" charset="0"/>
              </a:rPr>
              <a:t>Director de Acreditación y Operación de Centros de Evaluación</a:t>
            </a:r>
          </a:p>
          <a:p>
            <a:pPr algn="ctr">
              <a:lnSpc>
                <a:spcPct val="150000"/>
              </a:lnSpc>
            </a:pPr>
            <a:endParaRPr lang="es-MX" i="1" dirty="0">
              <a:latin typeface="Montserrat" panose="000005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C4F32C7-CDE7-4713-A48C-427F4090CF8D}"/>
              </a:ext>
            </a:extLst>
          </p:cNvPr>
          <p:cNvSpPr/>
          <p:nvPr/>
        </p:nvSpPr>
        <p:spPr>
          <a:xfrm>
            <a:off x="-574882" y="4572083"/>
            <a:ext cx="6096001" cy="8803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b="1" dirty="0">
                <a:latin typeface="Montserrat" panose="00000500000000000000" pitchFamily="2" charset="0"/>
              </a:rPr>
              <a:t>Hugo Nicolas  Pérez González</a:t>
            </a:r>
          </a:p>
          <a:p>
            <a:pPr algn="ctr">
              <a:lnSpc>
                <a:spcPct val="150000"/>
              </a:lnSpc>
            </a:pPr>
            <a:r>
              <a:rPr lang="es-MX" i="1" dirty="0">
                <a:latin typeface="Montserrat" panose="00000500000000000000" pitchFamily="2" charset="0"/>
              </a:rPr>
              <a:t>Secretario Académico</a:t>
            </a:r>
          </a:p>
        </p:txBody>
      </p:sp>
    </p:spTree>
    <p:extLst>
      <p:ext uri="{BB962C8B-B14F-4D97-AF65-F5344CB8AC3E}">
        <p14:creationId xmlns:p14="http://schemas.microsoft.com/office/powerpoint/2010/main" val="29171726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299</Words>
  <Application>Microsoft Office PowerPoint</Application>
  <PresentationFormat>Panorámica</PresentationFormat>
  <Paragraphs>34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Montserrat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Nunez Mendoza</dc:creator>
  <cp:lastModifiedBy>Conalep</cp:lastModifiedBy>
  <cp:revision>30</cp:revision>
  <dcterms:created xsi:type="dcterms:W3CDTF">2023-06-07T21:38:39Z</dcterms:created>
  <dcterms:modified xsi:type="dcterms:W3CDTF">2023-08-08T23:36:24Z</dcterms:modified>
</cp:coreProperties>
</file>