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7" r:id="rId2"/>
    <p:sldId id="288" r:id="rId3"/>
    <p:sldId id="289" r:id="rId4"/>
    <p:sldId id="291" r:id="rId5"/>
    <p:sldId id="520" r:id="rId6"/>
    <p:sldId id="521" r:id="rId7"/>
    <p:sldId id="522" r:id="rId8"/>
    <p:sldId id="523" r:id="rId9"/>
    <p:sldId id="290" r:id="rId10"/>
    <p:sldId id="292" r:id="rId11"/>
    <p:sldId id="293" r:id="rId12"/>
    <p:sldId id="294" r:id="rId13"/>
    <p:sldId id="295" r:id="rId14"/>
    <p:sldId id="519" r:id="rId15"/>
    <p:sldId id="261" r:id="rId16"/>
  </p:sldIdLst>
  <p:sldSz cx="12192000" cy="6858000"/>
  <p:notesSz cx="6858000" cy="9144000"/>
  <p:embeddedFontLst>
    <p:embeddedFont>
      <p:font typeface="Montserrat" panose="00000500000000000000" pitchFamily="2" charset="0"/>
      <p:regular r:id="rId19"/>
      <p:bold r:id="rId20"/>
      <p:italic r:id="rId21"/>
      <p:boldItalic r:id="rId22"/>
    </p:embeddedFont>
    <p:embeddedFont>
      <p:font typeface="Montserrat Medium" panose="00000600000000000000" pitchFamily="2" charset="0"/>
      <p:regular r:id="rId23"/>
    </p:embeddedFont>
    <p:embeddedFont>
      <p:font typeface="Montserrat SemiBold" panose="00000700000000000000" pitchFamily="2" charset="0"/>
      <p:bold r:id="rId24"/>
      <p:boldItalic r:id="rId25"/>
    </p:embeddedFont>
  </p:embeddedFontLst>
  <p:defaultTextStyle>
    <a:defPPr>
      <a:defRPr lang="es-MX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548235"/>
    <a:srgbClr val="E2D0B0"/>
    <a:srgbClr val="F2A497"/>
    <a:srgbClr val="C13018"/>
    <a:srgbClr val="FCD4A5"/>
    <a:srgbClr val="F7931F"/>
    <a:srgbClr val="67192F"/>
    <a:srgbClr val="D0CECE"/>
    <a:srgbClr val="BD97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1471" autoAdjust="0"/>
  </p:normalViewPr>
  <p:slideViewPr>
    <p:cSldViewPr snapToGrid="0" snapToObjects="1">
      <p:cViewPr varScale="1">
        <p:scale>
          <a:sx n="101" d="100"/>
          <a:sy n="101" d="100"/>
        </p:scale>
        <p:origin x="1314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2576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927D54E-8C2E-5140-8C91-3FEA4A3AB8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D13BB7-3677-894F-9A14-A006787831D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092CE-056A-8E4F-AA38-7AF6D4E38A72}" type="datetimeFigureOut">
              <a:rPr lang="es-MX" smtClean="0"/>
              <a:t>13/02/2024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DC28EA-8CAC-E143-B39A-5889FAF729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8C73B85-DAD0-4144-A9F5-B99516FD338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3F5F3-A0C0-064E-A21B-3D52FC9E23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5397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13/02/2024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4600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15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3339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7609FFF5-262F-BE4B-9727-825EDD3DA8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55870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7BDC73D-88AC-3D46-B0FC-8933DC5B58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60818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91641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2AFEB7-75D0-BE47-81B9-4E56BC16D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F20D03-13BE-A948-A10F-E6525E78D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266C5EE-81CC-6D43-8FD4-29ED2886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20920309-05E5-DF4A-9915-FBFC0ED1E3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B691BD6-0D46-9E42-AE79-4D3615065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F255405-FCA4-45E1-B738-B9070B6710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0564" y="233222"/>
            <a:ext cx="4412502" cy="6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48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F6B79C-27DF-DA46-9B64-4E0256DA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829783"/>
            <a:ext cx="5378130" cy="9896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200" b="1" i="0" cap="all" baseline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endParaRPr lang="es-MX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C9834F-FDDC-E444-AA42-F599DEF8A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2036763"/>
            <a:ext cx="5682932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solidFill>
                  <a:srgbClr val="404040"/>
                </a:solidFill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804EBD2-6E8F-DD4D-A7F0-B009AC0DF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3072445"/>
            <a:ext cx="5682932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solidFill>
                  <a:srgbClr val="404040"/>
                </a:solidFill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476336B-7889-A545-8051-B71747F39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807960" y="2051684"/>
            <a:ext cx="3967480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 i="0">
                <a:latin typeface="Montserrat Medium" pitchFamily="2" charset="77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endParaRPr lang="es-MX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75D9E89-2F81-8E4E-8F00-6E2A93AE2F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807960" y="3072445"/>
            <a:ext cx="3967480" cy="26257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 b="0" i="0">
                <a:latin typeface="Montserrat Medium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A9B9FE-8B4D-2C49-9079-B4D8CA36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13/02/2024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BB4BDA2-120C-E14E-8684-F8383129C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18733FD-8434-2949-8A2A-43A2A44FC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600E79E-675B-481E-8D2D-882EDFD906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0564" y="233222"/>
            <a:ext cx="4412502" cy="6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021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3" y="2164080"/>
            <a:ext cx="400884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4" y="2164080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13/02/2024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sz="440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4"/>
            <a:ext cx="4008847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E714BFC-0F62-4039-8625-6E84A9C266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0564" y="233222"/>
            <a:ext cx="4412502" cy="6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5193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ido con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5D9DB7-F1B2-3941-8B03-1576108DD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13/02/2024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695825-735B-B840-9E9D-D85D60F47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711505-64F3-3849-8F5B-1CE6842C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102310E-A4CF-E948-B792-8AFA51838E3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3497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84720" y="-459432"/>
            <a:ext cx="12931161" cy="7317432"/>
          </a:xfrm>
          <a:prstGeom prst="rect">
            <a:avLst/>
          </a:prstGeom>
        </p:spPr>
      </p:pic>
      <p:sp>
        <p:nvSpPr>
          <p:cNvPr id="4" name="Rectangle 10"/>
          <p:cNvSpPr/>
          <p:nvPr userDrawn="1"/>
        </p:nvSpPr>
        <p:spPr>
          <a:xfrm flipV="1">
            <a:off x="-384720" y="87005"/>
            <a:ext cx="6242133" cy="4571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8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10"/>
          <p:cNvSpPr/>
          <p:nvPr userDrawn="1"/>
        </p:nvSpPr>
        <p:spPr>
          <a:xfrm>
            <a:off x="6388150" y="82402"/>
            <a:ext cx="6158292" cy="45720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0">
                <a:srgbClr val="FF0000">
                  <a:shade val="67500"/>
                  <a:satMod val="115000"/>
                </a:srgbClr>
              </a:gs>
              <a:gs pos="74000">
                <a:schemeClr val="bg1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E029A04-E33A-4351-974C-954EA2C380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65" y="-99392"/>
            <a:ext cx="2108870" cy="36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4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D23CAB6B-7A5A-6B4E-A033-229957EF03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C92E3075-A055-6542-91AB-F62814FD3E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rgbClr val="BC945A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287764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96560" y="996581"/>
            <a:ext cx="5720080" cy="2852737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13/02/2024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8974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4A1ADC4-8F9E-7348-816F-C00C9B82A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13/02/2024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B84907-060D-AF46-94EB-77E9E6992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BA9FE25-529C-C643-8C50-F8F91B5AB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4F2DB6AC-9A7C-414E-AFE4-4F5933719B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DC9B4D7-BCB7-EC4E-BF24-EDB3A381900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71A72765-293D-3444-BD4D-E3F78760BD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D29E7CA-97EB-427F-8796-ABA68B522B5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0564" y="233222"/>
            <a:ext cx="4412502" cy="6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4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562928"/>
            <a:ext cx="11424920" cy="1325563"/>
          </a:xfrm>
          <a:prstGeom prst="rect">
            <a:avLst/>
          </a:prstGeom>
          <a:noFill/>
        </p:spPr>
        <p:txBody>
          <a:bodyPr/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81002" y="2072640"/>
            <a:ext cx="5532119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34669C8D-E6AE-DD4A-AC37-D27A5118864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33160" y="2072640"/>
            <a:ext cx="5572760" cy="41043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AF846C1-7237-4298-ADB9-07A7C4EC70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0564" y="233222"/>
            <a:ext cx="4412502" cy="6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647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780" y="568860"/>
            <a:ext cx="4155440" cy="132556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9200" y="1825625"/>
            <a:ext cx="632460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94E27BC-CBF8-4CA9-91BC-B8153854B2C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0564" y="233222"/>
            <a:ext cx="4412502" cy="6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365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>
              <a:defRPr sz="40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F8F8103-3FF9-4083-98E8-90D47EA9EB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0564" y="233222"/>
            <a:ext cx="4412502" cy="6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41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318" y="578803"/>
            <a:ext cx="4036423" cy="126047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3900" b="0" i="0">
                <a:solidFill>
                  <a:srgbClr val="6E152E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A68CFE-9BDE-AC4E-8BE5-D2C5E6BBFBD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85360" y="1209041"/>
            <a:ext cx="6568440" cy="4967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0" i="0">
                <a:solidFill>
                  <a:srgbClr val="404040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0925D57-13C7-9F4C-8624-F76047773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13/02/2024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234E0C4-F0C1-0847-AC2A-7AC9F10BD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F4766-DB6B-3D42-A920-905F1728E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1DF3EB6-209F-4D89-B46B-38738FEBF9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0564" y="233222"/>
            <a:ext cx="4412502" cy="6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024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A5DCD591-614A-7548-8788-7FD7534F1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400" b="1" i="0">
                <a:solidFill>
                  <a:srgbClr val="6E152E"/>
                </a:solidFill>
                <a:latin typeface="Montserrat SemiBold" pitchFamily="2" charset="77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A54153E-355E-3C40-B508-5337B24D6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chemeClr val="tx1">
                    <a:tint val="75000"/>
                  </a:schemeClr>
                </a:solidFill>
                <a:latin typeface="Montserrat" pitchFamily="2" charset="77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9" name="Marcador de fecha 3">
            <a:extLst>
              <a:ext uri="{FF2B5EF4-FFF2-40B4-BE49-F238E27FC236}">
                <a16:creationId xmlns:a16="http://schemas.microsoft.com/office/drawing/2014/main" id="{33049571-67D9-7C4A-95BE-A794414456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2B8DF0E-90BF-EC4E-8934-156187A1162F}" type="datetimeFigureOut">
              <a:rPr lang="es-MX" smtClean="0"/>
              <a:t>13/02/2024</a:t>
            </a:fld>
            <a:endParaRPr lang="es-MX"/>
          </a:p>
        </p:txBody>
      </p:sp>
      <p:sp>
        <p:nvSpPr>
          <p:cNvPr id="10" name="Marcador de pie de página 4">
            <a:extLst>
              <a:ext uri="{FF2B5EF4-FFF2-40B4-BE49-F238E27FC236}">
                <a16:creationId xmlns:a16="http://schemas.microsoft.com/office/drawing/2014/main" id="{4666AA57-9D0D-3640-9528-8B3DEDC6C9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:a16="http://schemas.microsoft.com/office/drawing/2014/main" id="{BFB13A88-D95D-D640-A28D-F449DDA4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F62479C0-F92D-4D31-9ADF-3A81644EF0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0564" y="233222"/>
            <a:ext cx="4412502" cy="64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86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13/02/2024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0" r:id="rId2"/>
    <p:sldLayoutId id="2147483664" r:id="rId3"/>
    <p:sldLayoutId id="2147483672" r:id="rId4"/>
    <p:sldLayoutId id="2147483650" r:id="rId5"/>
    <p:sldLayoutId id="2147483666" r:id="rId6"/>
    <p:sldLayoutId id="2147483667" r:id="rId7"/>
    <p:sldLayoutId id="2147483668" r:id="rId8"/>
    <p:sldLayoutId id="2147483663" r:id="rId9"/>
    <p:sldLayoutId id="2147483651" r:id="rId10"/>
    <p:sldLayoutId id="2147483653" r:id="rId11"/>
    <p:sldLayoutId id="2147483652" r:id="rId12"/>
    <p:sldLayoutId id="2147483656" r:id="rId13"/>
    <p:sldLayoutId id="2147483673" r:id="rId14"/>
    <p:sldLayoutId id="2147483674" r:id="rId1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://plataforma.conocer.gob.mx:8082/evaluacion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ii.conocer.gob.mx:8081/sii-web/login.html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93839E-42C7-C646-B6FF-4197C8741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5922" y="1433740"/>
            <a:ext cx="4680155" cy="1453839"/>
          </a:xfrm>
        </p:spPr>
        <p:txBody>
          <a:bodyPr/>
          <a:lstStyle/>
          <a:p>
            <a:r>
              <a:rPr lang="es-MX" dirty="0"/>
              <a:t>Modalidad Competencias Laborales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30C26F-05D6-3E42-AC4F-B7CE78B0F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3460818"/>
            <a:ext cx="12192000" cy="120643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s-MX" sz="3600" dirty="0"/>
              <a:t>CONOCER</a:t>
            </a:r>
          </a:p>
          <a:p>
            <a:r>
              <a:rPr lang="es-MX" sz="3600" dirty="0"/>
              <a:t>Operación Plataformas </a:t>
            </a:r>
          </a:p>
          <a:p>
            <a:r>
              <a:rPr lang="es-MX" sz="3600" dirty="0"/>
              <a:t>Competencias Laborales CONOCER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D71E830-483B-0E4D-858C-7DCA12633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261" y="4966255"/>
            <a:ext cx="0" cy="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E3850F2C-A584-4977-A884-9369067A1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971" y="5375750"/>
            <a:ext cx="6572058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834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37;p19">
            <a:extLst>
              <a:ext uri="{FF2B5EF4-FFF2-40B4-BE49-F238E27FC236}">
                <a16:creationId xmlns:a16="http://schemas.microsoft.com/office/drawing/2014/main" id="{821E621D-EA2A-47E5-B50C-8C2CAEDD965C}"/>
              </a:ext>
            </a:extLst>
          </p:cNvPr>
          <p:cNvSpPr txBox="1">
            <a:spLocks/>
          </p:cNvSpPr>
          <p:nvPr/>
        </p:nvSpPr>
        <p:spPr>
          <a:xfrm>
            <a:off x="2223285" y="551551"/>
            <a:ext cx="5202444" cy="43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BC945A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r">
              <a:buClr>
                <a:schemeClr val="hlink"/>
              </a:buClr>
              <a:buSzPts val="1100"/>
            </a:pPr>
            <a:r>
              <a:rPr lang="es-MX" sz="28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Operación de plataformas CONOCER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483A1E2-B6CC-4A75-9788-48CB64B7925C}"/>
              </a:ext>
            </a:extLst>
          </p:cNvPr>
          <p:cNvGrpSpPr/>
          <p:nvPr/>
        </p:nvGrpSpPr>
        <p:grpSpPr>
          <a:xfrm>
            <a:off x="0" y="367675"/>
            <a:ext cx="2424253" cy="360000"/>
            <a:chOff x="0" y="843097"/>
            <a:chExt cx="9180000" cy="36000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0C8ACAB4-7053-43EA-B064-D130E6BB4D27}"/>
                </a:ext>
              </a:extLst>
            </p:cNvPr>
            <p:cNvCxnSpPr/>
            <p:nvPr/>
          </p:nvCxnSpPr>
          <p:spPr>
            <a:xfrm>
              <a:off x="0" y="1026973"/>
              <a:ext cx="9180000" cy="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AE99C38F-A9B0-4EBA-A304-980EDF8BDFFD}"/>
                </a:ext>
              </a:extLst>
            </p:cNvPr>
            <p:cNvCxnSpPr/>
            <p:nvPr/>
          </p:nvCxnSpPr>
          <p:spPr>
            <a:xfrm>
              <a:off x="9180000" y="843097"/>
              <a:ext cx="0" cy="36000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9A2D44F5-0570-419A-ABB5-F676F1518735}"/>
              </a:ext>
            </a:extLst>
          </p:cNvPr>
          <p:cNvSpPr txBox="1">
            <a:spLocks/>
          </p:cNvSpPr>
          <p:nvPr/>
        </p:nvSpPr>
        <p:spPr>
          <a:xfrm>
            <a:off x="7932357" y="2138034"/>
            <a:ext cx="3692043" cy="29050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Registrar Candidato: </a:t>
            </a:r>
            <a:r>
              <a:rPr lang="es-ES" sz="1100" dirty="0">
                <a:solidFill>
                  <a:schemeClr val="tx1"/>
                </a:solidFill>
                <a:latin typeface="Montserrat" panose="00000500000000000000" pitchFamily="2" charset="0"/>
              </a:rPr>
              <a:t>En este apartado se lleva a cabo el registro de candidatos al Sistema Nacional de Competencias.</a:t>
            </a:r>
          </a:p>
          <a:p>
            <a:pPr algn="ctr">
              <a:lnSpc>
                <a:spcPct val="150000"/>
              </a:lnSpc>
            </a:pPr>
            <a:endParaRPr lang="es-ES" sz="11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s-ES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Asociar Evaluación: </a:t>
            </a:r>
            <a:r>
              <a:rPr lang="es-ES" sz="1100" dirty="0">
                <a:solidFill>
                  <a:schemeClr val="tx1"/>
                </a:solidFill>
                <a:latin typeface="Montserrat" panose="00000500000000000000" pitchFamily="2" charset="0"/>
              </a:rPr>
              <a:t>Una vez registrado el candidato, se le asocia una evaluación o varias.</a:t>
            </a:r>
          </a:p>
          <a:p>
            <a:pPr algn="ctr">
              <a:lnSpc>
                <a:spcPct val="150000"/>
              </a:lnSpc>
            </a:pPr>
            <a:endParaRPr lang="es-ES" sz="11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s-ES" sz="1100" dirty="0">
                <a:solidFill>
                  <a:schemeClr val="tx1"/>
                </a:solidFill>
                <a:latin typeface="Montserrat" panose="00000500000000000000" pitchFamily="2" charset="0"/>
              </a:rPr>
              <a:t>En la pantalla inicial se tienen criterios de búsqueda de procesos de evaluación asignados.</a:t>
            </a:r>
          </a:p>
          <a:p>
            <a:pPr algn="ctr">
              <a:lnSpc>
                <a:spcPct val="150000"/>
              </a:lnSpc>
            </a:pPr>
            <a:endParaRPr lang="es-ES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2A778A9-63B7-4FA0-8223-6B8CD2C735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576157" y="914119"/>
            <a:ext cx="720000" cy="720000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55E2FBD-17C9-4016-8853-62986030A8F1}"/>
              </a:ext>
            </a:extLst>
          </p:cNvPr>
          <p:cNvSpPr txBox="1"/>
          <p:nvPr/>
        </p:nvSpPr>
        <p:spPr>
          <a:xfrm>
            <a:off x="8648701" y="1103303"/>
            <a:ext cx="332506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ts val="1100"/>
            </a:pPr>
            <a:r>
              <a:rPr lang="es-MX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SemiBold" pitchFamily="2" charset="77"/>
                <a:ea typeface="+mj-ea"/>
                <a:cs typeface="+mj-cs"/>
              </a:rPr>
              <a:t>Módulo de Evaluación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3E46B1-8C1E-47A0-9C96-E55D3C0B1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355" y="2017802"/>
            <a:ext cx="7098374" cy="3145476"/>
          </a:xfrm>
          <a:prstGeom prst="roundRect">
            <a:avLst>
              <a:gd name="adj" fmla="val 5421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23158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37;p19">
            <a:extLst>
              <a:ext uri="{FF2B5EF4-FFF2-40B4-BE49-F238E27FC236}">
                <a16:creationId xmlns:a16="http://schemas.microsoft.com/office/drawing/2014/main" id="{821E621D-EA2A-47E5-B50C-8C2CAEDD965C}"/>
              </a:ext>
            </a:extLst>
          </p:cNvPr>
          <p:cNvSpPr txBox="1">
            <a:spLocks/>
          </p:cNvSpPr>
          <p:nvPr/>
        </p:nvSpPr>
        <p:spPr>
          <a:xfrm>
            <a:off x="2223285" y="551551"/>
            <a:ext cx="5202444" cy="43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BC945A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r">
              <a:buClr>
                <a:schemeClr val="hlink"/>
              </a:buClr>
              <a:buSzPts val="1100"/>
            </a:pPr>
            <a:r>
              <a:rPr lang="es-MX" sz="28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Operación de plataformas CONOCER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483A1E2-B6CC-4A75-9788-48CB64B7925C}"/>
              </a:ext>
            </a:extLst>
          </p:cNvPr>
          <p:cNvGrpSpPr/>
          <p:nvPr/>
        </p:nvGrpSpPr>
        <p:grpSpPr>
          <a:xfrm>
            <a:off x="0" y="367675"/>
            <a:ext cx="2424253" cy="360000"/>
            <a:chOff x="0" y="843097"/>
            <a:chExt cx="9180000" cy="36000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0C8ACAB4-7053-43EA-B064-D130E6BB4D27}"/>
                </a:ext>
              </a:extLst>
            </p:cNvPr>
            <p:cNvCxnSpPr/>
            <p:nvPr/>
          </p:nvCxnSpPr>
          <p:spPr>
            <a:xfrm>
              <a:off x="0" y="1026973"/>
              <a:ext cx="9180000" cy="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AE99C38F-A9B0-4EBA-A304-980EDF8BDFFD}"/>
                </a:ext>
              </a:extLst>
            </p:cNvPr>
            <p:cNvCxnSpPr/>
            <p:nvPr/>
          </p:nvCxnSpPr>
          <p:spPr>
            <a:xfrm>
              <a:off x="9180000" y="843097"/>
              <a:ext cx="0" cy="36000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9A2D44F5-0570-419A-ABB5-F676F1518735}"/>
              </a:ext>
            </a:extLst>
          </p:cNvPr>
          <p:cNvSpPr txBox="1">
            <a:spLocks/>
          </p:cNvSpPr>
          <p:nvPr/>
        </p:nvSpPr>
        <p:spPr>
          <a:xfrm>
            <a:off x="4884115" y="1634118"/>
            <a:ext cx="2773986" cy="47571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Registro del Candidato:</a:t>
            </a:r>
          </a:p>
          <a:p>
            <a:pPr algn="ctr">
              <a:lnSpc>
                <a:spcPct val="150000"/>
              </a:lnSpc>
            </a:pPr>
            <a:r>
              <a:rPr lang="es-ES" sz="1100" dirty="0">
                <a:solidFill>
                  <a:schemeClr val="tx1"/>
                </a:solidFill>
                <a:latin typeface="Montserrat" panose="00000500000000000000" pitchFamily="2" charset="0"/>
              </a:rPr>
              <a:t>Se registra al candidato por primera vez considerando sus datos principales como: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CURP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Información de identificación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Domicilio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Nivel Académico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s-ES" sz="11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es-ES" sz="1100" dirty="0">
                <a:solidFill>
                  <a:schemeClr val="tx1"/>
                </a:solidFill>
                <a:latin typeface="Montserrat" panose="00000500000000000000" pitchFamily="2" charset="0"/>
              </a:rPr>
              <a:t>También se indica si la persona quiere hacer públicos sus datos personales, en caso de aceptar hacer públicos los datos personales, se tendrán que enviara a la DAOCE copia de identificación oficial y CURP.</a:t>
            </a:r>
          </a:p>
          <a:p>
            <a:pPr algn="ctr">
              <a:lnSpc>
                <a:spcPct val="150000"/>
              </a:lnSpc>
            </a:pPr>
            <a:endParaRPr lang="es-ES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2A778A9-63B7-4FA0-8223-6B8CD2C735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576157" y="914119"/>
            <a:ext cx="720000" cy="720000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55E2FBD-17C9-4016-8853-62986030A8F1}"/>
              </a:ext>
            </a:extLst>
          </p:cNvPr>
          <p:cNvSpPr txBox="1"/>
          <p:nvPr/>
        </p:nvSpPr>
        <p:spPr>
          <a:xfrm>
            <a:off x="8648701" y="1103303"/>
            <a:ext cx="332506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ts val="1100"/>
            </a:pPr>
            <a:r>
              <a:rPr lang="es-MX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SemiBold" pitchFamily="2" charset="77"/>
                <a:ea typeface="+mj-ea"/>
                <a:cs typeface="+mj-cs"/>
              </a:rPr>
              <a:t>Módulo de Evaluación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BBCDE31-404D-4EA8-920F-36E976738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200" y="1103303"/>
            <a:ext cx="4441478" cy="5380673"/>
          </a:xfrm>
          <a:prstGeom prst="roundRect">
            <a:avLst>
              <a:gd name="adj" fmla="val 388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ECCD701-1BEE-4B9D-9C56-3001D8BBD2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8101" y="3429000"/>
            <a:ext cx="4450063" cy="2284238"/>
          </a:xfrm>
          <a:prstGeom prst="roundRect">
            <a:avLst>
              <a:gd name="adj" fmla="val 1526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387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37;p19">
            <a:extLst>
              <a:ext uri="{FF2B5EF4-FFF2-40B4-BE49-F238E27FC236}">
                <a16:creationId xmlns:a16="http://schemas.microsoft.com/office/drawing/2014/main" id="{821E621D-EA2A-47E5-B50C-8C2CAEDD965C}"/>
              </a:ext>
            </a:extLst>
          </p:cNvPr>
          <p:cNvSpPr txBox="1">
            <a:spLocks/>
          </p:cNvSpPr>
          <p:nvPr/>
        </p:nvSpPr>
        <p:spPr>
          <a:xfrm>
            <a:off x="2223285" y="551551"/>
            <a:ext cx="5202444" cy="43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BC945A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r">
              <a:buClr>
                <a:schemeClr val="hlink"/>
              </a:buClr>
              <a:buSzPts val="1100"/>
            </a:pPr>
            <a:r>
              <a:rPr lang="es-MX" sz="28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Operación de plataformas CONOCER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483A1E2-B6CC-4A75-9788-48CB64B7925C}"/>
              </a:ext>
            </a:extLst>
          </p:cNvPr>
          <p:cNvGrpSpPr/>
          <p:nvPr/>
        </p:nvGrpSpPr>
        <p:grpSpPr>
          <a:xfrm>
            <a:off x="0" y="367675"/>
            <a:ext cx="2424253" cy="360000"/>
            <a:chOff x="0" y="843097"/>
            <a:chExt cx="9180000" cy="36000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0C8ACAB4-7053-43EA-B064-D130E6BB4D27}"/>
                </a:ext>
              </a:extLst>
            </p:cNvPr>
            <p:cNvCxnSpPr/>
            <p:nvPr/>
          </p:nvCxnSpPr>
          <p:spPr>
            <a:xfrm>
              <a:off x="0" y="1026973"/>
              <a:ext cx="9180000" cy="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AE99C38F-A9B0-4EBA-A304-980EDF8BDFFD}"/>
                </a:ext>
              </a:extLst>
            </p:cNvPr>
            <p:cNvCxnSpPr/>
            <p:nvPr/>
          </p:nvCxnSpPr>
          <p:spPr>
            <a:xfrm>
              <a:off x="9180000" y="843097"/>
              <a:ext cx="0" cy="36000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9A2D44F5-0570-419A-ABB5-F676F1518735}"/>
              </a:ext>
            </a:extLst>
          </p:cNvPr>
          <p:cNvSpPr txBox="1">
            <a:spLocks/>
          </p:cNvSpPr>
          <p:nvPr/>
        </p:nvSpPr>
        <p:spPr>
          <a:xfrm>
            <a:off x="6096000" y="2433101"/>
            <a:ext cx="5530367" cy="212937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Registro de Proceso de Evaluación:</a:t>
            </a:r>
          </a:p>
          <a:p>
            <a:pPr algn="ctr">
              <a:lnSpc>
                <a:spcPct val="150000"/>
              </a:lnSpc>
            </a:pPr>
            <a:r>
              <a:rPr lang="es-ES" sz="1100" dirty="0">
                <a:solidFill>
                  <a:schemeClr val="tx1"/>
                </a:solidFill>
                <a:latin typeface="Montserrat" panose="00000500000000000000" pitchFamily="2" charset="0"/>
              </a:rPr>
              <a:t>En este apartado se asigna el proceso de evaluación al candidato por parte del Evaluador.</a:t>
            </a:r>
          </a:p>
          <a:p>
            <a:pPr algn="ctr">
              <a:lnSpc>
                <a:spcPct val="150000"/>
              </a:lnSpc>
            </a:pPr>
            <a:r>
              <a:rPr lang="es-ES" sz="1100" dirty="0">
                <a:solidFill>
                  <a:schemeClr val="tx1"/>
                </a:solidFill>
                <a:latin typeface="Montserrat" panose="00000500000000000000" pitchFamily="2" charset="0"/>
              </a:rPr>
              <a:t>Se requieren los siguientes datos: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CURP</a:t>
            </a:r>
          </a:p>
          <a:p>
            <a:pPr marL="171450" indent="-171450">
              <a:lnSpc>
                <a:spcPct val="15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Estándar en el que se va a evaluar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s-ES" sz="11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es-ES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2A778A9-63B7-4FA0-8223-6B8CD2C735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576157" y="914119"/>
            <a:ext cx="720000" cy="720000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55E2FBD-17C9-4016-8853-62986030A8F1}"/>
              </a:ext>
            </a:extLst>
          </p:cNvPr>
          <p:cNvSpPr txBox="1"/>
          <p:nvPr/>
        </p:nvSpPr>
        <p:spPr>
          <a:xfrm>
            <a:off x="8648701" y="1103303"/>
            <a:ext cx="332506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ts val="1100"/>
            </a:pPr>
            <a:r>
              <a:rPr lang="es-MX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SemiBold" pitchFamily="2" charset="77"/>
                <a:ea typeface="+mj-ea"/>
                <a:cs typeface="+mj-cs"/>
              </a:rPr>
              <a:t>Módulo de Evaluación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E4D96F5-4767-45BB-BAA6-AA8056FF4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913" y="1642526"/>
            <a:ext cx="4879362" cy="4096697"/>
          </a:xfrm>
          <a:prstGeom prst="roundRect">
            <a:avLst>
              <a:gd name="adj" fmla="val 484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1697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37;p19">
            <a:extLst>
              <a:ext uri="{FF2B5EF4-FFF2-40B4-BE49-F238E27FC236}">
                <a16:creationId xmlns:a16="http://schemas.microsoft.com/office/drawing/2014/main" id="{821E621D-EA2A-47E5-B50C-8C2CAEDD965C}"/>
              </a:ext>
            </a:extLst>
          </p:cNvPr>
          <p:cNvSpPr txBox="1">
            <a:spLocks/>
          </p:cNvSpPr>
          <p:nvPr/>
        </p:nvSpPr>
        <p:spPr>
          <a:xfrm>
            <a:off x="2223285" y="551551"/>
            <a:ext cx="5202444" cy="43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BC945A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r">
              <a:buClr>
                <a:schemeClr val="hlink"/>
              </a:buClr>
              <a:buSzPts val="1100"/>
            </a:pPr>
            <a:r>
              <a:rPr lang="es-MX" sz="28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Operación de plataformas CONOCER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483A1E2-B6CC-4A75-9788-48CB64B7925C}"/>
              </a:ext>
            </a:extLst>
          </p:cNvPr>
          <p:cNvGrpSpPr/>
          <p:nvPr/>
        </p:nvGrpSpPr>
        <p:grpSpPr>
          <a:xfrm>
            <a:off x="0" y="367675"/>
            <a:ext cx="2424253" cy="360000"/>
            <a:chOff x="0" y="843097"/>
            <a:chExt cx="9180000" cy="36000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0C8ACAB4-7053-43EA-B064-D130E6BB4D27}"/>
                </a:ext>
              </a:extLst>
            </p:cNvPr>
            <p:cNvCxnSpPr/>
            <p:nvPr/>
          </p:nvCxnSpPr>
          <p:spPr>
            <a:xfrm>
              <a:off x="0" y="1026973"/>
              <a:ext cx="9180000" cy="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AE99C38F-A9B0-4EBA-A304-980EDF8BDFFD}"/>
                </a:ext>
              </a:extLst>
            </p:cNvPr>
            <p:cNvCxnSpPr/>
            <p:nvPr/>
          </p:nvCxnSpPr>
          <p:spPr>
            <a:xfrm>
              <a:off x="9180000" y="843097"/>
              <a:ext cx="0" cy="36000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9A2D44F5-0570-419A-ABB5-F676F1518735}"/>
              </a:ext>
            </a:extLst>
          </p:cNvPr>
          <p:cNvSpPr txBox="1">
            <a:spLocks/>
          </p:cNvSpPr>
          <p:nvPr/>
        </p:nvSpPr>
        <p:spPr>
          <a:xfrm>
            <a:off x="8105775" y="2671226"/>
            <a:ext cx="3634892" cy="13197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Registro de Proceso de Evaluación de Tríadas:</a:t>
            </a:r>
          </a:p>
          <a:p>
            <a:pPr algn="ctr">
              <a:lnSpc>
                <a:spcPct val="150000"/>
              </a:lnSpc>
            </a:pPr>
            <a:r>
              <a:rPr lang="es-ES" sz="1100" dirty="0">
                <a:solidFill>
                  <a:schemeClr val="tx1"/>
                </a:solidFill>
                <a:latin typeface="Montserrat" panose="00000500000000000000" pitchFamily="2" charset="0"/>
              </a:rPr>
              <a:t>En el caso de las tríadas aparecerá otra opción en la página principal del </a:t>
            </a:r>
            <a:r>
              <a:rPr lang="es-ES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Módulo de Evaluación</a:t>
            </a:r>
            <a:r>
              <a:rPr lang="es-ES" sz="1100" dirty="0">
                <a:solidFill>
                  <a:schemeClr val="tx1"/>
                </a:solidFill>
                <a:latin typeface="Montserrat" panose="00000500000000000000" pitchFamily="2" charset="0"/>
              </a:rPr>
              <a:t>, que es el apartado de </a:t>
            </a:r>
            <a:r>
              <a:rPr lang="es-ES" sz="1100" b="1" dirty="0">
                <a:solidFill>
                  <a:srgbClr val="FF0000"/>
                </a:solidFill>
                <a:latin typeface="Montserrat" panose="00000500000000000000" pitchFamily="2" charset="0"/>
              </a:rPr>
              <a:t>Crear Lote de Evaluación</a:t>
            </a:r>
            <a:r>
              <a:rPr lang="es-ES" sz="1100" dirty="0">
                <a:solidFill>
                  <a:schemeClr val="tx1"/>
                </a:solidFill>
                <a:latin typeface="Montserrat" panose="00000500000000000000" pitchFamily="2" charset="0"/>
              </a:rPr>
              <a:t>.</a:t>
            </a:r>
            <a:endParaRPr lang="es-ES" sz="11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endParaRPr lang="es-ES" sz="11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es-ES" sz="16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2A778A9-63B7-4FA0-8223-6B8CD2C735F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576157" y="914119"/>
            <a:ext cx="720000" cy="720000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55E2FBD-17C9-4016-8853-62986030A8F1}"/>
              </a:ext>
            </a:extLst>
          </p:cNvPr>
          <p:cNvSpPr txBox="1"/>
          <p:nvPr/>
        </p:nvSpPr>
        <p:spPr>
          <a:xfrm>
            <a:off x="8648701" y="1103303"/>
            <a:ext cx="332506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ts val="1100"/>
            </a:pPr>
            <a:r>
              <a:rPr lang="es-MX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SemiBold" pitchFamily="2" charset="77"/>
                <a:ea typeface="+mj-ea"/>
                <a:cs typeface="+mj-cs"/>
              </a:rPr>
              <a:t>Módulo de Evaluación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656EB9B-6210-4709-97E9-1BE6F66E9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6" y="1636601"/>
            <a:ext cx="7439006" cy="3584798"/>
          </a:xfrm>
          <a:prstGeom prst="roundRect">
            <a:avLst>
              <a:gd name="adj" fmla="val 5937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A07691E-DC89-440A-B1A1-88D3101E98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1025" y="4160851"/>
            <a:ext cx="3634892" cy="23555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94540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>
            <a:extLst>
              <a:ext uri="{FF2B5EF4-FFF2-40B4-BE49-F238E27FC236}">
                <a16:creationId xmlns:a16="http://schemas.microsoft.com/office/drawing/2014/main" id="{439AE740-7B8C-4FC2-8D73-4189B47900F8}"/>
              </a:ext>
            </a:extLst>
          </p:cNvPr>
          <p:cNvSpPr txBox="1"/>
          <p:nvPr/>
        </p:nvSpPr>
        <p:spPr>
          <a:xfrm>
            <a:off x="274318" y="1510618"/>
            <a:ext cx="390580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dirty="0">
                <a:latin typeface="Montserrat" panose="00000500000000000000" pitchFamily="2" charset="0"/>
              </a:rPr>
              <a:t>Los procesos de evaluación que se llevan acabo en el esquema de </a:t>
            </a:r>
            <a:r>
              <a:rPr lang="es-MX" sz="1400" b="1" dirty="0">
                <a:latin typeface="Montserrat" panose="00000500000000000000" pitchFamily="2" charset="0"/>
              </a:rPr>
              <a:t>triadas</a:t>
            </a:r>
            <a:r>
              <a:rPr lang="es-MX" sz="1400" dirty="0">
                <a:latin typeface="Montserrat" panose="00000500000000000000" pitchFamily="2" charset="0"/>
              </a:rPr>
              <a:t>, evitan que las personas se autoevalúen, lo que contribuye a hacer transparente el proceso de evaluación evitando actos contrarios al código de ética.</a:t>
            </a:r>
          </a:p>
          <a:p>
            <a:pPr algn="just"/>
            <a:endParaRPr lang="es-MX" sz="1400" dirty="0">
              <a:latin typeface="Montserrat" panose="00000500000000000000" pitchFamily="2" charset="0"/>
            </a:endParaRPr>
          </a:p>
          <a:p>
            <a:pPr algn="just"/>
            <a:endParaRPr lang="es-MX" sz="1400" dirty="0">
              <a:latin typeface="Montserrat" panose="00000500000000000000" pitchFamily="2" charset="0"/>
            </a:endParaRPr>
          </a:p>
          <a:p>
            <a:pPr algn="just"/>
            <a:r>
              <a:rPr lang="es-MX" sz="1400" dirty="0">
                <a:latin typeface="Montserrat" panose="00000500000000000000" pitchFamily="2" charset="0"/>
              </a:rPr>
              <a:t>En este esquema la persona 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</a:t>
            </a:r>
            <a:r>
              <a:rPr lang="es-MX" sz="1400" dirty="0">
                <a:latin typeface="Montserrat" panose="00000500000000000000" pitchFamily="2" charset="0"/>
              </a:rPr>
              <a:t> evalúa a la persona 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B, B </a:t>
            </a:r>
            <a:r>
              <a:rPr lang="es-MX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 </a:t>
            </a:r>
            <a:r>
              <a:rPr lang="es-MX" sz="1400" dirty="0">
                <a:latin typeface="Montserrat" panose="00000500000000000000" pitchFamily="2" charset="0"/>
              </a:rPr>
              <a:t>evalúa a 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</a:t>
            </a:r>
            <a:r>
              <a:rPr lang="es-MX" sz="1400" dirty="0">
                <a:latin typeface="Montserrat" panose="00000500000000000000" pitchFamily="2" charset="0"/>
              </a:rPr>
              <a:t> y </a:t>
            </a:r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</a:t>
            </a:r>
            <a:r>
              <a:rPr lang="es-MX" sz="1400" dirty="0">
                <a:latin typeface="Montserrat" panose="00000500000000000000" pitchFamily="2" charset="0"/>
              </a:rPr>
              <a:t> evalúa a </a:t>
            </a:r>
            <a:r>
              <a:rPr lang="es-MX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A</a:t>
            </a:r>
            <a:r>
              <a:rPr lang="es-MX" sz="1400" dirty="0">
                <a:latin typeface="Montserrat" panose="00000500000000000000" pitchFamily="2" charset="0"/>
              </a:rPr>
              <a:t>.</a:t>
            </a:r>
          </a:p>
          <a:p>
            <a:pPr algn="just"/>
            <a:endParaRPr lang="es-MX" sz="1400" dirty="0">
              <a:latin typeface="Montserrat" panose="00000500000000000000" pitchFamily="2" charset="0"/>
            </a:endParaRPr>
          </a:p>
          <a:p>
            <a:pPr algn="just"/>
            <a:endParaRPr lang="es-MX" sz="1400" dirty="0">
              <a:latin typeface="Montserrat" panose="00000500000000000000" pitchFamily="2" charset="0"/>
            </a:endParaRPr>
          </a:p>
          <a:p>
            <a:pPr algn="just"/>
            <a:r>
              <a:rPr lang="es-MX" sz="1400" dirty="0">
                <a:latin typeface="Montserrat" panose="00000500000000000000" pitchFamily="2" charset="0"/>
              </a:rPr>
              <a:t>Para esto se tendrá que programar fechas y horario de evaluaciones.</a:t>
            </a:r>
          </a:p>
          <a:p>
            <a:pPr algn="just"/>
            <a:endParaRPr lang="es-MX" sz="1400" dirty="0">
              <a:latin typeface="Montserrat" panose="00000500000000000000" pitchFamily="2" charset="0"/>
            </a:endParaRPr>
          </a:p>
          <a:p>
            <a:pPr algn="just"/>
            <a:endParaRPr lang="es-MX" sz="1400" dirty="0">
              <a:latin typeface="Montserrat" panose="00000500000000000000" pitchFamily="2" charset="0"/>
            </a:endParaRPr>
          </a:p>
          <a:p>
            <a:pPr algn="just"/>
            <a:r>
              <a:rPr lang="es-MX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En ese mismo orden se registran los procesos en el Módulo de Evaluación CONOCER.</a:t>
            </a:r>
          </a:p>
        </p:txBody>
      </p:sp>
      <p:sp>
        <p:nvSpPr>
          <p:cNvPr id="37" name="Título 36">
            <a:extLst>
              <a:ext uri="{FF2B5EF4-FFF2-40B4-BE49-F238E27FC236}">
                <a16:creationId xmlns:a16="http://schemas.microsoft.com/office/drawing/2014/main" id="{D242DCAA-C1BA-44F0-AF4F-BEB89B2E6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8" y="578804"/>
            <a:ext cx="4036423" cy="630238"/>
          </a:xfrm>
        </p:spPr>
        <p:txBody>
          <a:bodyPr/>
          <a:lstStyle/>
          <a:p>
            <a:pPr algn="ctr"/>
            <a:r>
              <a:rPr lang="es-MX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Tríadas</a:t>
            </a:r>
          </a:p>
        </p:txBody>
      </p:sp>
      <p:pic>
        <p:nvPicPr>
          <p:cNvPr id="41" name="Imagen 40">
            <a:extLst>
              <a:ext uri="{FF2B5EF4-FFF2-40B4-BE49-F238E27FC236}">
                <a16:creationId xmlns:a16="http://schemas.microsoft.com/office/drawing/2014/main" id="{26656279-4AA2-4219-B85A-A643EA75F8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9719" y="1510618"/>
            <a:ext cx="5268602" cy="46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036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08BA3F5-3F0E-9540-B6C2-4BCD708D40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73864" y="2849914"/>
            <a:ext cx="6958323" cy="952066"/>
          </a:xfrm>
        </p:spPr>
        <p:txBody>
          <a:bodyPr>
            <a:noAutofit/>
          </a:bodyPr>
          <a:lstStyle/>
          <a:p>
            <a:pPr algn="l"/>
            <a:r>
              <a:rPr lang="es-MX" sz="7200" dirty="0"/>
              <a:t>Gracias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A46282B-78F8-4A65-A842-B872361F5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514482"/>
            <a:ext cx="7087233" cy="103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490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DAD0FACA-10CC-4D72-9C61-AA944139E1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27"/>
          <a:stretch/>
        </p:blipFill>
        <p:spPr>
          <a:xfrm>
            <a:off x="1953814" y="5850618"/>
            <a:ext cx="1167913" cy="1080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4E7C0D2-9C61-415B-AF3F-9D0FFBA56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1453" y="836431"/>
            <a:ext cx="4909963" cy="4909963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Google Shape;337;p19">
            <a:extLst>
              <a:ext uri="{FF2B5EF4-FFF2-40B4-BE49-F238E27FC236}">
                <a16:creationId xmlns:a16="http://schemas.microsoft.com/office/drawing/2014/main" id="{821E621D-EA2A-47E5-B50C-8C2CAEDD965C}"/>
              </a:ext>
            </a:extLst>
          </p:cNvPr>
          <p:cNvSpPr txBox="1">
            <a:spLocks/>
          </p:cNvSpPr>
          <p:nvPr/>
        </p:nvSpPr>
        <p:spPr>
          <a:xfrm>
            <a:off x="2223285" y="551551"/>
            <a:ext cx="5202444" cy="43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BC945A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r">
              <a:buClr>
                <a:schemeClr val="hlink"/>
              </a:buClr>
              <a:buSzPts val="1100"/>
            </a:pPr>
            <a:r>
              <a:rPr lang="es-MX" sz="28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Operación de plataformas CONOCER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483A1E2-B6CC-4A75-9788-48CB64B7925C}"/>
              </a:ext>
            </a:extLst>
          </p:cNvPr>
          <p:cNvGrpSpPr/>
          <p:nvPr/>
        </p:nvGrpSpPr>
        <p:grpSpPr>
          <a:xfrm>
            <a:off x="0" y="367675"/>
            <a:ext cx="2424253" cy="360000"/>
            <a:chOff x="0" y="843097"/>
            <a:chExt cx="9180000" cy="36000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0C8ACAB4-7053-43EA-B064-D130E6BB4D27}"/>
                </a:ext>
              </a:extLst>
            </p:cNvPr>
            <p:cNvCxnSpPr/>
            <p:nvPr/>
          </p:nvCxnSpPr>
          <p:spPr>
            <a:xfrm>
              <a:off x="0" y="1026973"/>
              <a:ext cx="9180000" cy="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AE99C38F-A9B0-4EBA-A304-980EDF8BDFFD}"/>
                </a:ext>
              </a:extLst>
            </p:cNvPr>
            <p:cNvCxnSpPr/>
            <p:nvPr/>
          </p:nvCxnSpPr>
          <p:spPr>
            <a:xfrm>
              <a:off x="9180000" y="843097"/>
              <a:ext cx="0" cy="36000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Marcador de texto 2">
            <a:extLst>
              <a:ext uri="{FF2B5EF4-FFF2-40B4-BE49-F238E27FC236}">
                <a16:creationId xmlns:a16="http://schemas.microsoft.com/office/drawing/2014/main" id="{6AA5EC91-FD70-47E4-9C6C-487B791F2FDE}"/>
              </a:ext>
            </a:extLst>
          </p:cNvPr>
          <p:cNvSpPr txBox="1">
            <a:spLocks/>
          </p:cNvSpPr>
          <p:nvPr/>
        </p:nvSpPr>
        <p:spPr>
          <a:xfrm>
            <a:off x="722891" y="4004275"/>
            <a:ext cx="4797673" cy="10199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sz="1100" dirty="0">
                <a:solidFill>
                  <a:schemeClr val="tx1"/>
                </a:solidFill>
                <a:latin typeface="Montserrat" panose="00000500000000000000" pitchFamily="2" charset="0"/>
              </a:rPr>
              <a:t>Sistema Integral de Información CONOCER </a:t>
            </a:r>
            <a:r>
              <a:rPr lang="es-ES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SII</a:t>
            </a:r>
            <a:r>
              <a:rPr lang="es-ES" sz="1100" dirty="0">
                <a:solidFill>
                  <a:schemeClr val="tx1"/>
                </a:solidFill>
                <a:latin typeface="Montserrat" panose="00000500000000000000" pitchFamily="2" charset="0"/>
              </a:rPr>
              <a:t>, esta dirigida a la administración de la gestión de certificados a través del acceso del </a:t>
            </a:r>
            <a:r>
              <a:rPr lang="es-ES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responsable del Centro de Evaluación</a:t>
            </a:r>
            <a:r>
              <a:rPr lang="es-ES" sz="1100" dirty="0">
                <a:solidFill>
                  <a:schemeClr val="tx1"/>
                </a:solidFill>
                <a:latin typeface="Montserrat" panose="00000500000000000000" pitchFamily="2" charset="0"/>
              </a:rPr>
              <a:t>. </a:t>
            </a:r>
          </a:p>
          <a:p>
            <a:pPr algn="ctr">
              <a:lnSpc>
                <a:spcPct val="150000"/>
              </a:lnSpc>
            </a:pP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9CB0371-32BC-4592-A259-8C657B915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92" y="1251707"/>
            <a:ext cx="4797673" cy="2752568"/>
          </a:xfrm>
          <a:prstGeom prst="roundRect">
            <a:avLst>
              <a:gd name="adj" fmla="val 10826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20357ECD-100D-4C31-A880-FC8474DE87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562" y="1251708"/>
            <a:ext cx="4840546" cy="2754000"/>
          </a:xfrm>
          <a:prstGeom prst="roundRect">
            <a:avLst>
              <a:gd name="adj" fmla="val 1046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9A2D44F5-0570-419A-ABB5-F676F1518735}"/>
              </a:ext>
            </a:extLst>
          </p:cNvPr>
          <p:cNvSpPr txBox="1">
            <a:spLocks/>
          </p:cNvSpPr>
          <p:nvPr/>
        </p:nvSpPr>
        <p:spPr>
          <a:xfrm>
            <a:off x="6628562" y="4063887"/>
            <a:ext cx="4840546" cy="11713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Módulo de Evaluación </a:t>
            </a:r>
            <a:r>
              <a:rPr lang="es-ES" sz="1100" dirty="0">
                <a:solidFill>
                  <a:schemeClr val="tx1"/>
                </a:solidFill>
                <a:latin typeface="Montserrat" panose="00000500000000000000" pitchFamily="2" charset="0"/>
              </a:rPr>
              <a:t>CONOCER, esta plataforma esta dirigida a los siguientes registros : de candidato, de asignación del proceso, del proceso y de los instrumentos de evaluación aplicados; estas actividades están a cargo del </a:t>
            </a:r>
            <a:r>
              <a:rPr lang="es-ES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evaluador</a:t>
            </a:r>
            <a:r>
              <a:rPr lang="es-ES" sz="1100" dirty="0">
                <a:solidFill>
                  <a:schemeClr val="tx1"/>
                </a:solidFill>
                <a:latin typeface="Montserrat" panose="00000500000000000000" pitchFamily="2" charset="0"/>
              </a:rPr>
              <a:t>.</a:t>
            </a:r>
            <a:endParaRPr lang="es-ES" sz="1600" dirty="0">
              <a:solidFill>
                <a:schemeClr val="tx1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3EE8C58-371E-4A7B-A1BF-BD4151761320}"/>
              </a:ext>
            </a:extLst>
          </p:cNvPr>
          <p:cNvSpPr txBox="1"/>
          <p:nvPr/>
        </p:nvSpPr>
        <p:spPr>
          <a:xfrm>
            <a:off x="2634871" y="6290270"/>
            <a:ext cx="858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Es importante comentar que previo a la operación dentro de las plataformas correspondientes se debe contar con los </a:t>
            </a: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usuarios y contraseñas </a:t>
            </a:r>
            <a:r>
              <a:rPr lang="es-MX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enviados por el área de Acreditación tanto para el SII y Módulo de Evaluación.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7D2178B-C6C0-4B7B-9245-039D154388D5}"/>
              </a:ext>
            </a:extLst>
          </p:cNvPr>
          <p:cNvSpPr/>
          <p:nvPr/>
        </p:nvSpPr>
        <p:spPr>
          <a:xfrm>
            <a:off x="722892" y="5198728"/>
            <a:ext cx="5202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accent5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http://sii.conocer.gob.mx:8081/sii-web/login.html</a:t>
            </a:r>
            <a:endParaRPr lang="es-MX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A89FA76-F4A2-40A2-BC4B-FCC602449283}"/>
              </a:ext>
            </a:extLst>
          </p:cNvPr>
          <p:cNvSpPr/>
          <p:nvPr/>
        </p:nvSpPr>
        <p:spPr>
          <a:xfrm>
            <a:off x="6707616" y="5198728"/>
            <a:ext cx="484054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 dirty="0">
                <a:solidFill>
                  <a:schemeClr val="accent5">
                    <a:lumMod val="75000"/>
                  </a:schemeClr>
                </a:solidFill>
                <a:hlinkClick r:id="rId7"/>
              </a:rPr>
              <a:t>http://plataforma.conocer.gob.mx:8082/evaluacion/</a:t>
            </a:r>
            <a:endParaRPr lang="es-MX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99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9B9EC343-8770-4D5E-BD9E-C0367EB92D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527"/>
          <a:stretch/>
        </p:blipFill>
        <p:spPr>
          <a:xfrm>
            <a:off x="1840296" y="5466687"/>
            <a:ext cx="1167913" cy="108000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Google Shape;337;p19">
            <a:extLst>
              <a:ext uri="{FF2B5EF4-FFF2-40B4-BE49-F238E27FC236}">
                <a16:creationId xmlns:a16="http://schemas.microsoft.com/office/drawing/2014/main" id="{821E621D-EA2A-47E5-B50C-8C2CAEDD965C}"/>
              </a:ext>
            </a:extLst>
          </p:cNvPr>
          <p:cNvSpPr txBox="1">
            <a:spLocks/>
          </p:cNvSpPr>
          <p:nvPr/>
        </p:nvSpPr>
        <p:spPr>
          <a:xfrm>
            <a:off x="2223285" y="551551"/>
            <a:ext cx="5202444" cy="43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BC945A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r">
              <a:buClr>
                <a:schemeClr val="hlink"/>
              </a:buClr>
              <a:buSzPts val="1100"/>
            </a:pPr>
            <a:r>
              <a:rPr lang="es-MX" sz="28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Operación de plataformas CONOCER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483A1E2-B6CC-4A75-9788-48CB64B7925C}"/>
              </a:ext>
            </a:extLst>
          </p:cNvPr>
          <p:cNvGrpSpPr/>
          <p:nvPr/>
        </p:nvGrpSpPr>
        <p:grpSpPr>
          <a:xfrm>
            <a:off x="0" y="367675"/>
            <a:ext cx="2424253" cy="360000"/>
            <a:chOff x="0" y="843097"/>
            <a:chExt cx="9180000" cy="36000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0C8ACAB4-7053-43EA-B064-D130E6BB4D27}"/>
                </a:ext>
              </a:extLst>
            </p:cNvPr>
            <p:cNvCxnSpPr/>
            <p:nvPr/>
          </p:nvCxnSpPr>
          <p:spPr>
            <a:xfrm>
              <a:off x="0" y="1026973"/>
              <a:ext cx="9180000" cy="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AE99C38F-A9B0-4EBA-A304-980EDF8BDFFD}"/>
                </a:ext>
              </a:extLst>
            </p:cNvPr>
            <p:cNvCxnSpPr/>
            <p:nvPr/>
          </p:nvCxnSpPr>
          <p:spPr>
            <a:xfrm>
              <a:off x="9180000" y="843097"/>
              <a:ext cx="0" cy="36000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n 1">
            <a:extLst>
              <a:ext uri="{FF2B5EF4-FFF2-40B4-BE49-F238E27FC236}">
                <a16:creationId xmlns:a16="http://schemas.microsoft.com/office/drawing/2014/main" id="{29CB0371-32BC-4592-A259-8C657B915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199" y="1994119"/>
            <a:ext cx="4797673" cy="2752568"/>
          </a:xfrm>
          <a:prstGeom prst="roundRect">
            <a:avLst>
              <a:gd name="adj" fmla="val 10826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9A2D44F5-0570-419A-ABB5-F676F1518735}"/>
              </a:ext>
            </a:extLst>
          </p:cNvPr>
          <p:cNvSpPr txBox="1">
            <a:spLocks/>
          </p:cNvSpPr>
          <p:nvPr/>
        </p:nvSpPr>
        <p:spPr>
          <a:xfrm>
            <a:off x="6096000" y="2722289"/>
            <a:ext cx="5202443" cy="12115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En el </a:t>
            </a:r>
            <a:r>
              <a:rPr lang="es-ES" sz="1200" b="1" dirty="0">
                <a:solidFill>
                  <a:schemeClr val="tx1"/>
                </a:solidFill>
                <a:latin typeface="Montserrat" panose="00000500000000000000" pitchFamily="2" charset="0"/>
              </a:rPr>
              <a:t>Sistema Integral de Información (SII) </a:t>
            </a: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se ven reflejados los procesos de evaluación concluidos por los evaluadores adscritos al centro para evaluar en una función determinada, que se registraron en el Módulo de Evaluación.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93EE8C58-371E-4A7B-A1BF-BD4151761320}"/>
              </a:ext>
            </a:extLst>
          </p:cNvPr>
          <p:cNvSpPr txBox="1"/>
          <p:nvPr/>
        </p:nvSpPr>
        <p:spPr>
          <a:xfrm>
            <a:off x="2634871" y="5906339"/>
            <a:ext cx="8589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Es </a:t>
            </a: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importante </a:t>
            </a:r>
            <a:r>
              <a:rPr lang="es-MX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comentar que previo a la operación dentro de las plataformas correspondientes se debe contar con los </a:t>
            </a: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usuarios y contraseñas </a:t>
            </a:r>
            <a:r>
              <a:rPr lang="es-MX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enviados por el área de Acreditación tanto para el </a:t>
            </a: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SII </a:t>
            </a:r>
            <a:r>
              <a:rPr lang="es-MX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y </a:t>
            </a:r>
            <a:r>
              <a:rPr lang="es-MX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tserrat" panose="00000500000000000000" pitchFamily="2" charset="0"/>
              </a:rPr>
              <a:t>Módulo de Evaluación.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D4E7C0D2-9C61-415B-AF3F-9D0FFBA569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3132" y="924527"/>
            <a:ext cx="720000" cy="720000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188CBE7-9F6A-4B22-B70A-B10EB6B09E27}"/>
              </a:ext>
            </a:extLst>
          </p:cNvPr>
          <p:cNvSpPr txBox="1"/>
          <p:nvPr/>
        </p:nvSpPr>
        <p:spPr>
          <a:xfrm>
            <a:off x="7425729" y="1103303"/>
            <a:ext cx="454804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ts val="1100"/>
            </a:pPr>
            <a:r>
              <a:rPr lang="es-MX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SemiBold" pitchFamily="2" charset="77"/>
                <a:ea typeface="+mj-ea"/>
                <a:cs typeface="+mj-cs"/>
              </a:rPr>
              <a:t>Sistema Integral de Información (SII)</a:t>
            </a:r>
          </a:p>
        </p:txBody>
      </p:sp>
    </p:spTree>
    <p:extLst>
      <p:ext uri="{BB962C8B-B14F-4D97-AF65-F5344CB8AC3E}">
        <p14:creationId xmlns:p14="http://schemas.microsoft.com/office/powerpoint/2010/main" val="1006720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37;p19">
            <a:extLst>
              <a:ext uri="{FF2B5EF4-FFF2-40B4-BE49-F238E27FC236}">
                <a16:creationId xmlns:a16="http://schemas.microsoft.com/office/drawing/2014/main" id="{821E621D-EA2A-47E5-B50C-8C2CAEDD965C}"/>
              </a:ext>
            </a:extLst>
          </p:cNvPr>
          <p:cNvSpPr txBox="1">
            <a:spLocks/>
          </p:cNvSpPr>
          <p:nvPr/>
        </p:nvSpPr>
        <p:spPr>
          <a:xfrm>
            <a:off x="2223285" y="551551"/>
            <a:ext cx="5202444" cy="43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BC945A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r">
              <a:buClr>
                <a:schemeClr val="hlink"/>
              </a:buClr>
              <a:buSzPts val="1100"/>
            </a:pPr>
            <a:r>
              <a:rPr lang="es-MX" sz="28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Operación de plataformas CONOCER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483A1E2-B6CC-4A75-9788-48CB64B7925C}"/>
              </a:ext>
            </a:extLst>
          </p:cNvPr>
          <p:cNvGrpSpPr/>
          <p:nvPr/>
        </p:nvGrpSpPr>
        <p:grpSpPr>
          <a:xfrm>
            <a:off x="0" y="367675"/>
            <a:ext cx="2424253" cy="360000"/>
            <a:chOff x="0" y="843097"/>
            <a:chExt cx="9180000" cy="36000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0C8ACAB4-7053-43EA-B064-D130E6BB4D27}"/>
                </a:ext>
              </a:extLst>
            </p:cNvPr>
            <p:cNvCxnSpPr/>
            <p:nvPr/>
          </p:nvCxnSpPr>
          <p:spPr>
            <a:xfrm>
              <a:off x="0" y="1026973"/>
              <a:ext cx="9180000" cy="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AE99C38F-A9B0-4EBA-A304-980EDF8BDFFD}"/>
                </a:ext>
              </a:extLst>
            </p:cNvPr>
            <p:cNvCxnSpPr/>
            <p:nvPr/>
          </p:nvCxnSpPr>
          <p:spPr>
            <a:xfrm>
              <a:off x="9180000" y="843097"/>
              <a:ext cx="0" cy="36000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9A2D44F5-0570-419A-ABB5-F676F1518735}"/>
              </a:ext>
            </a:extLst>
          </p:cNvPr>
          <p:cNvSpPr txBox="1">
            <a:spLocks/>
          </p:cNvSpPr>
          <p:nvPr/>
        </p:nvSpPr>
        <p:spPr>
          <a:xfrm>
            <a:off x="6162675" y="2097924"/>
            <a:ext cx="5202443" cy="387425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El menú contenido en el </a:t>
            </a:r>
            <a:r>
              <a:rPr lang="es-ES" sz="1200" b="1" dirty="0">
                <a:solidFill>
                  <a:schemeClr val="tx1"/>
                </a:solidFill>
                <a:latin typeface="Montserrat" panose="00000500000000000000" pitchFamily="2" charset="0"/>
              </a:rPr>
              <a:t>SII </a:t>
            </a: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básicamente es para la administración del Centro de Evaluación y esta compuesto de la siguiente forma:</a:t>
            </a:r>
          </a:p>
          <a:p>
            <a:pPr algn="just">
              <a:lnSpc>
                <a:spcPct val="150000"/>
              </a:lnSpc>
            </a:pPr>
            <a:r>
              <a:rPr lang="es-ES" sz="1200" b="1" dirty="0">
                <a:solidFill>
                  <a:schemeClr val="tx1"/>
                </a:solidFill>
                <a:latin typeface="Montserrat" panose="00000500000000000000" pitchFamily="2" charset="0"/>
              </a:rPr>
              <a:t>Autorización de CE-EI/Alta evaluador: </a:t>
            </a: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Previa autorización de la DAOCE</a:t>
            </a:r>
            <a:endParaRPr lang="es-ES" sz="1200" b="1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ES" sz="1200" b="1" dirty="0">
                <a:solidFill>
                  <a:schemeClr val="tx1"/>
                </a:solidFill>
                <a:latin typeface="Montserrat" panose="00000500000000000000" pitchFamily="2" charset="0"/>
              </a:rPr>
              <a:t>Emisión de certificados/Tabla de control CE-EI</a:t>
            </a: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: En este apartado se lleva acabo la integración de Lotes</a:t>
            </a:r>
          </a:p>
          <a:p>
            <a:pPr algn="just">
              <a:lnSpc>
                <a:spcPct val="150000"/>
              </a:lnSpc>
            </a:pPr>
            <a:r>
              <a:rPr lang="es-ES" sz="1200" b="1" dirty="0">
                <a:solidFill>
                  <a:schemeClr val="tx1"/>
                </a:solidFill>
                <a:latin typeface="Montserrat" panose="00000500000000000000" pitchFamily="2" charset="0"/>
              </a:rPr>
              <a:t>Portafolios de Evidencias/Menú inicial: </a:t>
            </a: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Permite la consulta de procesos de evaluación registrados y su estatus </a:t>
            </a:r>
          </a:p>
          <a:p>
            <a:pPr algn="just">
              <a:lnSpc>
                <a:spcPct val="150000"/>
              </a:lnSpc>
            </a:pPr>
            <a:r>
              <a:rPr lang="es-ES" sz="1200" b="1" dirty="0">
                <a:solidFill>
                  <a:schemeClr val="tx1"/>
                </a:solidFill>
                <a:latin typeface="Montserrat" panose="00000500000000000000" pitchFamily="2" charset="0"/>
              </a:rPr>
              <a:t>Módulo Administrativo: </a:t>
            </a: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Contiene información administrativa del Centro de Evaluación, estándares acreditados e información de sus evaluadores adscritos.</a:t>
            </a:r>
          </a:p>
          <a:p>
            <a:pPr algn="just">
              <a:lnSpc>
                <a:spcPct val="150000"/>
              </a:lnSpc>
            </a:pPr>
            <a:endParaRPr lang="es-ES" sz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1D6EDF-96C6-4220-BA62-471648742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424" y="2097924"/>
            <a:ext cx="5077093" cy="28039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C48E4783-E689-4E9A-9578-45B0464AC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3132" y="924527"/>
            <a:ext cx="720000" cy="720000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E907D68-C93A-484E-A982-E0D8E405DEF2}"/>
              </a:ext>
            </a:extLst>
          </p:cNvPr>
          <p:cNvSpPr txBox="1"/>
          <p:nvPr/>
        </p:nvSpPr>
        <p:spPr>
          <a:xfrm>
            <a:off x="7425729" y="1103303"/>
            <a:ext cx="454804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ts val="1100"/>
            </a:pPr>
            <a:r>
              <a:rPr lang="es-MX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SemiBold" pitchFamily="2" charset="77"/>
                <a:ea typeface="+mj-ea"/>
                <a:cs typeface="+mj-cs"/>
              </a:rPr>
              <a:t>Sistema Integral de Información (SII)</a:t>
            </a:r>
          </a:p>
        </p:txBody>
      </p:sp>
    </p:spTree>
    <p:extLst>
      <p:ext uri="{BB962C8B-B14F-4D97-AF65-F5344CB8AC3E}">
        <p14:creationId xmlns:p14="http://schemas.microsoft.com/office/powerpoint/2010/main" val="2689786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37;p19">
            <a:extLst>
              <a:ext uri="{FF2B5EF4-FFF2-40B4-BE49-F238E27FC236}">
                <a16:creationId xmlns:a16="http://schemas.microsoft.com/office/drawing/2014/main" id="{821E621D-EA2A-47E5-B50C-8C2CAEDD965C}"/>
              </a:ext>
            </a:extLst>
          </p:cNvPr>
          <p:cNvSpPr txBox="1">
            <a:spLocks/>
          </p:cNvSpPr>
          <p:nvPr/>
        </p:nvSpPr>
        <p:spPr>
          <a:xfrm>
            <a:off x="2223285" y="551551"/>
            <a:ext cx="5202444" cy="43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BC945A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r">
              <a:buClr>
                <a:schemeClr val="hlink"/>
              </a:buClr>
              <a:buSzPts val="1100"/>
            </a:pPr>
            <a:r>
              <a:rPr lang="es-MX" sz="28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Operación de plataformas CONOCER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483A1E2-B6CC-4A75-9788-48CB64B7925C}"/>
              </a:ext>
            </a:extLst>
          </p:cNvPr>
          <p:cNvGrpSpPr/>
          <p:nvPr/>
        </p:nvGrpSpPr>
        <p:grpSpPr>
          <a:xfrm>
            <a:off x="0" y="367675"/>
            <a:ext cx="2424253" cy="360000"/>
            <a:chOff x="0" y="843097"/>
            <a:chExt cx="9180000" cy="36000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0C8ACAB4-7053-43EA-B064-D130E6BB4D27}"/>
                </a:ext>
              </a:extLst>
            </p:cNvPr>
            <p:cNvCxnSpPr/>
            <p:nvPr/>
          </p:nvCxnSpPr>
          <p:spPr>
            <a:xfrm>
              <a:off x="0" y="1026973"/>
              <a:ext cx="9180000" cy="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AE99C38F-A9B0-4EBA-A304-980EDF8BDFFD}"/>
                </a:ext>
              </a:extLst>
            </p:cNvPr>
            <p:cNvCxnSpPr/>
            <p:nvPr/>
          </p:nvCxnSpPr>
          <p:spPr>
            <a:xfrm>
              <a:off x="9180000" y="843097"/>
              <a:ext cx="0" cy="36000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9A2D44F5-0570-419A-ABB5-F676F1518735}"/>
              </a:ext>
            </a:extLst>
          </p:cNvPr>
          <p:cNvSpPr txBox="1">
            <a:spLocks/>
          </p:cNvSpPr>
          <p:nvPr/>
        </p:nvSpPr>
        <p:spPr>
          <a:xfrm>
            <a:off x="7425729" y="2242203"/>
            <a:ext cx="4548040" cy="257095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1200" b="1" dirty="0">
                <a:solidFill>
                  <a:schemeClr val="tx1"/>
                </a:solidFill>
                <a:latin typeface="Montserrat" panose="00000500000000000000" pitchFamily="2" charset="0"/>
              </a:rPr>
              <a:t>Autorización de CE-EI/Alta evaluador: </a:t>
            </a: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Previa autorización de la DAOCE.</a:t>
            </a:r>
          </a:p>
          <a:p>
            <a:pPr algn="just">
              <a:lnSpc>
                <a:spcPct val="150000"/>
              </a:lnSpc>
            </a:pP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Es importante que se de mantenimiento al grupo de evaluadores adscritos.</a:t>
            </a:r>
          </a:p>
          <a:p>
            <a:pPr algn="just">
              <a:lnSpc>
                <a:spcPct val="150000"/>
              </a:lnSpc>
            </a:pPr>
            <a:endParaRPr lang="es-ES" sz="12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just">
              <a:lnSpc>
                <a:spcPct val="150000"/>
              </a:lnSpc>
            </a:pPr>
            <a:r>
              <a:rPr lang="es-ES" sz="1200" b="1" dirty="0">
                <a:solidFill>
                  <a:schemeClr val="tx1"/>
                </a:solidFill>
                <a:latin typeface="Montserrat" panose="00000500000000000000" pitchFamily="2" charset="0"/>
              </a:rPr>
              <a:t>IMPORTANTE:</a:t>
            </a: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 Hay que solicitar tanto alta de evaluadores como la baja de los mismos a la DAOCE.</a:t>
            </a:r>
          </a:p>
          <a:p>
            <a:pPr algn="just">
              <a:lnSpc>
                <a:spcPct val="150000"/>
              </a:lnSpc>
            </a:pPr>
            <a:endParaRPr lang="es-ES" sz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C48E4783-E689-4E9A-9578-45B0464AC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132" y="924527"/>
            <a:ext cx="720000" cy="720000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E907D68-C93A-484E-A982-E0D8E405DEF2}"/>
              </a:ext>
            </a:extLst>
          </p:cNvPr>
          <p:cNvSpPr txBox="1"/>
          <p:nvPr/>
        </p:nvSpPr>
        <p:spPr>
          <a:xfrm>
            <a:off x="7425729" y="1103303"/>
            <a:ext cx="454804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ts val="1100"/>
            </a:pPr>
            <a:r>
              <a:rPr lang="es-MX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SemiBold" pitchFamily="2" charset="77"/>
                <a:ea typeface="+mj-ea"/>
                <a:cs typeface="+mj-cs"/>
              </a:rPr>
              <a:t>Sistema Integral de Información (SII)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AB82066-EC7D-4D56-85C0-CC2E283899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31" y="1590554"/>
            <a:ext cx="7014901" cy="3945882"/>
          </a:xfrm>
          <a:prstGeom prst="roundRect">
            <a:avLst>
              <a:gd name="adj" fmla="val 478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072634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37;p19">
            <a:extLst>
              <a:ext uri="{FF2B5EF4-FFF2-40B4-BE49-F238E27FC236}">
                <a16:creationId xmlns:a16="http://schemas.microsoft.com/office/drawing/2014/main" id="{821E621D-EA2A-47E5-B50C-8C2CAEDD965C}"/>
              </a:ext>
            </a:extLst>
          </p:cNvPr>
          <p:cNvSpPr txBox="1">
            <a:spLocks/>
          </p:cNvSpPr>
          <p:nvPr/>
        </p:nvSpPr>
        <p:spPr>
          <a:xfrm>
            <a:off x="2223285" y="551551"/>
            <a:ext cx="5202444" cy="43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BC945A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r">
              <a:buClr>
                <a:schemeClr val="hlink"/>
              </a:buClr>
              <a:buSzPts val="1100"/>
            </a:pPr>
            <a:r>
              <a:rPr lang="es-MX" sz="28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Operación de plataformas CONOCER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483A1E2-B6CC-4A75-9788-48CB64B7925C}"/>
              </a:ext>
            </a:extLst>
          </p:cNvPr>
          <p:cNvGrpSpPr/>
          <p:nvPr/>
        </p:nvGrpSpPr>
        <p:grpSpPr>
          <a:xfrm>
            <a:off x="0" y="367675"/>
            <a:ext cx="2424253" cy="360000"/>
            <a:chOff x="0" y="843097"/>
            <a:chExt cx="9180000" cy="36000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0C8ACAB4-7053-43EA-B064-D130E6BB4D27}"/>
                </a:ext>
              </a:extLst>
            </p:cNvPr>
            <p:cNvCxnSpPr/>
            <p:nvPr/>
          </p:nvCxnSpPr>
          <p:spPr>
            <a:xfrm>
              <a:off x="0" y="1026973"/>
              <a:ext cx="9180000" cy="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AE99C38F-A9B0-4EBA-A304-980EDF8BDFFD}"/>
                </a:ext>
              </a:extLst>
            </p:cNvPr>
            <p:cNvCxnSpPr/>
            <p:nvPr/>
          </p:nvCxnSpPr>
          <p:spPr>
            <a:xfrm>
              <a:off x="9180000" y="843097"/>
              <a:ext cx="0" cy="36000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C48E4783-E689-4E9A-9578-45B0464AC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132" y="924527"/>
            <a:ext cx="720000" cy="720000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E907D68-C93A-484E-A982-E0D8E405DEF2}"/>
              </a:ext>
            </a:extLst>
          </p:cNvPr>
          <p:cNvSpPr txBox="1"/>
          <p:nvPr/>
        </p:nvSpPr>
        <p:spPr>
          <a:xfrm>
            <a:off x="7425729" y="1103303"/>
            <a:ext cx="454804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ts val="1100"/>
            </a:pPr>
            <a:r>
              <a:rPr lang="es-MX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SemiBold" pitchFamily="2" charset="77"/>
                <a:ea typeface="+mj-ea"/>
                <a:cs typeface="+mj-cs"/>
              </a:rPr>
              <a:t>Sistema Integral de Información (SII)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8056E3B1-0E2A-4804-90F8-54B3D3229BE5}"/>
              </a:ext>
            </a:extLst>
          </p:cNvPr>
          <p:cNvSpPr txBox="1">
            <a:spLocks/>
          </p:cNvSpPr>
          <p:nvPr/>
        </p:nvSpPr>
        <p:spPr>
          <a:xfrm>
            <a:off x="7707086" y="2257967"/>
            <a:ext cx="4129871" cy="261791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1200" b="1" dirty="0">
                <a:solidFill>
                  <a:schemeClr val="tx1"/>
                </a:solidFill>
                <a:latin typeface="Montserrat" panose="00000500000000000000" pitchFamily="2" charset="0"/>
              </a:rPr>
              <a:t>Emisión de certificados/Tabla de control CE-EI</a:t>
            </a: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: En este apartado se lleva acabo la integración de Lotes.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Los lotes se integran por estándar.</a:t>
            </a:r>
          </a:p>
          <a:p>
            <a:pPr marL="171450" indent="-1714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Los lotes deberán estar integrados no sólo por el estándar sino también por tipo de candidatos, es decir, lotes de candidatos internos (alumnos, docentes o personal administrativo) y externos.</a:t>
            </a:r>
          </a:p>
          <a:p>
            <a:pPr algn="just">
              <a:lnSpc>
                <a:spcPct val="150000"/>
              </a:lnSpc>
            </a:pPr>
            <a:endParaRPr lang="es-ES" sz="12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just">
              <a:lnSpc>
                <a:spcPct val="150000"/>
              </a:lnSpc>
            </a:pPr>
            <a:endParaRPr lang="es-ES" sz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32624CE-E158-4103-B3FB-CE4BEEA64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30" y="1593983"/>
            <a:ext cx="7014901" cy="3945882"/>
          </a:xfrm>
          <a:prstGeom prst="roundRect">
            <a:avLst>
              <a:gd name="adj" fmla="val 4638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1303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37;p19">
            <a:extLst>
              <a:ext uri="{FF2B5EF4-FFF2-40B4-BE49-F238E27FC236}">
                <a16:creationId xmlns:a16="http://schemas.microsoft.com/office/drawing/2014/main" id="{821E621D-EA2A-47E5-B50C-8C2CAEDD965C}"/>
              </a:ext>
            </a:extLst>
          </p:cNvPr>
          <p:cNvSpPr txBox="1">
            <a:spLocks/>
          </p:cNvSpPr>
          <p:nvPr/>
        </p:nvSpPr>
        <p:spPr>
          <a:xfrm>
            <a:off x="2223285" y="551551"/>
            <a:ext cx="5202444" cy="43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BC945A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r">
              <a:buClr>
                <a:schemeClr val="hlink"/>
              </a:buClr>
              <a:buSzPts val="1100"/>
            </a:pPr>
            <a:r>
              <a:rPr lang="es-MX" sz="28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Operación de plataformas CONOCER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483A1E2-B6CC-4A75-9788-48CB64B7925C}"/>
              </a:ext>
            </a:extLst>
          </p:cNvPr>
          <p:cNvGrpSpPr/>
          <p:nvPr/>
        </p:nvGrpSpPr>
        <p:grpSpPr>
          <a:xfrm>
            <a:off x="0" y="367675"/>
            <a:ext cx="2424253" cy="360000"/>
            <a:chOff x="0" y="843097"/>
            <a:chExt cx="9180000" cy="36000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0C8ACAB4-7053-43EA-B064-D130E6BB4D27}"/>
                </a:ext>
              </a:extLst>
            </p:cNvPr>
            <p:cNvCxnSpPr/>
            <p:nvPr/>
          </p:nvCxnSpPr>
          <p:spPr>
            <a:xfrm>
              <a:off x="0" y="1026973"/>
              <a:ext cx="9180000" cy="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AE99C38F-A9B0-4EBA-A304-980EDF8BDFFD}"/>
                </a:ext>
              </a:extLst>
            </p:cNvPr>
            <p:cNvCxnSpPr/>
            <p:nvPr/>
          </p:nvCxnSpPr>
          <p:spPr>
            <a:xfrm>
              <a:off x="9180000" y="843097"/>
              <a:ext cx="0" cy="36000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C48E4783-E689-4E9A-9578-45B0464AC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132" y="924527"/>
            <a:ext cx="720000" cy="720000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E907D68-C93A-484E-A982-E0D8E405DEF2}"/>
              </a:ext>
            </a:extLst>
          </p:cNvPr>
          <p:cNvSpPr txBox="1"/>
          <p:nvPr/>
        </p:nvSpPr>
        <p:spPr>
          <a:xfrm>
            <a:off x="7425729" y="1103303"/>
            <a:ext cx="454804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ts val="1100"/>
            </a:pPr>
            <a:r>
              <a:rPr lang="es-MX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SemiBold" pitchFamily="2" charset="77"/>
                <a:ea typeface="+mj-ea"/>
                <a:cs typeface="+mj-cs"/>
              </a:rPr>
              <a:t>Sistema Integral de Información (SII)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8056E3B1-0E2A-4804-90F8-54B3D3229BE5}"/>
              </a:ext>
            </a:extLst>
          </p:cNvPr>
          <p:cNvSpPr txBox="1">
            <a:spLocks/>
          </p:cNvSpPr>
          <p:nvPr/>
        </p:nvSpPr>
        <p:spPr>
          <a:xfrm>
            <a:off x="4766272" y="1784499"/>
            <a:ext cx="7232806" cy="9536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1200" b="1" dirty="0">
                <a:solidFill>
                  <a:schemeClr val="tx1"/>
                </a:solidFill>
                <a:latin typeface="Montserrat" panose="00000500000000000000" pitchFamily="2" charset="0"/>
              </a:rPr>
              <a:t>Portafolio de evidencias/Menú inicial</a:t>
            </a: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: Aquí se puede dar seguimiento al estatus de los procesos de evaluación realizados por los evaluadores, a través de criterios de búsqueda determinados.</a:t>
            </a:r>
          </a:p>
          <a:p>
            <a:pPr algn="just">
              <a:lnSpc>
                <a:spcPct val="150000"/>
              </a:lnSpc>
            </a:pPr>
            <a:endParaRPr lang="es-ES" sz="12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pPr algn="just">
              <a:lnSpc>
                <a:spcPct val="150000"/>
              </a:lnSpc>
            </a:pPr>
            <a:endParaRPr lang="es-ES" sz="1200" dirty="0">
              <a:solidFill>
                <a:schemeClr val="tx1"/>
              </a:solidFill>
              <a:latin typeface="Montserrat" panose="000005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FC78D5B-3035-415A-8B39-A510FABA4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11" y="1444934"/>
            <a:ext cx="4486109" cy="2710931"/>
          </a:xfrm>
          <a:prstGeom prst="roundRect">
            <a:avLst>
              <a:gd name="adj" fmla="val 749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8141202-B43C-44E5-A3AD-627C73BC90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344"/>
          <a:stretch/>
        </p:blipFill>
        <p:spPr>
          <a:xfrm>
            <a:off x="4078184" y="3190626"/>
            <a:ext cx="6695090" cy="3376403"/>
          </a:xfrm>
          <a:prstGeom prst="roundRect">
            <a:avLst>
              <a:gd name="adj" fmla="val 500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8509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37;p19">
            <a:extLst>
              <a:ext uri="{FF2B5EF4-FFF2-40B4-BE49-F238E27FC236}">
                <a16:creationId xmlns:a16="http://schemas.microsoft.com/office/drawing/2014/main" id="{821E621D-EA2A-47E5-B50C-8C2CAEDD965C}"/>
              </a:ext>
            </a:extLst>
          </p:cNvPr>
          <p:cNvSpPr txBox="1">
            <a:spLocks/>
          </p:cNvSpPr>
          <p:nvPr/>
        </p:nvSpPr>
        <p:spPr>
          <a:xfrm>
            <a:off x="2223285" y="551551"/>
            <a:ext cx="5202444" cy="43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BC945A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r">
              <a:buClr>
                <a:schemeClr val="hlink"/>
              </a:buClr>
              <a:buSzPts val="1100"/>
            </a:pPr>
            <a:r>
              <a:rPr lang="es-MX" sz="28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Operación de plataformas CONOCER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483A1E2-B6CC-4A75-9788-48CB64B7925C}"/>
              </a:ext>
            </a:extLst>
          </p:cNvPr>
          <p:cNvGrpSpPr/>
          <p:nvPr/>
        </p:nvGrpSpPr>
        <p:grpSpPr>
          <a:xfrm>
            <a:off x="0" y="367675"/>
            <a:ext cx="2424253" cy="360000"/>
            <a:chOff x="0" y="843097"/>
            <a:chExt cx="9180000" cy="36000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0C8ACAB4-7053-43EA-B064-D130E6BB4D27}"/>
                </a:ext>
              </a:extLst>
            </p:cNvPr>
            <p:cNvCxnSpPr/>
            <p:nvPr/>
          </p:nvCxnSpPr>
          <p:spPr>
            <a:xfrm>
              <a:off x="0" y="1026973"/>
              <a:ext cx="9180000" cy="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AE99C38F-A9B0-4EBA-A304-980EDF8BDFFD}"/>
                </a:ext>
              </a:extLst>
            </p:cNvPr>
            <p:cNvCxnSpPr/>
            <p:nvPr/>
          </p:nvCxnSpPr>
          <p:spPr>
            <a:xfrm>
              <a:off x="9180000" y="843097"/>
              <a:ext cx="0" cy="36000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Imagen 16">
            <a:extLst>
              <a:ext uri="{FF2B5EF4-FFF2-40B4-BE49-F238E27FC236}">
                <a16:creationId xmlns:a16="http://schemas.microsoft.com/office/drawing/2014/main" id="{C48E4783-E689-4E9A-9578-45B0464AC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132" y="924527"/>
            <a:ext cx="720000" cy="720000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6E907D68-C93A-484E-A982-E0D8E405DEF2}"/>
              </a:ext>
            </a:extLst>
          </p:cNvPr>
          <p:cNvSpPr txBox="1"/>
          <p:nvPr/>
        </p:nvSpPr>
        <p:spPr>
          <a:xfrm>
            <a:off x="7425729" y="1103303"/>
            <a:ext cx="4548040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ts val="1100"/>
            </a:pPr>
            <a:r>
              <a:rPr lang="es-MX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SemiBold" pitchFamily="2" charset="77"/>
                <a:ea typeface="+mj-ea"/>
                <a:cs typeface="+mj-cs"/>
              </a:rPr>
              <a:t>Sistema Integral de Información (SII)</a:t>
            </a:r>
          </a:p>
        </p:txBody>
      </p:sp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8056E3B1-0E2A-4804-90F8-54B3D3229BE5}"/>
              </a:ext>
            </a:extLst>
          </p:cNvPr>
          <p:cNvSpPr txBox="1">
            <a:spLocks/>
          </p:cNvSpPr>
          <p:nvPr/>
        </p:nvSpPr>
        <p:spPr>
          <a:xfrm>
            <a:off x="6096000" y="1598786"/>
            <a:ext cx="5505466" cy="16277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s-ES" sz="1200" b="1" dirty="0">
                <a:solidFill>
                  <a:schemeClr val="tx1"/>
                </a:solidFill>
                <a:latin typeface="Montserrat" panose="00000500000000000000" pitchFamily="2" charset="0"/>
              </a:rPr>
              <a:t>Módulo administrativo</a:t>
            </a: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: Se integra la información de los Centros de Evaluación, estándares adscritos al Centro de Evaluación e información de los Evaluadores en el Centro de Evaluación.</a:t>
            </a:r>
          </a:p>
          <a:p>
            <a:pPr algn="just">
              <a:lnSpc>
                <a:spcPct val="150000"/>
              </a:lnSpc>
            </a:pPr>
            <a:r>
              <a:rPr lang="es-ES" sz="1200" dirty="0">
                <a:solidFill>
                  <a:schemeClr val="tx1"/>
                </a:solidFill>
                <a:latin typeface="Montserrat" panose="00000500000000000000" pitchFamily="2" charset="0"/>
              </a:rPr>
              <a:t>Para mantener actualizada la información es importante comunicarlo a la DAOCE para su actualización.-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9AC6B07-1E5F-42EC-81BA-E1FA95C2F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231" y="1404364"/>
            <a:ext cx="5708995" cy="3211310"/>
          </a:xfrm>
          <a:prstGeom prst="roundRect">
            <a:avLst>
              <a:gd name="adj" fmla="val 5222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691B048-158C-4BE5-A03F-02FFB23EE6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256" y="3380364"/>
            <a:ext cx="5947494" cy="3345465"/>
          </a:xfrm>
          <a:prstGeom prst="roundRect">
            <a:avLst>
              <a:gd name="adj" fmla="val 415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7162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37;p19">
            <a:extLst>
              <a:ext uri="{FF2B5EF4-FFF2-40B4-BE49-F238E27FC236}">
                <a16:creationId xmlns:a16="http://schemas.microsoft.com/office/drawing/2014/main" id="{821E621D-EA2A-47E5-B50C-8C2CAEDD965C}"/>
              </a:ext>
            </a:extLst>
          </p:cNvPr>
          <p:cNvSpPr txBox="1">
            <a:spLocks/>
          </p:cNvSpPr>
          <p:nvPr/>
        </p:nvSpPr>
        <p:spPr>
          <a:xfrm>
            <a:off x="2223285" y="551551"/>
            <a:ext cx="5202444" cy="432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BC945A"/>
                </a:solidFill>
                <a:latin typeface="Montserrat SemiBold" pitchFamily="2" charset="77"/>
                <a:ea typeface="+mj-ea"/>
                <a:cs typeface="+mj-cs"/>
              </a:defRPr>
            </a:lvl1pPr>
          </a:lstStyle>
          <a:p>
            <a:pPr algn="r">
              <a:buClr>
                <a:schemeClr val="hlink"/>
              </a:buClr>
              <a:buSzPts val="1100"/>
            </a:pPr>
            <a:r>
              <a:rPr lang="es-MX" sz="2800" b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Operación de plataformas CONOCER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6483A1E2-B6CC-4A75-9788-48CB64B7925C}"/>
              </a:ext>
            </a:extLst>
          </p:cNvPr>
          <p:cNvGrpSpPr/>
          <p:nvPr/>
        </p:nvGrpSpPr>
        <p:grpSpPr>
          <a:xfrm>
            <a:off x="0" y="367675"/>
            <a:ext cx="2424253" cy="360000"/>
            <a:chOff x="0" y="843097"/>
            <a:chExt cx="9180000" cy="360000"/>
          </a:xfrm>
        </p:grpSpPr>
        <p:cxnSp>
          <p:nvCxnSpPr>
            <p:cNvPr id="8" name="Conector recto 7">
              <a:extLst>
                <a:ext uri="{FF2B5EF4-FFF2-40B4-BE49-F238E27FC236}">
                  <a16:creationId xmlns:a16="http://schemas.microsoft.com/office/drawing/2014/main" id="{0C8ACAB4-7053-43EA-B064-D130E6BB4D27}"/>
                </a:ext>
              </a:extLst>
            </p:cNvPr>
            <p:cNvCxnSpPr/>
            <p:nvPr/>
          </p:nvCxnSpPr>
          <p:spPr>
            <a:xfrm>
              <a:off x="0" y="1026973"/>
              <a:ext cx="9180000" cy="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AE99C38F-A9B0-4EBA-A304-980EDF8BDFFD}"/>
                </a:ext>
              </a:extLst>
            </p:cNvPr>
            <p:cNvCxnSpPr/>
            <p:nvPr/>
          </p:nvCxnSpPr>
          <p:spPr>
            <a:xfrm>
              <a:off x="9180000" y="843097"/>
              <a:ext cx="0" cy="360000"/>
            </a:xfrm>
            <a:prstGeom prst="line">
              <a:avLst/>
            </a:prstGeom>
            <a:ln w="57150">
              <a:solidFill>
                <a:srgbClr val="BC945A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n 2">
            <a:extLst>
              <a:ext uri="{FF2B5EF4-FFF2-40B4-BE49-F238E27FC236}">
                <a16:creationId xmlns:a16="http://schemas.microsoft.com/office/drawing/2014/main" id="{20357ECD-100D-4C31-A880-FC8474DE8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331" y="1732136"/>
            <a:ext cx="3212091" cy="1827500"/>
          </a:xfrm>
          <a:prstGeom prst="roundRect">
            <a:avLst>
              <a:gd name="adj" fmla="val 10464"/>
            </a:avLst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Marcador de texto 2">
            <a:extLst>
              <a:ext uri="{FF2B5EF4-FFF2-40B4-BE49-F238E27FC236}">
                <a16:creationId xmlns:a16="http://schemas.microsoft.com/office/drawing/2014/main" id="{9A2D44F5-0570-419A-ABB5-F676F1518735}"/>
              </a:ext>
            </a:extLst>
          </p:cNvPr>
          <p:cNvSpPr txBox="1">
            <a:spLocks/>
          </p:cNvSpPr>
          <p:nvPr/>
        </p:nvSpPr>
        <p:spPr>
          <a:xfrm>
            <a:off x="6479123" y="2878538"/>
            <a:ext cx="4840546" cy="1691473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04040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s-ES" sz="1100" b="1" dirty="0">
                <a:solidFill>
                  <a:schemeClr val="tx1"/>
                </a:solidFill>
                <a:latin typeface="Montserrat" panose="00000500000000000000" pitchFamily="2" charset="0"/>
              </a:rPr>
              <a:t>Módulo de Evaluación </a:t>
            </a:r>
            <a:r>
              <a:rPr lang="es-ES" sz="1100" dirty="0">
                <a:solidFill>
                  <a:schemeClr val="tx1"/>
                </a:solidFill>
                <a:latin typeface="Montserrat" panose="00000500000000000000" pitchFamily="2" charset="0"/>
              </a:rPr>
              <a:t>CONOCER, al ingresar como evaluador a esta plataforma, es importante fijarse al seleccionar el Centro de Evaluación, que los procesos o candidatos pertenezcan a ese Centro de Evaluación (esto es, solo en caso de estar adscrito a dos o mas Centros de Evaluación e incluso si se tiene clave de evaluador para tríadas.</a:t>
            </a:r>
            <a:endParaRPr lang="es-ES" sz="1600" dirty="0">
              <a:solidFill>
                <a:schemeClr val="tx1"/>
              </a:solidFill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24663299-6111-4D8E-B841-C016138DB1E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21338" y="1181143"/>
            <a:ext cx="1101986" cy="1101986"/>
          </a:xfrm>
          <a:prstGeom prst="rect">
            <a:avLst/>
          </a:prstGeom>
          <a:ln>
            <a:noFill/>
          </a:ln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FEFF6D33-2A9E-4577-9223-FAF23C18D8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3604" y="2569804"/>
            <a:ext cx="3822298" cy="37366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D2A778A9-63B7-4FA0-8223-6B8CD2C735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FF000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8576157" y="914119"/>
            <a:ext cx="720000" cy="720000"/>
          </a:xfrm>
          <a:prstGeom prst="rect">
            <a:avLst/>
          </a:prstGeom>
          <a:effectLst>
            <a:outerShdw blurRad="50800" dist="1270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655E2FBD-17C9-4016-8853-62986030A8F1}"/>
              </a:ext>
            </a:extLst>
          </p:cNvPr>
          <p:cNvSpPr txBox="1"/>
          <p:nvPr/>
        </p:nvSpPr>
        <p:spPr>
          <a:xfrm>
            <a:off x="8648701" y="1103303"/>
            <a:ext cx="3325068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buClr>
                <a:schemeClr val="hlink"/>
              </a:buClr>
              <a:buSzPts val="1100"/>
            </a:pPr>
            <a:r>
              <a:rPr lang="es-MX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tserrat SemiBold" pitchFamily="2" charset="77"/>
                <a:ea typeface="+mj-ea"/>
                <a:cs typeface="+mj-cs"/>
              </a:rPr>
              <a:t>Módulo de Evaluación</a:t>
            </a:r>
          </a:p>
        </p:txBody>
      </p:sp>
    </p:spTree>
    <p:extLst>
      <p:ext uri="{BB962C8B-B14F-4D97-AF65-F5344CB8AC3E}">
        <p14:creationId xmlns:p14="http://schemas.microsoft.com/office/powerpoint/2010/main" val="33781093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14616</TotalTime>
  <Words>939</Words>
  <Application>Microsoft Office PowerPoint</Application>
  <PresentationFormat>Panorámica</PresentationFormat>
  <Paragraphs>84</Paragraphs>
  <Slides>15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Calibri</vt:lpstr>
      <vt:lpstr>Montserrat</vt:lpstr>
      <vt:lpstr>Montserrat SemiBold</vt:lpstr>
      <vt:lpstr>Arial</vt:lpstr>
      <vt:lpstr>Montserrat Medium</vt:lpstr>
      <vt:lpstr>Tema de Office</vt:lpstr>
      <vt:lpstr>Modalidad Competencias Laborales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Tríadas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Otilio Eslava Borja</cp:lastModifiedBy>
  <cp:revision>181</cp:revision>
  <dcterms:created xsi:type="dcterms:W3CDTF">2018-12-04T03:27:02Z</dcterms:created>
  <dcterms:modified xsi:type="dcterms:W3CDTF">2024-02-13T18:02:58Z</dcterms:modified>
</cp:coreProperties>
</file>