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9" r:id="rId2"/>
    <p:sldId id="260" r:id="rId3"/>
    <p:sldId id="279" r:id="rId4"/>
    <p:sldId id="297" r:id="rId5"/>
    <p:sldId id="275" r:id="rId6"/>
    <p:sldId id="268" r:id="rId7"/>
    <p:sldId id="273" r:id="rId8"/>
    <p:sldId id="274" r:id="rId9"/>
    <p:sldId id="276" r:id="rId10"/>
    <p:sldId id="298" r:id="rId11"/>
    <p:sldId id="277" r:id="rId12"/>
    <p:sldId id="281" r:id="rId13"/>
    <p:sldId id="280" r:id="rId14"/>
    <p:sldId id="283" r:id="rId15"/>
    <p:sldId id="284" r:id="rId16"/>
    <p:sldId id="285" r:id="rId17"/>
    <p:sldId id="286" r:id="rId18"/>
    <p:sldId id="300" r:id="rId19"/>
    <p:sldId id="288" r:id="rId20"/>
    <p:sldId id="287" r:id="rId21"/>
    <p:sldId id="290" r:id="rId22"/>
    <p:sldId id="291" r:id="rId23"/>
    <p:sldId id="292" r:id="rId24"/>
    <p:sldId id="294" r:id="rId25"/>
    <p:sldId id="295" r:id="rId26"/>
    <p:sldId id="296" r:id="rId27"/>
    <p:sldId id="299" r:id="rId28"/>
    <p:sldId id="261" r:id="rId29"/>
  </p:sldIdLst>
  <p:sldSz cx="12192000" cy="6858000"/>
  <p:notesSz cx="6858000" cy="9144000"/>
  <p:embeddedFontLs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Medium" panose="00000600000000000000" pitchFamily="2" charset="0"/>
      <p:regular r:id="rId36"/>
      <p:italic r:id="rId37"/>
    </p:embeddedFont>
    <p:embeddedFont>
      <p:font typeface="Montserrat SemiBold" panose="00000700000000000000" pitchFamily="2" charset="0"/>
      <p:bold r:id="rId38"/>
      <p:boldItalic r:id="rId39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152E"/>
    <a:srgbClr val="BC945A"/>
    <a:srgbClr val="DEC9A2"/>
    <a:srgbClr val="245C4F"/>
    <a:srgbClr val="A42145"/>
    <a:srgbClr val="404040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4206" autoAdjust="0"/>
  </p:normalViewPr>
  <p:slideViewPr>
    <p:cSldViewPr snapToGrid="0" snapToObjects="1">
      <p:cViewPr varScale="1">
        <p:scale>
          <a:sx n="104" d="100"/>
          <a:sy n="104" d="100"/>
        </p:scale>
        <p:origin x="146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44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6333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255405-FCA4-45E1-B738-B9070B6710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600E79E-675B-481E-8D2D-882EDFD906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26/02/2024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E714BFC-0F62-4039-8625-6E84A9C26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D29E7CA-97EB-427F-8796-ABA68B522B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AF846C1-7237-4298-ADB9-07A7C4EC70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4E27BC-CBF8-4CA9-91BC-B8153854B2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F8F8103-3FF9-4083-98E8-90D47EA9EB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1DF3EB6-209F-4D89-B46B-38738FEBF9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62479C0-F92D-4D31-9ADF-3A81644EF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90564" y="233222"/>
            <a:ext cx="4412502" cy="6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26/02/2024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nerv2.evaluaasi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oeslava@conalep.edu.mx;scruzr@conalep.edu.mx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rtnerv2.evaluaasi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partnerv2.evaluaasi.com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cruzr@conalep.edu.mx" TargetMode="External"/><Relationship Id="rId2" Type="http://schemas.openxmlformats.org/officeDocument/2006/relationships/hyperlink" Target="mailto:oeslava@conalep.edu.m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conalep.edu.mx/normatividad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www.conalep.edu.mx/sites/default/files/micrositios/daoce/FORMATOS/Formato%20ORDEN%20DE%20COMPRA%20%20solicitado%20por%20colegios%20Estatales%20A%20OFICINAS%20NACIONALES.docx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www.conalep.edu.mx/sites/default/files/micrositios/daoce/FORMATOS/Oficio%20para%20solicitud%20de%20vouchers%20a%20la%20DAOCE%20%20EDUIT%201.doc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hyperlink" Target="mailto:daoce_facturacion@conalep.edu.mx" TargetMode="External"/><Relationship Id="rId4" Type="http://schemas.openxmlformats.org/officeDocument/2006/relationships/hyperlink" Target="https://www.conalep.edu.mx/sites/default/files/micrositios/daoce/FORMATOS/Alta%20masiva%20candidatos%20EDUIT.xls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soporte@grupoeduit.co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1955870"/>
            <a:ext cx="11465560" cy="1325563"/>
          </a:xfrm>
        </p:spPr>
        <p:txBody>
          <a:bodyPr/>
          <a:lstStyle/>
          <a:p>
            <a:r>
              <a:rPr lang="es-MX" dirty="0"/>
              <a:t>COMPETENCIAS DIGITALES </a:t>
            </a:r>
            <a:br>
              <a:rPr lang="es-MX" dirty="0"/>
            </a:br>
            <a:r>
              <a:rPr lang="es-MX" dirty="0"/>
              <a:t>GRUPO EDUIT 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Operación de competencias digitales 2024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850F2C-A584-4977-A884-9369067A1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971" y="5375750"/>
            <a:ext cx="657205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D59B3-1E1C-E898-1DDD-4BC5CC1A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es </a:t>
            </a:r>
            <a:r>
              <a:rPr lang="es-MX" dirty="0" err="1"/>
              <a:t>Evaluaasi</a:t>
            </a:r>
            <a:r>
              <a:rPr lang="es-MX" dirty="0"/>
              <a:t>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5E35B4-3E11-0701-FE5A-B85463273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220" y="1043709"/>
            <a:ext cx="6812280" cy="5133255"/>
          </a:xfrm>
        </p:spPr>
        <p:txBody>
          <a:bodyPr>
            <a:normAutofit/>
          </a:bodyPr>
          <a:lstStyle/>
          <a:p>
            <a:r>
              <a:rPr lang="es-MX" sz="1800" dirty="0" err="1"/>
              <a:t>Evaluaasi</a:t>
            </a:r>
            <a:r>
              <a:rPr lang="es-MX" sz="1800" dirty="0"/>
              <a:t> es una plataforma desarrollada por Eduit para llevar a cabo procesos de generación de competencias tecnológicas en los alumnos, así como para fines de evaluación de las mismas.</a:t>
            </a:r>
          </a:p>
          <a:p>
            <a:endParaRPr lang="es-MX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rgbClr val="13322B"/>
                </a:solidFill>
                <a:latin typeface="Montserrat" panose="00000500000000000000" pitchFamily="2" charset="0"/>
              </a:rPr>
              <a:t> Es una Plataforma WEB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rgbClr val="13322B"/>
                </a:solidFill>
                <a:latin typeface="Montserrat" panose="00000500000000000000" pitchFamily="2" charset="0"/>
              </a:rPr>
              <a:t>Cuenta con perfiles personalizados de Profesor o alumno.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rgbClr val="13322B"/>
                </a:solidFill>
                <a:latin typeface="Montserrat" panose="00000500000000000000" pitchFamily="2" charset="0"/>
              </a:rPr>
              <a:t>Por medio de sus diferentes reportes, permite al profesor llevar un seguimiento de sus grupos.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1800" dirty="0">
                <a:solidFill>
                  <a:srgbClr val="13322B"/>
                </a:solidFill>
                <a:latin typeface="Montserrat" panose="00000500000000000000" pitchFamily="2" charset="0"/>
              </a:rPr>
              <a:t>Profesores y alumnos tienen acceso a los materiales de estudio.</a:t>
            </a:r>
          </a:p>
        </p:txBody>
      </p:sp>
      <p:pic>
        <p:nvPicPr>
          <p:cNvPr id="4" name="Imagen 3" descr="Captura de pantalla de computadora&#10;&#10;Descripción generada automáticamente">
            <a:extLst>
              <a:ext uri="{FF2B5EF4-FFF2-40B4-BE49-F238E27FC236}">
                <a16:creationId xmlns:a16="http://schemas.microsoft.com/office/drawing/2014/main" id="{9C3EE69B-CAF8-C049-F1C5-6BF170870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3" t="7544" r="4616" b="6759"/>
          <a:stretch/>
        </p:blipFill>
        <p:spPr bwMode="auto">
          <a:xfrm>
            <a:off x="426720" y="2335068"/>
            <a:ext cx="4016375" cy="2705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1459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0" y="792528"/>
            <a:ext cx="4114800" cy="1150572"/>
          </a:xfrm>
        </p:spPr>
        <p:txBody>
          <a:bodyPr/>
          <a:lstStyle/>
          <a:p>
            <a:r>
              <a:rPr lang="es-MX" dirty="0"/>
              <a:t>Uso de materiales</a:t>
            </a:r>
            <a:br>
              <a:rPr lang="es-MX" dirty="0"/>
            </a:br>
            <a:endParaRPr lang="es-MX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3D02EB-1E57-47ED-AA7B-E63A19F11560}"/>
              </a:ext>
            </a:extLst>
          </p:cNvPr>
          <p:cNvSpPr txBox="1">
            <a:spLocks/>
          </p:cNvSpPr>
          <p:nvPr/>
        </p:nvSpPr>
        <p:spPr>
          <a:xfrm>
            <a:off x="257430" y="2783405"/>
            <a:ext cx="4114800" cy="1150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s-MX" sz="2400" dirty="0"/>
              <a:t>*Ingresa con tu usuario y contraseña a la plataforma </a:t>
            </a:r>
            <a:r>
              <a:rPr lang="es-MX" sz="2400" dirty="0" err="1"/>
              <a:t>evaluaasi</a:t>
            </a:r>
            <a:r>
              <a:rPr lang="es-MX" sz="240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8EB50A-A533-4CCA-85B7-64431A16B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4" t="19244" r="937" b="8313"/>
          <a:stretch/>
        </p:blipFill>
        <p:spPr>
          <a:xfrm>
            <a:off x="4968789" y="2182889"/>
            <a:ext cx="6681901" cy="4075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E248D4-F040-4C4C-8814-468D21F6A50B}"/>
              </a:ext>
            </a:extLst>
          </p:cNvPr>
          <p:cNvSpPr/>
          <p:nvPr/>
        </p:nvSpPr>
        <p:spPr>
          <a:xfrm>
            <a:off x="5168899" y="1224002"/>
            <a:ext cx="436562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Liga de acceso a la plataforma </a:t>
            </a:r>
          </a:p>
          <a:p>
            <a:r>
              <a:rPr lang="es-MX" sz="2000" dirty="0">
                <a:hlinkClick r:id="rId3"/>
              </a:rPr>
              <a:t>https://partnerv2.evaluaasi.com/</a:t>
            </a:r>
            <a:endParaRPr lang="es-MX" sz="20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7834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EEA68A-3CCE-4E59-84F2-F3CEC0F33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57" r="937" b="6236"/>
          <a:stretch/>
        </p:blipFill>
        <p:spPr>
          <a:xfrm>
            <a:off x="3933370" y="1257301"/>
            <a:ext cx="7681089" cy="435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689030" y="1093104"/>
            <a:ext cx="271918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s-ES" sz="2800" b="1" dirty="0"/>
              <a:t>Verifica tus datos </a:t>
            </a:r>
          </a:p>
          <a:p>
            <a:pPr algn="just"/>
            <a:endParaRPr lang="es-E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Nota: En caso de existir error, deberá notificar de inmediato al correo electrónico:</a:t>
            </a:r>
          </a:p>
          <a:p>
            <a:r>
              <a:rPr lang="es-E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oeslava@conalep.edu.mx; scruzr@conalep.edu.mx</a:t>
            </a:r>
            <a:r>
              <a:rPr lang="es-ES" dirty="0"/>
              <a:t>; ya que una vez  iniciado su proceso de evaluación  ya no podrá realizar la corrección.</a:t>
            </a:r>
          </a:p>
        </p:txBody>
      </p:sp>
    </p:spTree>
    <p:extLst>
      <p:ext uri="{BB962C8B-B14F-4D97-AF65-F5344CB8AC3E}">
        <p14:creationId xmlns:p14="http://schemas.microsoft.com/office/powerpoint/2010/main" val="120622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689030" y="1321818"/>
            <a:ext cx="26002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2. Descarga los materiales de estudio </a:t>
            </a:r>
          </a:p>
          <a:p>
            <a:pPr marL="342900" indent="-342900" algn="just">
              <a:buAutoNum type="arabicPeriod"/>
            </a:pPr>
            <a:endParaRPr lang="es-E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/>
              <a:t>Nota: </a:t>
            </a:r>
            <a:r>
              <a:rPr lang="es-ES" sz="2000" dirty="0"/>
              <a:t>Puedes consultar en línea o descargar los archivos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A05EAE9-2F80-4539-B84F-CF34D98CF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6" r="1354" b="6461"/>
          <a:stretch/>
        </p:blipFill>
        <p:spPr>
          <a:xfrm>
            <a:off x="3722014" y="1473200"/>
            <a:ext cx="7909583" cy="370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57FDBAC-3D52-44A7-B588-8CC6B21738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7" t="17020" r="37396" b="20171"/>
          <a:stretch/>
        </p:blipFill>
        <p:spPr>
          <a:xfrm>
            <a:off x="7045270" y="3136899"/>
            <a:ext cx="4457700" cy="3201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110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777930" y="959868"/>
            <a:ext cx="286697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3. Descarga los ejecutables  de simuladores y exámenes</a:t>
            </a:r>
          </a:p>
          <a:p>
            <a:pPr algn="just"/>
            <a:endParaRPr lang="es-E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s-ES" sz="2000" b="1" dirty="0"/>
              <a:t>Nota: </a:t>
            </a:r>
            <a:r>
              <a:rPr lang="es-ES" sz="2000" dirty="0"/>
              <a:t>Las opciones, 1,2 y 3 de cada simulador o examen, son exactamente los mismos archivos, se colocar varias opciones por si alguna liga se rompe y no descarga. Es indiferente la opción que seleccione.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ABF263-0254-4077-AB76-6933B8517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54" t="28879" r="10938" b="20383"/>
          <a:stretch/>
        </p:blipFill>
        <p:spPr>
          <a:xfrm>
            <a:off x="3911601" y="1267926"/>
            <a:ext cx="7299482" cy="406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678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777930" y="1012954"/>
            <a:ext cx="303207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4. Instalación de ejecutables </a:t>
            </a:r>
          </a:p>
          <a:p>
            <a:pPr algn="just"/>
            <a:endParaRPr lang="es-ES" dirty="0"/>
          </a:p>
          <a:p>
            <a:pPr algn="just"/>
            <a:r>
              <a:rPr lang="es-ES" sz="2000" dirty="0"/>
              <a:t>*Licencia se descarga por el administrador en GRUPOS se descarga de un archivo </a:t>
            </a:r>
            <a:r>
              <a:rPr lang="es-ES" sz="2000" b="1" dirty="0"/>
              <a:t>.</a:t>
            </a:r>
            <a:r>
              <a:rPr lang="es-ES" sz="2000" b="1" dirty="0" err="1"/>
              <a:t>dat</a:t>
            </a:r>
            <a:r>
              <a:rPr lang="es-ES" sz="2000" dirty="0"/>
              <a:t> este </a:t>
            </a:r>
            <a:r>
              <a:rPr lang="es-ES" sz="2000" b="1" dirty="0"/>
              <a:t>NO</a:t>
            </a:r>
            <a:r>
              <a:rPr lang="es-ES" sz="2000" dirty="0"/>
              <a:t> deberá ser modificado en ningún momento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b="1" dirty="0"/>
              <a:t>IMPORTANTE: </a:t>
            </a:r>
            <a:r>
              <a:rPr lang="es-ES" sz="2000" dirty="0"/>
              <a:t>La licencia deberá actualizarse CADA que termine su vigencia, aproximadamente, cada 3 meses.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2DF9A8-D486-4DD9-B3E1-DE31D608C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2" t="26470" r="11042" b="15725"/>
          <a:stretch/>
        </p:blipFill>
        <p:spPr>
          <a:xfrm>
            <a:off x="4051300" y="1189510"/>
            <a:ext cx="69977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0385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777930" y="1201688"/>
            <a:ext cx="26002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6. Ejecuta el archivo como administrador</a:t>
            </a:r>
          </a:p>
          <a:p>
            <a:pPr algn="just"/>
            <a:endParaRPr lang="es-ES" dirty="0"/>
          </a:p>
          <a:p>
            <a:pPr algn="just"/>
            <a:r>
              <a:rPr lang="es-ES" sz="2000" dirty="0"/>
              <a:t>Cuando ejecuta un simulador o examen, mostrará los detalles de la licencia, si está de acuerdo, deberá aceptar los términos y condiciones para poder continuar. </a:t>
            </a:r>
          </a:p>
          <a:p>
            <a:pPr algn="just"/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C0A7EC-5239-4D60-AAB4-2CEDDB396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2" t="20911" r="10729" b="22579"/>
          <a:stretch/>
        </p:blipFill>
        <p:spPr>
          <a:xfrm>
            <a:off x="4102100" y="1304925"/>
            <a:ext cx="7035800" cy="387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492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577904" y="818326"/>
            <a:ext cx="300349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6. Inicia tu proceso</a:t>
            </a:r>
          </a:p>
          <a:p>
            <a:pPr algn="just"/>
            <a:endParaRPr lang="es-ES" dirty="0"/>
          </a:p>
          <a:p>
            <a:pPr algn="just"/>
            <a:r>
              <a:rPr lang="es-ES" sz="2000" dirty="0"/>
              <a:t>Al ejecutar los simuladores y examen, los aspirantes deberán ingresar con el usuario y contraseña que se les asigno. 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*</a:t>
            </a:r>
            <a:r>
              <a:rPr lang="es-ES" sz="2000" b="1" dirty="0"/>
              <a:t>Pin</a:t>
            </a:r>
            <a:r>
              <a:rPr lang="es-ES" sz="2000" dirty="0"/>
              <a:t> de seguridad se descarga por el administrador en GRUPOS, y tiene vigencia de 24 horas.</a:t>
            </a:r>
          </a:p>
          <a:p>
            <a:pPr algn="just"/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7B7A89-815D-41FF-9B71-BC1A3AFEC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31286" r="10834" b="11834"/>
          <a:stretch/>
        </p:blipFill>
        <p:spPr>
          <a:xfrm>
            <a:off x="4063999" y="1380172"/>
            <a:ext cx="7177669" cy="399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379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>
            <a:extLst>
              <a:ext uri="{FF2B5EF4-FFF2-40B4-BE49-F238E27FC236}">
                <a16:creationId xmlns:a16="http://schemas.microsoft.com/office/drawing/2014/main" id="{1BD38883-7642-A7CB-042D-80895E1F0A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C7FE9D-3C4D-3FE3-28DD-3B10E2D2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229" y="921327"/>
            <a:ext cx="9452742" cy="501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13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777930" y="1208722"/>
            <a:ext cx="26002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7. Finaliza tu proceso 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Al finalizar el simulador o examen, podrá revisar sus resultados. Estos se generan en un archivo .</a:t>
            </a:r>
            <a:r>
              <a:rPr lang="es-ES" sz="2000" dirty="0" err="1"/>
              <a:t>pdf</a:t>
            </a:r>
            <a:r>
              <a:rPr lang="es-ES" sz="2000" dirty="0"/>
              <a:t> o .png.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B9B5C8-A88A-4345-BFFF-C63AD0B4C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2" t="21282" r="10938" b="21838"/>
          <a:stretch/>
        </p:blipFill>
        <p:spPr>
          <a:xfrm>
            <a:off x="4114800" y="1348422"/>
            <a:ext cx="7010400" cy="421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815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376401-2B51-45D3-A0B0-DB9B062E4D9C}"/>
              </a:ext>
            </a:extLst>
          </p:cNvPr>
          <p:cNvSpPr/>
          <p:nvPr/>
        </p:nvSpPr>
        <p:spPr>
          <a:xfrm>
            <a:off x="1562101" y="1259175"/>
            <a:ext cx="933926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2800" b="1" dirty="0"/>
          </a:p>
          <a:p>
            <a:r>
              <a:rPr lang="pt-BR" sz="2800" b="1" dirty="0"/>
              <a:t>D e s c r i p c i ó n</a:t>
            </a:r>
          </a:p>
          <a:p>
            <a:pPr algn="ctr"/>
            <a:endParaRPr lang="pt-BR" sz="2800" b="1" dirty="0"/>
          </a:p>
          <a:p>
            <a:pPr algn="just"/>
            <a:r>
              <a:rPr lang="es-MX" sz="2400" dirty="0"/>
              <a:t>La certificación de competencias Microsoft, consiste en el reconocimiento formal de los conocimientos y competencias demostradas por una persona en un proceso sistematizado de evaluación.</a:t>
            </a:r>
          </a:p>
          <a:p>
            <a:pPr algn="just"/>
            <a:endParaRPr lang="es-MX" sz="2400" dirty="0"/>
          </a:p>
          <a:p>
            <a:pPr algn="just"/>
            <a:r>
              <a:rPr lang="es-MX" sz="2400" dirty="0"/>
              <a:t>Para lograrlo, la plataforma </a:t>
            </a:r>
            <a:r>
              <a:rPr lang="es-MX" sz="2400" dirty="0" err="1"/>
              <a:t>Evaluaasi</a:t>
            </a:r>
            <a:r>
              <a:rPr lang="es-MX" sz="2400" dirty="0"/>
              <a:t>, implementa recursos didácticos, como lecturas, videos, interactivos, simuladores, entre otros. Mismos que ayudan a fortalecer y generar las competencias de los candidatos.</a:t>
            </a:r>
          </a:p>
        </p:txBody>
      </p:sp>
      <p:pic>
        <p:nvPicPr>
          <p:cNvPr id="1026" name="Picture 2" descr="Inicio | Eduit">
            <a:extLst>
              <a:ext uri="{FF2B5EF4-FFF2-40B4-BE49-F238E27FC236}">
                <a16:creationId xmlns:a16="http://schemas.microsoft.com/office/drawing/2014/main" id="{D87CB30E-7958-41ED-A7AB-CEBA1F0CC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8" b="33688"/>
          <a:stretch/>
        </p:blipFill>
        <p:spPr bwMode="auto">
          <a:xfrm>
            <a:off x="1562102" y="332390"/>
            <a:ext cx="2497126" cy="9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335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E060FA9-DA56-4A92-A083-44F923E1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62" t="36105" r="11042" b="7016"/>
          <a:stretch/>
        </p:blipFill>
        <p:spPr>
          <a:xfrm>
            <a:off x="4229099" y="1290664"/>
            <a:ext cx="7484871" cy="4170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B24A6F5-124E-402F-BB84-DF9B8B8D69AF}"/>
              </a:ext>
            </a:extLst>
          </p:cNvPr>
          <p:cNvSpPr/>
          <p:nvPr/>
        </p:nvSpPr>
        <p:spPr>
          <a:xfrm>
            <a:off x="901700" y="1290664"/>
            <a:ext cx="267017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8. Verifica tu resultado </a:t>
            </a:r>
          </a:p>
          <a:p>
            <a:pPr algn="just"/>
            <a:endParaRPr lang="es-ES" dirty="0"/>
          </a:p>
          <a:p>
            <a:pPr algn="just"/>
            <a:r>
              <a:rPr lang="es-ES" sz="2000" dirty="0"/>
              <a:t>Al igual que el simulador, el examen genera tres carpetas. </a:t>
            </a:r>
          </a:p>
          <a:p>
            <a:r>
              <a:rPr lang="es-ES" sz="2000" dirty="0"/>
              <a:t>Es muy importante que conserve estas tres carpetas, en caso de cualquier duda y/o aclaración, le serán solicitadas</a:t>
            </a:r>
          </a:p>
        </p:txBody>
      </p:sp>
    </p:spTree>
    <p:extLst>
      <p:ext uri="{BB962C8B-B14F-4D97-AF65-F5344CB8AC3E}">
        <p14:creationId xmlns:p14="http://schemas.microsoft.com/office/powerpoint/2010/main" val="126316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0" y="792528"/>
            <a:ext cx="4114800" cy="1150572"/>
          </a:xfrm>
        </p:spPr>
        <p:txBody>
          <a:bodyPr/>
          <a:lstStyle/>
          <a:p>
            <a:r>
              <a:rPr lang="es-MX" dirty="0"/>
              <a:t>Uso de candados de seguridad</a:t>
            </a:r>
            <a:br>
              <a:rPr lang="es-MX" dirty="0"/>
            </a:br>
            <a:endParaRPr lang="es-MX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3D02EB-1E57-47ED-AA7B-E63A19F11560}"/>
              </a:ext>
            </a:extLst>
          </p:cNvPr>
          <p:cNvSpPr txBox="1">
            <a:spLocks/>
          </p:cNvSpPr>
          <p:nvPr/>
        </p:nvSpPr>
        <p:spPr>
          <a:xfrm>
            <a:off x="257430" y="3056152"/>
            <a:ext cx="4114800" cy="1150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s-MX" sz="2800" dirty="0"/>
              <a:t>*Licencia y Pin*</a:t>
            </a:r>
          </a:p>
          <a:p>
            <a:pPr algn="ctr"/>
            <a:r>
              <a:rPr lang="es-MX" sz="2000" dirty="0"/>
              <a:t>Es responsabilidad del administrador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8EB50A-A533-4CCA-85B7-64431A16B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4" t="19244" r="937" b="8313"/>
          <a:stretch/>
        </p:blipFill>
        <p:spPr>
          <a:xfrm>
            <a:off x="5168900" y="1765300"/>
            <a:ext cx="6348441" cy="408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AE248D4-F040-4C4C-8814-468D21F6A50B}"/>
              </a:ext>
            </a:extLst>
          </p:cNvPr>
          <p:cNvSpPr/>
          <p:nvPr/>
        </p:nvSpPr>
        <p:spPr>
          <a:xfrm>
            <a:off x="5168900" y="1011872"/>
            <a:ext cx="45847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Liga de acceso a la plataforma </a:t>
            </a:r>
          </a:p>
          <a:p>
            <a:r>
              <a:rPr lang="es-MX" sz="2000" dirty="0">
                <a:hlinkClick r:id="rId3"/>
              </a:rPr>
              <a:t>https://partnerv2.evaluaasi.com/</a:t>
            </a:r>
            <a:endParaRPr lang="es-MX" sz="2000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69498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711255" y="917019"/>
            <a:ext cx="286697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/>
              <a:t>1. Descarga la “licencia” correspondiente desde la opción “Grupos” </a:t>
            </a:r>
          </a:p>
          <a:p>
            <a:pPr algn="just"/>
            <a:endParaRPr lang="es-ES" dirty="0"/>
          </a:p>
          <a:p>
            <a:r>
              <a:rPr lang="es-ES" sz="2000" dirty="0"/>
              <a:t>Al dar clic en alguna de las licencias, automáticamente inicia la descarga de un archivo </a:t>
            </a:r>
            <a:r>
              <a:rPr lang="es-ES" sz="2000" b="1" dirty="0"/>
              <a:t>.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dirty="0"/>
              <a:t>este </a:t>
            </a:r>
            <a:r>
              <a:rPr lang="es-ES" sz="2000" b="1" dirty="0"/>
              <a:t>NO</a:t>
            </a:r>
            <a:r>
              <a:rPr lang="es-ES" sz="2000" dirty="0"/>
              <a:t> deberá ser modificado en ningún momento.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BEDD27-57D3-4990-8441-33EE0A861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34251" r="10938" b="15909"/>
          <a:stretch/>
        </p:blipFill>
        <p:spPr>
          <a:xfrm>
            <a:off x="4013200" y="1228725"/>
            <a:ext cx="7200900" cy="410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65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DD8E348-1D46-4C47-BB0E-FEAF12F95448}"/>
              </a:ext>
            </a:extLst>
          </p:cNvPr>
          <p:cNvSpPr/>
          <p:nvPr/>
        </p:nvSpPr>
        <p:spPr>
          <a:xfrm>
            <a:off x="612830" y="1374676"/>
            <a:ext cx="286697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b="1" dirty="0"/>
              <a:t>2. Descarga el “Pin” desde la opción “Grupos” </a:t>
            </a:r>
          </a:p>
          <a:p>
            <a:pPr algn="just"/>
            <a:endParaRPr lang="es-ES" dirty="0"/>
          </a:p>
          <a:p>
            <a:pPr algn="just"/>
            <a:r>
              <a:rPr lang="es-ES" sz="2000" dirty="0"/>
              <a:t>Este</a:t>
            </a:r>
            <a:r>
              <a:rPr lang="es-ES" sz="2000" b="1" dirty="0"/>
              <a:t> Pin </a:t>
            </a:r>
            <a:r>
              <a:rPr lang="es-ES" sz="2000" dirty="0"/>
              <a:t>se pedirá al iniciar cada examen. </a:t>
            </a:r>
          </a:p>
          <a:p>
            <a:pPr algn="just"/>
            <a:r>
              <a:rPr lang="es-ES" sz="2000" dirty="0"/>
              <a:t>Es necesario que el responsable lo proporcione a cada uno de sus aspirantes el cual se descarga dando clic en el icono de </a:t>
            </a:r>
            <a:r>
              <a:rPr lang="es-ES" sz="2000" b="1" dirty="0"/>
              <a:t>“  ” candado.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88373C-F6A9-4EC5-85BD-322E31B6D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9" t="38513" r="17131" b="18396"/>
          <a:stretch/>
        </p:blipFill>
        <p:spPr>
          <a:xfrm>
            <a:off x="4267200" y="1458262"/>
            <a:ext cx="7056582" cy="395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7FACD2F-8A08-4CAE-84BF-4460CDA3B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2" t="33511" r="35423" b="29219"/>
          <a:stretch/>
        </p:blipFill>
        <p:spPr>
          <a:xfrm>
            <a:off x="6375400" y="1919463"/>
            <a:ext cx="2108200" cy="1509537"/>
          </a:xfrm>
          <a:prstGeom prst="rect">
            <a:avLst/>
          </a:prstGeom>
        </p:spPr>
      </p:pic>
      <p:pic>
        <p:nvPicPr>
          <p:cNvPr id="6" name="Gráfico 5" descr="Candado">
            <a:extLst>
              <a:ext uri="{FF2B5EF4-FFF2-40B4-BE49-F238E27FC236}">
                <a16:creationId xmlns:a16="http://schemas.microsoft.com/office/drawing/2014/main" id="{929C414A-890B-49DB-ACFD-3EE52C6C7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2490" y="5168474"/>
            <a:ext cx="2476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8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0" y="792528"/>
            <a:ext cx="4114800" cy="1150572"/>
          </a:xfrm>
        </p:spPr>
        <p:txBody>
          <a:bodyPr/>
          <a:lstStyle/>
          <a:p>
            <a:r>
              <a:rPr lang="es-MX" dirty="0"/>
              <a:t>Seguimiento y</a:t>
            </a:r>
            <a:br>
              <a:rPr lang="es-MX" dirty="0"/>
            </a:br>
            <a:r>
              <a:rPr lang="es-MX" dirty="0"/>
              <a:t>Reportes  </a:t>
            </a:r>
            <a:br>
              <a:rPr lang="es-MX" dirty="0"/>
            </a:br>
            <a:endParaRPr lang="es-MX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3D02EB-1E57-47ED-AA7B-E63A19F11560}"/>
              </a:ext>
            </a:extLst>
          </p:cNvPr>
          <p:cNvSpPr txBox="1">
            <a:spLocks/>
          </p:cNvSpPr>
          <p:nvPr/>
        </p:nvSpPr>
        <p:spPr>
          <a:xfrm>
            <a:off x="257430" y="2477080"/>
            <a:ext cx="4114800" cy="1150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s-ES" sz="2000" dirty="0"/>
              <a:t>En este apartado podrá encontrar los resultados de cada uno de sus exámenes aplicados y/o por aplicar. Esto estará completo hasta que tenga asignado un examen.</a:t>
            </a:r>
            <a:endParaRPr lang="es-MX" sz="20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AE248D4-F040-4C4C-8814-468D21F6A50B}"/>
              </a:ext>
            </a:extLst>
          </p:cNvPr>
          <p:cNvSpPr/>
          <p:nvPr/>
        </p:nvSpPr>
        <p:spPr>
          <a:xfrm>
            <a:off x="5168900" y="1011872"/>
            <a:ext cx="360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Liga de acceso a la plataforma </a:t>
            </a:r>
          </a:p>
          <a:p>
            <a:r>
              <a:rPr lang="es-MX" dirty="0">
                <a:hlinkClick r:id="rId2"/>
              </a:rPr>
              <a:t>https://partnerv2.evaluaasi.com/</a:t>
            </a:r>
            <a:endParaRPr lang="es-MX" dirty="0"/>
          </a:p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547BD3-7AF3-41F7-8C6E-7A9505C1C0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37" r="14375" b="10065"/>
          <a:stretch/>
        </p:blipFill>
        <p:spPr>
          <a:xfrm>
            <a:off x="5029200" y="1999800"/>
            <a:ext cx="6324600" cy="325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329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D4E562-9D79-4AA6-BD12-2D3868D98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78" t="19986" r="22891" b="62310"/>
          <a:stretch/>
        </p:blipFill>
        <p:spPr>
          <a:xfrm>
            <a:off x="7036017" y="2589888"/>
            <a:ext cx="4386262" cy="8391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D7A43FF-EE2F-4532-B7BA-ED5272DF7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22" t="38277" r="33343" b="16999"/>
          <a:stretch/>
        </p:blipFill>
        <p:spPr>
          <a:xfrm>
            <a:off x="769721" y="921334"/>
            <a:ext cx="5805250" cy="437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202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41E278-55C1-4BDC-BBA8-ACFB7BF12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45" t="17275" r="24297" b="60839"/>
          <a:stretch/>
        </p:blipFill>
        <p:spPr>
          <a:xfrm>
            <a:off x="7243762" y="2648451"/>
            <a:ext cx="4086225" cy="10753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F455C3-CDF7-4136-8A7C-4958D13D7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68" t="39647" r="37735" b="11787"/>
          <a:stretch/>
        </p:blipFill>
        <p:spPr>
          <a:xfrm>
            <a:off x="1783649" y="899886"/>
            <a:ext cx="3802950" cy="476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509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ADC761C-8E27-49F1-11F7-96E316DA561A}"/>
              </a:ext>
            </a:extLst>
          </p:cNvPr>
          <p:cNvSpPr txBox="1"/>
          <p:nvPr/>
        </p:nvSpPr>
        <p:spPr>
          <a:xfrm>
            <a:off x="5449454" y="1473630"/>
            <a:ext cx="561570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/>
              <a:t>Insignia Digital </a:t>
            </a:r>
          </a:p>
          <a:p>
            <a:endParaRPr lang="es-MX" b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dirty="0"/>
              <a:t>Una insignia digital es la representación visual por estar capacitado para una función específica o adquirir una nueva habilidad.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dirty="0"/>
              <a:t>Las insignias digitales son una nueva manera de demostrar tus competencias y están compuestas por una imagen y meta data que contiene la información de tu certificación.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dirty="0"/>
              <a:t>Las insignias pueden compartirse en redes sociales como </a:t>
            </a:r>
            <a:r>
              <a:rPr lang="es-MX" dirty="0" err="1"/>
              <a:t>Linkedin</a:t>
            </a:r>
            <a:r>
              <a:rPr lang="es-MX" dirty="0"/>
              <a:t>, Facebook, etc. </a:t>
            </a:r>
          </a:p>
          <a:p>
            <a:pPr algn="just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293E619-82E3-BD66-58F2-558D0B5900A9}"/>
              </a:ext>
            </a:extLst>
          </p:cNvPr>
          <p:cNvSpPr txBox="1"/>
          <p:nvPr/>
        </p:nvSpPr>
        <p:spPr>
          <a:xfrm>
            <a:off x="2373745" y="5820334"/>
            <a:ext cx="10187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/>
              <a:t>LINK:</a:t>
            </a:r>
          </a:p>
          <a:p>
            <a:r>
              <a:rPr lang="es-MX" sz="1400" u="sng" dirty="0"/>
              <a:t>https://api.badgr.io/pu </a:t>
            </a:r>
            <a:r>
              <a:rPr lang="es-MX" sz="1400" u="sng" dirty="0" err="1"/>
              <a:t>blic</a:t>
            </a:r>
            <a:r>
              <a:rPr lang="es-MX" sz="1400" u="sng" dirty="0"/>
              <a:t>/</a:t>
            </a:r>
            <a:r>
              <a:rPr lang="es-MX" sz="1400" u="sng" dirty="0" err="1"/>
              <a:t>assertions</a:t>
            </a:r>
            <a:r>
              <a:rPr lang="es-MX" sz="1400" u="sng" dirty="0"/>
              <a:t>/</a:t>
            </a:r>
            <a:r>
              <a:rPr lang="es-MX" sz="1400" u="sng" dirty="0" err="1"/>
              <a:t>kynLmH</a:t>
            </a:r>
            <a:r>
              <a:rPr lang="es-MX" sz="1400" u="sng" dirty="0"/>
              <a:t> jcTQybqmb9eFfXBA?id </a:t>
            </a:r>
            <a:r>
              <a:rPr lang="es-MX" sz="1400" u="sng" dirty="0" err="1"/>
              <a:t>entity</a:t>
            </a:r>
            <a:r>
              <a:rPr lang="es-MX" sz="1400" u="sng" dirty="0"/>
              <a:t>__email=</a:t>
            </a:r>
            <a:r>
              <a:rPr lang="es-MX" sz="1400" u="sng" dirty="0" err="1"/>
              <a:t>jcamacho</a:t>
            </a:r>
            <a:r>
              <a:rPr lang="es-MX" sz="1400" u="sng" dirty="0"/>
              <a:t> %40grupoeduit.com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F8BFE81-4B81-3B24-AA1A-DB924B65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9" t="46868" r="52761" b="25792"/>
          <a:stretch/>
        </p:blipFill>
        <p:spPr>
          <a:xfrm>
            <a:off x="794327" y="374072"/>
            <a:ext cx="3657600" cy="25169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BA07E02-CAB1-8BC3-4514-FC15D14D88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41" t="46868" r="31743" b="25792"/>
          <a:stretch/>
        </p:blipFill>
        <p:spPr>
          <a:xfrm>
            <a:off x="1530927" y="3097203"/>
            <a:ext cx="2025073" cy="25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4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08BA3F5-3F0E-9540-B6C2-4BCD708D4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4954" y="3015147"/>
            <a:ext cx="6958323" cy="1038760"/>
          </a:xfrm>
        </p:spPr>
        <p:txBody>
          <a:bodyPr>
            <a:normAutofit/>
          </a:bodyPr>
          <a:lstStyle/>
          <a:p>
            <a:r>
              <a:rPr lang="es-MX" dirty="0"/>
              <a:t>Gracias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46282B-78F8-4A65-A842-B872361F5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514482"/>
            <a:ext cx="7087233" cy="103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3376401-2B51-45D3-A0B0-DB9B062E4D9C}"/>
              </a:ext>
            </a:extLst>
          </p:cNvPr>
          <p:cNvSpPr/>
          <p:nvPr/>
        </p:nvSpPr>
        <p:spPr>
          <a:xfrm>
            <a:off x="1524000" y="790476"/>
            <a:ext cx="96774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M e t o d o l o g í a</a:t>
            </a:r>
          </a:p>
          <a:p>
            <a:pPr algn="just"/>
            <a:r>
              <a:rPr lang="es-ES" sz="2000" b="1" dirty="0"/>
              <a:t>a).Aprender</a:t>
            </a:r>
          </a:p>
          <a:p>
            <a:pPr algn="just"/>
            <a:r>
              <a:rPr lang="es-ES" sz="2000" dirty="0"/>
              <a:t>Por medio de los recursos didácticos implementados en la plataforma </a:t>
            </a:r>
            <a:r>
              <a:rPr lang="es-ES" sz="2000" dirty="0" err="1"/>
              <a:t>Evaluaasi</a:t>
            </a:r>
            <a:r>
              <a:rPr lang="es-ES" sz="2000" dirty="0"/>
              <a:t>, en donde cada uno de los temas contienen los siguientes elementos: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Lectura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Video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Ejercicio Interactivo Guiado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/>
              <a:t>Practica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b="1" dirty="0"/>
              <a:t>b).Practicar</a:t>
            </a:r>
          </a:p>
          <a:p>
            <a:pPr algn="just"/>
            <a:r>
              <a:rPr lang="es-ES" sz="2000" dirty="0"/>
              <a:t>Con el uso de los métodos de evaluación primarios, como lo son los Simuladores, ya que tienen tantas oportunidades de ser presentados como el candidato decida.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b="1" dirty="0"/>
              <a:t>c).Certificarse</a:t>
            </a:r>
          </a:p>
          <a:p>
            <a:pPr algn="just"/>
            <a:r>
              <a:rPr lang="es-ES" sz="2000" dirty="0"/>
              <a:t>Una vez que se ha completado el aprendizaje y la práctica, el candidato contará con dos oportunidades para lograr su certificación.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87085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88DDAF0-5F2B-21B2-7B15-2F6F8B409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6" t="33939" r="25304" b="17306"/>
          <a:stretch/>
        </p:blipFill>
        <p:spPr>
          <a:xfrm>
            <a:off x="590550" y="858981"/>
            <a:ext cx="10650105" cy="51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8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0" y="792528"/>
            <a:ext cx="4114800" cy="1150572"/>
          </a:xfrm>
        </p:spPr>
        <p:txBody>
          <a:bodyPr/>
          <a:lstStyle/>
          <a:p>
            <a:r>
              <a:rPr lang="es-MX" dirty="0"/>
              <a:t>Alta de administrador</a:t>
            </a:r>
            <a:br>
              <a:rPr lang="es-MX" dirty="0"/>
            </a:br>
            <a:endParaRPr lang="es-MX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DF6CF27-ABF5-473F-8242-911A7C4CA7CE}"/>
              </a:ext>
            </a:extLst>
          </p:cNvPr>
          <p:cNvSpPr/>
          <p:nvPr/>
        </p:nvSpPr>
        <p:spPr>
          <a:xfrm>
            <a:off x="5323964" y="204297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E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</a:rPr>
              <a:t>Solicitud por correo electrónico a </a:t>
            </a: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  <a:hlinkClick r:id="rId2"/>
              </a:rPr>
              <a:t>oeslava@conalep.edu.mx</a:t>
            </a: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</a:rPr>
              <a:t>;  </a:t>
            </a: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  <a:hlinkClick r:id="rId3"/>
              </a:rPr>
              <a:t>scruzr@conalep.edu.mx</a:t>
            </a: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</a:rPr>
              <a:t>; </a:t>
            </a:r>
          </a:p>
          <a:p>
            <a:pPr algn="just"/>
            <a:endParaRPr lang="es-ES" dirty="0">
              <a:solidFill>
                <a:srgbClr val="13322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</a:rPr>
              <a:t>Notificando entidad y plantel.</a:t>
            </a:r>
          </a:p>
          <a:p>
            <a:pPr algn="just"/>
            <a:endParaRPr lang="es-ES" dirty="0">
              <a:solidFill>
                <a:srgbClr val="13322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b="1" dirty="0">
                <a:solidFill>
                  <a:srgbClr val="13322B"/>
                </a:solidFill>
                <a:latin typeface="Montserrat" panose="00000500000000000000" pitchFamily="2" charset="0"/>
              </a:rPr>
              <a:t>Nota: Se podrá actualizar o dar de alta a un administrador estatal o de plantel, siempre y cuando no se tengan procesos asignados.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3D02EB-1E57-47ED-AA7B-E63A19F11560}"/>
              </a:ext>
            </a:extLst>
          </p:cNvPr>
          <p:cNvSpPr txBox="1">
            <a:spLocks/>
          </p:cNvSpPr>
          <p:nvPr/>
        </p:nvSpPr>
        <p:spPr>
          <a:xfrm>
            <a:off x="96212" y="1382196"/>
            <a:ext cx="4114800" cy="1150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ctr"/>
            <a:br>
              <a:rPr lang="es-MX" dirty="0"/>
            </a:br>
            <a:r>
              <a:rPr lang="es-MX" sz="2800" dirty="0"/>
              <a:t>Líder de proyecto (RESPONSABLE). </a:t>
            </a:r>
            <a:endParaRPr lang="es-MX" dirty="0"/>
          </a:p>
        </p:txBody>
      </p:sp>
      <p:pic>
        <p:nvPicPr>
          <p:cNvPr id="10" name="Picture 2" descr="Inicio | Eduit">
            <a:extLst>
              <a:ext uri="{FF2B5EF4-FFF2-40B4-BE49-F238E27FC236}">
                <a16:creationId xmlns:a16="http://schemas.microsoft.com/office/drawing/2014/main" id="{3CCDBCFB-11C5-4280-8C24-EF0275FBF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8" b="33688"/>
          <a:stretch/>
        </p:blipFill>
        <p:spPr bwMode="auto">
          <a:xfrm>
            <a:off x="6680202" y="1116186"/>
            <a:ext cx="2497126" cy="92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14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0" y="2151428"/>
            <a:ext cx="4114800" cy="646331"/>
          </a:xfrm>
        </p:spPr>
        <p:txBody>
          <a:bodyPr/>
          <a:lstStyle/>
          <a:p>
            <a:r>
              <a:rPr lang="es-MX" dirty="0"/>
              <a:t>Normatividad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960424F-0456-4E41-B97D-6D2D0FDE0650}"/>
              </a:ext>
            </a:extLst>
          </p:cNvPr>
          <p:cNvSpPr/>
          <p:nvPr/>
        </p:nvSpPr>
        <p:spPr>
          <a:xfrm>
            <a:off x="5164428" y="1076507"/>
            <a:ext cx="70664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/>
              <a:t>Liga de acceso al micrositio: </a:t>
            </a:r>
          </a:p>
          <a:p>
            <a:r>
              <a:rPr lang="es-MX" sz="2000" dirty="0">
                <a:hlinkClick r:id="rId2"/>
              </a:rPr>
              <a:t>https://www.conalep.edu.mx/normatividad</a:t>
            </a:r>
            <a:endParaRPr lang="es-MX" sz="2000" dirty="0"/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5874AD-D310-4C77-96C2-C98633D9D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17" t="17391" r="23021" b="15724"/>
          <a:stretch/>
        </p:blipFill>
        <p:spPr>
          <a:xfrm>
            <a:off x="5546731" y="1999837"/>
            <a:ext cx="5719472" cy="3978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1EA239F-E87F-4635-8330-F6B877B53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30" y="2867367"/>
            <a:ext cx="3937522" cy="112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0" y="1505097"/>
            <a:ext cx="4114800" cy="646331"/>
          </a:xfrm>
        </p:spPr>
        <p:txBody>
          <a:bodyPr/>
          <a:lstStyle/>
          <a:p>
            <a:r>
              <a:rPr lang="es-MX" dirty="0"/>
              <a:t>Costos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6C4C68-DD53-49B0-A0C9-01D099CD6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79" t="15168" r="19687" b="6090"/>
          <a:stretch/>
        </p:blipFill>
        <p:spPr>
          <a:xfrm>
            <a:off x="5245100" y="1346199"/>
            <a:ext cx="6435166" cy="468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50A235-6D4A-C563-EFE3-65541508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77" y="2151428"/>
            <a:ext cx="4281054" cy="32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8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0" y="792528"/>
            <a:ext cx="4114800" cy="646331"/>
          </a:xfrm>
        </p:spPr>
        <p:txBody>
          <a:bodyPr/>
          <a:lstStyle/>
          <a:p>
            <a:r>
              <a:rPr lang="es-MX" dirty="0"/>
              <a:t>Formatos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DF6CF27-ABF5-473F-8242-911A7C4CA7CE}"/>
              </a:ext>
            </a:extLst>
          </p:cNvPr>
          <p:cNvSpPr/>
          <p:nvPr/>
        </p:nvSpPr>
        <p:spPr>
          <a:xfrm>
            <a:off x="5323964" y="1166842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b="1" dirty="0">
                <a:solidFill>
                  <a:srgbClr val="000000"/>
                </a:solidFill>
                <a:latin typeface="Montserrat" panose="00000500000000000000" pitchFamily="2" charset="0"/>
              </a:rPr>
              <a:t>Requisitos para tramite de </a:t>
            </a:r>
            <a:r>
              <a:rPr lang="es-ES" b="1" dirty="0" err="1">
                <a:solidFill>
                  <a:srgbClr val="000000"/>
                </a:solidFill>
                <a:latin typeface="Montserrat" panose="00000500000000000000" pitchFamily="2" charset="0"/>
              </a:rPr>
              <a:t>vouchers</a:t>
            </a:r>
            <a:endParaRPr lang="es-ES" b="1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just"/>
            <a:endParaRPr lang="es-ES" b="1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algn="just"/>
            <a:endParaRPr lang="es-E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  <a:hlinkClick r:id="rId2"/>
              </a:rPr>
              <a:t>Oficio de solicitud</a:t>
            </a:r>
            <a:endParaRPr lang="es-E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  <a:hlinkClick r:id="rId3"/>
              </a:rPr>
              <a:t>Formato de orden de compra</a:t>
            </a:r>
            <a:endParaRPr lang="es-E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Montserrat" panose="00000500000000000000" pitchFamily="2" charset="0"/>
              </a:rPr>
              <a:t>Comprobante de pago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  <a:hlinkClick r:id="rId4"/>
              </a:rPr>
              <a:t>Base de datos en </a:t>
            </a:r>
            <a:r>
              <a:rPr lang="es-ES" dirty="0" err="1">
                <a:solidFill>
                  <a:srgbClr val="13322B"/>
                </a:solidFill>
                <a:latin typeface="Montserrat" panose="00000500000000000000" pitchFamily="2" charset="0"/>
                <a:hlinkClick r:id="rId4"/>
              </a:rPr>
              <a:t>excel</a:t>
            </a:r>
            <a:r>
              <a:rPr lang="es-ES" dirty="0">
                <a:solidFill>
                  <a:srgbClr val="13322B"/>
                </a:solidFill>
                <a:latin typeface="Montserrat" panose="00000500000000000000" pitchFamily="2" charset="0"/>
                <a:hlinkClick r:id="rId4"/>
              </a:rPr>
              <a:t> para el registro de candidatos y asignación de </a:t>
            </a:r>
            <a:r>
              <a:rPr lang="es-ES" dirty="0" err="1">
                <a:solidFill>
                  <a:srgbClr val="13322B"/>
                </a:solidFill>
                <a:latin typeface="Montserrat" panose="00000500000000000000" pitchFamily="2" charset="0"/>
                <a:hlinkClick r:id="rId4"/>
              </a:rPr>
              <a:t>voucher</a:t>
            </a:r>
            <a:endParaRPr lang="es-ES" dirty="0">
              <a:solidFill>
                <a:srgbClr val="13322B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ES" b="0" i="0" dirty="0">
              <a:solidFill>
                <a:srgbClr val="13322B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s-ES" dirty="0">
              <a:solidFill>
                <a:srgbClr val="13322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ES" sz="1200" b="1" dirty="0">
                <a:solidFill>
                  <a:srgbClr val="13322B"/>
                </a:solidFill>
                <a:latin typeface="Montserrat" panose="00000500000000000000" pitchFamily="2" charset="0"/>
              </a:rPr>
              <a:t>IMPORTANTE: </a:t>
            </a:r>
            <a:r>
              <a:rPr lang="es-ES" sz="1200" dirty="0">
                <a:solidFill>
                  <a:srgbClr val="13322B"/>
                </a:solidFill>
                <a:latin typeface="Montserrat" panose="00000500000000000000" pitchFamily="2" charset="0"/>
              </a:rPr>
              <a:t>Para registrar el nombre completo del candidato y el correo electrónico, así como cada uno de los datos, deberá ir transcribiéndolo fielmente del acta de nacimiento o documento equivalente, aplicando las reglas de ortografía, ya que así se emitirá el certificado en caso de obtener la certificación. Igualmente es importante definir el tipo de certificación (estándar) y tipo de candidato (Alumno, Docente, Administrativo, Externo).</a:t>
            </a:r>
          </a:p>
          <a:p>
            <a:pPr algn="just"/>
            <a:endParaRPr lang="es-ES" sz="1200" b="0" i="0" dirty="0">
              <a:solidFill>
                <a:srgbClr val="13322B"/>
              </a:solidFill>
              <a:effectLst/>
              <a:latin typeface="Montserrat" panose="00000500000000000000" pitchFamily="2" charset="0"/>
            </a:endParaRPr>
          </a:p>
          <a:p>
            <a:pPr algn="just"/>
            <a:r>
              <a:rPr lang="es-ES" sz="1200" b="1" dirty="0">
                <a:solidFill>
                  <a:srgbClr val="13322B"/>
                </a:solidFill>
                <a:latin typeface="Montserrat" panose="00000500000000000000" pitchFamily="2" charset="0"/>
              </a:rPr>
              <a:t>S</a:t>
            </a:r>
            <a:r>
              <a:rPr lang="es-ES" sz="1200" b="1" i="0" dirty="0">
                <a:solidFill>
                  <a:srgbClr val="13322B"/>
                </a:solidFill>
                <a:effectLst/>
                <a:latin typeface="Montserrat" panose="00000500000000000000" pitchFamily="2" charset="0"/>
              </a:rPr>
              <a:t>i req</a:t>
            </a:r>
            <a:r>
              <a:rPr lang="es-ES" sz="1200" b="1" dirty="0">
                <a:solidFill>
                  <a:srgbClr val="13322B"/>
                </a:solidFill>
                <a:latin typeface="Montserrat" panose="00000500000000000000" pitchFamily="2" charset="0"/>
              </a:rPr>
              <a:t>uiere de factura solicitar al correo electrónico </a:t>
            </a:r>
            <a:r>
              <a:rPr lang="es-ES" sz="1200" b="1" dirty="0">
                <a:solidFill>
                  <a:srgbClr val="13322B"/>
                </a:solidFill>
                <a:latin typeface="Montserrat" panose="00000500000000000000" pitchFamily="2" charset="0"/>
                <a:hlinkClick r:id="rId5"/>
              </a:rPr>
              <a:t>daoce_facturacion@conalep.edu.mx</a:t>
            </a:r>
            <a:r>
              <a:rPr lang="es-ES" sz="1200" b="1" dirty="0">
                <a:solidFill>
                  <a:srgbClr val="13322B"/>
                </a:solidFill>
                <a:latin typeface="Montserrat" panose="00000500000000000000" pitchFamily="2" charset="0"/>
              </a:rPr>
              <a:t>, siendo la responsable la C. Sara López Pérez.  Ext.2788</a:t>
            </a:r>
          </a:p>
          <a:p>
            <a:pPr algn="just"/>
            <a:endParaRPr lang="es-ES" sz="12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A64377-35DB-4404-A12C-9A825D669C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61" t="17762" r="35187" b="15962"/>
          <a:stretch/>
        </p:blipFill>
        <p:spPr>
          <a:xfrm>
            <a:off x="2568379" y="1831018"/>
            <a:ext cx="1803851" cy="232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693A8A-BA4C-4AF4-B47F-F86C1AFC70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639"/>
          <a:stretch/>
        </p:blipFill>
        <p:spPr>
          <a:xfrm>
            <a:off x="418648" y="4711701"/>
            <a:ext cx="3953582" cy="674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Interfaz de usuario gráfica, Aplicación, Word&#10;&#10;Descripción generada automáticamente">
            <a:extLst>
              <a:ext uri="{FF2B5EF4-FFF2-40B4-BE49-F238E27FC236}">
                <a16:creationId xmlns:a16="http://schemas.microsoft.com/office/drawing/2014/main" id="{5829DE50-C12D-DD88-734C-2F53336A0D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175" t="22143" r="34954" b="9992"/>
          <a:stretch/>
        </p:blipFill>
        <p:spPr bwMode="auto">
          <a:xfrm>
            <a:off x="437402" y="1831019"/>
            <a:ext cx="1903815" cy="2321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2394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30" y="792528"/>
            <a:ext cx="4114800" cy="1150572"/>
          </a:xfrm>
        </p:spPr>
        <p:txBody>
          <a:bodyPr/>
          <a:lstStyle/>
          <a:p>
            <a:r>
              <a:rPr lang="es-MX" dirty="0"/>
              <a:t>Confirmación  del Alta de candidatos</a:t>
            </a:r>
            <a:br>
              <a:rPr lang="es-MX" dirty="0"/>
            </a:br>
            <a:endParaRPr lang="es-MX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33D02EB-1E57-47ED-AA7B-E63A19F11560}"/>
              </a:ext>
            </a:extLst>
          </p:cNvPr>
          <p:cNvSpPr txBox="1">
            <a:spLocks/>
          </p:cNvSpPr>
          <p:nvPr/>
        </p:nvSpPr>
        <p:spPr>
          <a:xfrm>
            <a:off x="257430" y="2802152"/>
            <a:ext cx="4114800" cy="11505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6E152E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pPr algn="just"/>
            <a:r>
              <a:rPr lang="es-MX" sz="2400" dirty="0"/>
              <a:t>Grupo </a:t>
            </a:r>
            <a:r>
              <a:rPr lang="es-MX" sz="2400" dirty="0" err="1"/>
              <a:t>Eduit</a:t>
            </a:r>
            <a:r>
              <a:rPr lang="es-MX" sz="2400" dirty="0"/>
              <a:t> envía el usuario y contraseña al correo electrónico registrado por el candidato.  </a:t>
            </a:r>
          </a:p>
          <a:p>
            <a:pPr algn="ctr"/>
            <a:endParaRPr lang="es-MX" sz="2400" dirty="0"/>
          </a:p>
          <a:p>
            <a:pPr algn="ctr"/>
            <a:endParaRPr lang="es-MX" sz="2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AE248D4-F040-4C4C-8814-468D21F6A50B}"/>
              </a:ext>
            </a:extLst>
          </p:cNvPr>
          <p:cNvSpPr/>
          <p:nvPr/>
        </p:nvSpPr>
        <p:spPr>
          <a:xfrm>
            <a:off x="4914900" y="1000126"/>
            <a:ext cx="66929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1.-Los </a:t>
            </a:r>
            <a:r>
              <a:rPr lang="es-MX" b="1" dirty="0"/>
              <a:t>exámenes están vigentes </a:t>
            </a:r>
            <a:r>
              <a:rPr lang="es-MX" dirty="0"/>
              <a:t>para su aplicación durante 1 año después de su liberación.</a:t>
            </a:r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endParaRPr lang="es-MX" dirty="0"/>
          </a:p>
          <a:p>
            <a:pPr algn="just"/>
            <a:r>
              <a:rPr lang="es-MX" dirty="0"/>
              <a:t>2.-Cuanta con </a:t>
            </a:r>
            <a:r>
              <a:rPr lang="es-MX" b="1" dirty="0"/>
              <a:t>Soporte técnico </a:t>
            </a:r>
            <a:r>
              <a:rPr lang="es-MX" dirty="0"/>
              <a:t>de lunes a viernes  de 9 a 18 horas y sábados de 9 a 14 horas.</a:t>
            </a:r>
          </a:p>
          <a:p>
            <a:pPr algn="ctr"/>
            <a:r>
              <a:rPr lang="es-MX" dirty="0"/>
              <a:t> Correo electrónico: </a:t>
            </a:r>
            <a:r>
              <a:rPr lang="es-MX" dirty="0">
                <a:hlinkClick r:id="rId2"/>
              </a:rPr>
              <a:t>soporte@grupoeduit.com</a:t>
            </a:r>
            <a:r>
              <a:rPr lang="es-MX" dirty="0"/>
              <a:t> </a:t>
            </a:r>
          </a:p>
          <a:p>
            <a:pPr algn="ctr"/>
            <a:r>
              <a:rPr lang="es-MX" dirty="0" err="1"/>
              <a:t>Whatsapp</a:t>
            </a:r>
            <a:r>
              <a:rPr lang="es-MX" dirty="0"/>
              <a:t>: </a:t>
            </a:r>
            <a:r>
              <a:rPr lang="es-MX" u="sng" dirty="0">
                <a:solidFill>
                  <a:srgbClr val="0070C0"/>
                </a:solidFill>
              </a:rPr>
              <a:t>222 165 6782.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7C5077-82F5-4BA0-9A9D-2874A7D6E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21"/>
          <a:stretch/>
        </p:blipFill>
        <p:spPr>
          <a:xfrm>
            <a:off x="5967413" y="1980710"/>
            <a:ext cx="4892673" cy="2793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1537AA4-3E06-4FC5-9E96-2E5D0AFB4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676914"/>
              </p:ext>
            </p:extLst>
          </p:nvPr>
        </p:nvGraphicFramePr>
        <p:xfrm>
          <a:off x="6345383" y="2971800"/>
          <a:ext cx="3203826" cy="598170"/>
        </p:xfrm>
        <a:graphic>
          <a:graphicData uri="http://schemas.openxmlformats.org/drawingml/2006/table">
            <a:tbl>
              <a:tblPr/>
              <a:tblGrid>
                <a:gridCol w="1376217">
                  <a:extLst>
                    <a:ext uri="{9D8B030D-6E8A-4147-A177-3AD203B41FA5}">
                      <a16:colId xmlns:a16="http://schemas.microsoft.com/office/drawing/2014/main" val="3732716132"/>
                    </a:ext>
                  </a:extLst>
                </a:gridCol>
                <a:gridCol w="1827609">
                  <a:extLst>
                    <a:ext uri="{9D8B030D-6E8A-4147-A177-3AD203B41FA5}">
                      <a16:colId xmlns:a16="http://schemas.microsoft.com/office/drawing/2014/main" val="371043219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Usuario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Contraseña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0312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Z2620L00001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0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btQ4zD</a:t>
                      </a:r>
                    </a:p>
                  </a:txBody>
                  <a:tcPr marL="9525" marR="9525" marT="952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82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3013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3066</TotalTime>
  <Words>1174</Words>
  <Application>Microsoft Office PowerPoint</Application>
  <PresentationFormat>Panorámica</PresentationFormat>
  <Paragraphs>135</Paragraphs>
  <Slides>28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Wingdings</vt:lpstr>
      <vt:lpstr>Montserrat Medium</vt:lpstr>
      <vt:lpstr>Montserrat</vt:lpstr>
      <vt:lpstr>Calibri</vt:lpstr>
      <vt:lpstr>Montserrat SemiBold</vt:lpstr>
      <vt:lpstr>Tema de Office</vt:lpstr>
      <vt:lpstr>COMPETENCIAS DIGITALES  GRUPO EDUIT  </vt:lpstr>
      <vt:lpstr>Presentación de PowerPoint</vt:lpstr>
      <vt:lpstr>Presentación de PowerPoint</vt:lpstr>
      <vt:lpstr>Presentación de PowerPoint</vt:lpstr>
      <vt:lpstr>Alta de administrador </vt:lpstr>
      <vt:lpstr>Normatividad</vt:lpstr>
      <vt:lpstr>Costos</vt:lpstr>
      <vt:lpstr>Formatos </vt:lpstr>
      <vt:lpstr>Confirmación  del Alta de candidatos </vt:lpstr>
      <vt:lpstr>¿Qué es Evaluaasi? </vt:lpstr>
      <vt:lpstr>Uso de materiales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Uso de candados de seguridad </vt:lpstr>
      <vt:lpstr>Presentación de PowerPoint</vt:lpstr>
      <vt:lpstr>Presentación de PowerPoint</vt:lpstr>
      <vt:lpstr>Seguimiento y Reportes  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Sandy Nayeli de la Cruz Resendiz</cp:lastModifiedBy>
  <cp:revision>92</cp:revision>
  <dcterms:created xsi:type="dcterms:W3CDTF">2018-12-04T03:27:02Z</dcterms:created>
  <dcterms:modified xsi:type="dcterms:W3CDTF">2024-02-27T16:33:59Z</dcterms:modified>
</cp:coreProperties>
</file>