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0" r:id="rId2"/>
    <p:sldId id="268" r:id="rId3"/>
    <p:sldId id="260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5" r:id="rId14"/>
    <p:sldId id="283" r:id="rId15"/>
    <p:sldId id="284" r:id="rId16"/>
    <p:sldId id="286" r:id="rId17"/>
    <p:sldId id="287" r:id="rId18"/>
    <p:sldId id="272" r:id="rId19"/>
  </p:sldIdLst>
  <p:sldSz cx="12192000" cy="6858000"/>
  <p:notesSz cx="6858000" cy="9144000"/>
  <p:embeddedFontLs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Medium" panose="00000600000000000000" pitchFamily="2" charset="0"/>
      <p:regular r:id="rId30"/>
      <p:italic r:id="rId31"/>
    </p:embeddedFont>
    <p:embeddedFont>
      <p:font typeface="Montserrat SemiBold" panose="00000700000000000000" pitchFamily="2" charset="0"/>
      <p:bold r:id="rId32"/>
      <p:boldItalic r:id="rId33"/>
    </p:embeddedFont>
    <p:embeddedFont>
      <p:font typeface="Rockwell" panose="02060603020205020403" pitchFamily="18" charset="0"/>
      <p:regular r:id="rId34"/>
      <p:bold r:id="rId35"/>
      <p:italic r:id="rId36"/>
      <p:boldItalic r:id="rId37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152E"/>
    <a:srgbClr val="BC945A"/>
    <a:srgbClr val="DEC9A2"/>
    <a:srgbClr val="245C4F"/>
    <a:srgbClr val="A42145"/>
    <a:srgbClr val="404040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F3FDE-8F4A-CB4C-BE06-78F38A3C4C0C}" v="8" dt="2023-12-21T16:55:23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91646" autoAdjust="0"/>
  </p:normalViewPr>
  <p:slideViewPr>
    <p:cSldViewPr snapToGrid="0" snapToObjects="1">
      <p:cViewPr>
        <p:scale>
          <a:sx n="100" d="100"/>
          <a:sy n="100" d="100"/>
        </p:scale>
        <p:origin x="57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76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5587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60818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F255405-FCA4-45E1-B738-B9070B6710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600E79E-675B-481E-8D2D-882EDFD906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21/02/2024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E714BFC-0F62-4039-8625-6E84A9C26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29E7CA-97EB-427F-8796-ABA68B522B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AF846C1-7237-4298-ADB9-07A7C4EC70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4E27BC-CBF8-4CA9-91BC-B8153854B2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F8F8103-3FF9-4083-98E8-90D47EA9EB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1DF3EB6-209F-4D89-B46B-38738FEBF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62479C0-F92D-4D31-9ADF-3A81644EF0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etciberoamerica.com/#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metrix.net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rtiport.com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57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6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324EC-EFF2-D249-8A37-663A9884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2574758"/>
            <a:ext cx="11465560" cy="715336"/>
          </a:xfrm>
        </p:spPr>
        <p:txBody>
          <a:bodyPr/>
          <a:lstStyle/>
          <a:p>
            <a:r>
              <a:rPr lang="es-MX" dirty="0"/>
              <a:t>Competencias Digitales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D8BE8DA-B26E-BE4B-84E2-191B01D27E00}"/>
              </a:ext>
            </a:extLst>
          </p:cNvPr>
          <p:cNvSpPr txBox="1">
            <a:spLocks/>
          </p:cNvSpPr>
          <p:nvPr/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BC945A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Dirección de Acreditación y Operación de Centros de Evaluación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CEB9DF-8342-4AFA-B47C-2CD3B041B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830" y="5429317"/>
            <a:ext cx="6572058" cy="96325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71BD753-60C7-654D-7B59-E9AA2DDBF1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98"/>
          <a:stretch>
            <a:fillRect/>
          </a:stretch>
        </p:blipFill>
        <p:spPr>
          <a:xfrm>
            <a:off x="3812185" y="753106"/>
            <a:ext cx="4567629" cy="113823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6118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2B29F-B677-274A-5A9E-CAF1362EB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13DD8-5ACE-4AB2-CFA4-8A981D581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76161"/>
            <a:ext cx="8256732" cy="851585"/>
          </a:xfrm>
        </p:spPr>
        <p:txBody>
          <a:bodyPr>
            <a:normAutofit fontScale="90000"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400" b="1" i="0" u="none" strike="noStrike" kern="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Plataforma de autoaprendizaje:</a:t>
            </a:r>
            <a:endParaRPr lang="es-MX" sz="4400" b="1" i="0" u="none" strike="noStrike" kern="1200" cap="none" spc="0" baseline="0" dirty="0">
              <a:solidFill>
                <a:srgbClr val="6E152E"/>
              </a:solidFill>
              <a:uFillTx/>
              <a:latin typeface="Montserrat SemiBold" pitchFamily="2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C124CE-0489-5919-60DC-608F0B52D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372" y="1427746"/>
            <a:ext cx="4905701" cy="46167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uadroTexto 9">
            <a:extLst>
              <a:ext uri="{FF2B5EF4-FFF2-40B4-BE49-F238E27FC236}">
                <a16:creationId xmlns:a16="http://schemas.microsoft.com/office/drawing/2014/main" id="{04393443-63DE-85CC-64AA-E6276BEFF999}"/>
              </a:ext>
            </a:extLst>
          </p:cNvPr>
          <p:cNvSpPr txBox="1"/>
          <p:nvPr/>
        </p:nvSpPr>
        <p:spPr>
          <a:xfrm>
            <a:off x="1142429" y="2233403"/>
            <a:ext cx="5612943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3"/>
              </a:rPr>
              <a:t>https://pro.etciberoamerica.com/#/</a:t>
            </a:r>
            <a:endParaRPr lang="es-MX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Rectángulo 10">
            <a:extLst>
              <a:ext uri="{FF2B5EF4-FFF2-40B4-BE49-F238E27FC236}">
                <a16:creationId xmlns:a16="http://schemas.microsoft.com/office/drawing/2014/main" id="{57C98F0F-A105-5A45-AD01-DFE6BAFC769E}"/>
              </a:ext>
            </a:extLst>
          </p:cNvPr>
          <p:cNvSpPr/>
          <p:nvPr/>
        </p:nvSpPr>
        <p:spPr>
          <a:xfrm>
            <a:off x="1090866" y="2935242"/>
            <a:ext cx="5664506" cy="21810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457200" rtl="0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Times New Roman" pitchFamily="18"/>
                <a:cs typeface="Calibri" pitchFamily="34"/>
              </a:rPr>
              <a:t>Acceso a la plataforma para el registro de candidatos, en dónde se genera clave de usuario y contraseña, requerida para accesar a la capacitación (preparación), para el examen de certificación.</a:t>
            </a:r>
          </a:p>
        </p:txBody>
      </p:sp>
    </p:spTree>
    <p:extLst>
      <p:ext uri="{BB962C8B-B14F-4D97-AF65-F5344CB8AC3E}">
        <p14:creationId xmlns:p14="http://schemas.microsoft.com/office/powerpoint/2010/main" val="979699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078F5-BB15-D13B-1527-7F6B2DDC1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8136BD-888D-9046-1B7F-CBE5F311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76161"/>
            <a:ext cx="8256732" cy="851585"/>
          </a:xfrm>
        </p:spPr>
        <p:txBody>
          <a:bodyPr>
            <a:norm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P</a:t>
            </a:r>
            <a:r>
              <a:rPr lang="es-MX" sz="4400" b="1" i="0" u="none" strike="noStrike" kern="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lataforma de práctica:</a:t>
            </a:r>
            <a:endParaRPr lang="es-MX" sz="4400" b="1" i="0" u="none" strike="noStrike" kern="1200" cap="none" spc="0" baseline="0" dirty="0">
              <a:solidFill>
                <a:srgbClr val="6E152E"/>
              </a:solidFill>
              <a:uFillTx/>
              <a:latin typeface="Montserrat SemiBold" pitchFamily="2"/>
            </a:endParaRPr>
          </a:p>
        </p:txBody>
      </p:sp>
      <p:pic>
        <p:nvPicPr>
          <p:cNvPr id="3" name="Picture 2" descr="4f024023-e053-4d2d-849c-51d82bb55efe">
            <a:extLst>
              <a:ext uri="{FF2B5EF4-FFF2-40B4-BE49-F238E27FC236}">
                <a16:creationId xmlns:a16="http://schemas.microsoft.com/office/drawing/2014/main" id="{84D70373-8A6F-1401-DCB4-E33109912D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02" t="12730" r="38234" b="34724"/>
          <a:stretch>
            <a:fillRect/>
          </a:stretch>
        </p:blipFill>
        <p:spPr>
          <a:xfrm>
            <a:off x="1258339" y="2036511"/>
            <a:ext cx="3897803" cy="29815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A726484-5A30-A77F-DD62-439873A3FAF5}"/>
              </a:ext>
            </a:extLst>
          </p:cNvPr>
          <p:cNvSpPr/>
          <p:nvPr/>
        </p:nvSpPr>
        <p:spPr>
          <a:xfrm>
            <a:off x="6698484" y="2373334"/>
            <a:ext cx="4017635" cy="52321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Times New Roman" pitchFamily="18"/>
                <a:hlinkClick r:id="rId3"/>
              </a:rPr>
              <a:t>https://www.gmetrix.net</a:t>
            </a:r>
            <a:r>
              <a:rPr lang="es-MX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Times New Roman" pitchFamily="18"/>
              </a:rPr>
              <a:t> </a:t>
            </a:r>
            <a:endParaRPr lang="es-MX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3B0DA97-0756-D517-918A-43C732EEA2E5}"/>
              </a:ext>
            </a:extLst>
          </p:cNvPr>
          <p:cNvSpPr/>
          <p:nvPr/>
        </p:nvSpPr>
        <p:spPr>
          <a:xfrm>
            <a:off x="5348674" y="3271055"/>
            <a:ext cx="7029349" cy="133158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457200" rtl="0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Calibri" pitchFamily="34"/>
              </a:rPr>
              <a:t>Registro de cada alumno, se genera clave de usuario y contraseña para acceso a la plataforma de simulador de exámenes.</a:t>
            </a:r>
          </a:p>
        </p:txBody>
      </p:sp>
    </p:spTree>
    <p:extLst>
      <p:ext uri="{BB962C8B-B14F-4D97-AF65-F5344CB8AC3E}">
        <p14:creationId xmlns:p14="http://schemas.microsoft.com/office/powerpoint/2010/main" val="1348458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ACC12-C212-C173-092C-FA0BFBF4B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F75A14-7467-D2D7-FFAF-3698D6F0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76161"/>
            <a:ext cx="8256732" cy="851585"/>
          </a:xfrm>
        </p:spPr>
        <p:txBody>
          <a:bodyPr>
            <a:normAutofit fontScale="90000"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P</a:t>
            </a:r>
            <a:r>
              <a:rPr lang="es-MX" sz="4400" b="1" i="0" u="none" strike="noStrike" kern="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lataforma de aplicación </a:t>
            </a:r>
            <a:br>
              <a:rPr lang="es-MX" sz="4400" b="1" i="0" u="none" strike="noStrike" kern="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</a:br>
            <a:r>
              <a:rPr lang="es-MX" sz="4400" b="1" i="0" u="none" strike="noStrike" kern="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de exámenes:</a:t>
            </a:r>
            <a:endParaRPr lang="es-MX" sz="4400" b="1" i="0" u="none" strike="noStrike" kern="1200" cap="none" spc="0" baseline="0" dirty="0">
              <a:solidFill>
                <a:srgbClr val="6E152E"/>
              </a:solidFill>
              <a:uFillTx/>
              <a:latin typeface="Montserrat SemiBold" pitchFamily="2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FF2A69-36B9-3D97-DBE1-09C927F5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25" t="16459" r="35915" b="40106"/>
          <a:stretch>
            <a:fillRect/>
          </a:stretch>
        </p:blipFill>
        <p:spPr>
          <a:xfrm>
            <a:off x="6240250" y="1343525"/>
            <a:ext cx="5119899" cy="35858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9D49CA7-4CF3-757D-A847-5A3E371FFC27}"/>
              </a:ext>
            </a:extLst>
          </p:cNvPr>
          <p:cNvSpPr/>
          <p:nvPr/>
        </p:nvSpPr>
        <p:spPr>
          <a:xfrm>
            <a:off x="1983702" y="3132432"/>
            <a:ext cx="3104698" cy="52321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800" b="0" i="0" u="sng" strike="noStrike" kern="1200" cap="none" spc="0" baseline="0">
                <a:solidFill>
                  <a:srgbClr val="0563C1"/>
                </a:solidFill>
                <a:uFillTx/>
                <a:latin typeface="Calibri" pitchFamily="34"/>
                <a:ea typeface="Times New Roman" pitchFamily="18"/>
                <a:cs typeface="Calibri" pitchFamily="34"/>
                <a:hlinkClick r:id="rId3"/>
              </a:rPr>
              <a:t>www.certiport.com</a:t>
            </a:r>
            <a:r>
              <a:rPr lang="es-MX" sz="2800" b="0" i="0" u="sng" strike="noStrike" kern="1200" cap="none" spc="0" baseline="0">
                <a:solidFill>
                  <a:srgbClr val="0563C1"/>
                </a:solidFill>
                <a:uFillTx/>
                <a:latin typeface="Calibri" pitchFamily="34"/>
                <a:ea typeface="Times New Roman" pitchFamily="18"/>
                <a:cs typeface="Calibri" pitchFamily="34"/>
              </a:rPr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FDF766B-98BA-C02E-CD36-AB6B4EBC3EBF}"/>
              </a:ext>
            </a:extLst>
          </p:cNvPr>
          <p:cNvSpPr/>
          <p:nvPr/>
        </p:nvSpPr>
        <p:spPr>
          <a:xfrm>
            <a:off x="1652118" y="5053489"/>
            <a:ext cx="9882155" cy="12283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457200" rtl="0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2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ea typeface="Times New Roman" pitchFamily="18"/>
                <a:cs typeface="Calibri" pitchFamily="34"/>
              </a:rPr>
              <a:t>Acceso a la plataforma para el registro de candidatos, se genera clave de usuario y contraseña, requerida para </a:t>
            </a:r>
            <a:r>
              <a:rPr lang="es-MX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  <a:ea typeface="Times New Roman" pitchFamily="18"/>
                <a:cs typeface="Calibri" pitchFamily="34"/>
              </a:rPr>
              <a:t>accesar</a:t>
            </a:r>
            <a:r>
              <a:rPr lang="es-MX" sz="22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ea typeface="Times New Roman" pitchFamily="18"/>
                <a:cs typeface="Calibri" pitchFamily="34"/>
              </a:rPr>
              <a:t> a la plataforma para la aplicación de exámenes de certificación.</a:t>
            </a:r>
          </a:p>
        </p:txBody>
      </p:sp>
    </p:spTree>
    <p:extLst>
      <p:ext uri="{BB962C8B-B14F-4D97-AF65-F5344CB8AC3E}">
        <p14:creationId xmlns:p14="http://schemas.microsoft.com/office/powerpoint/2010/main" val="1198879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BAC2E-11F8-5B5E-5CE9-31C9B814F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3E720-51C3-F0A7-C572-82DAE47A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76161"/>
            <a:ext cx="8256732" cy="851585"/>
          </a:xfrm>
        </p:spPr>
        <p:txBody>
          <a:bodyPr>
            <a:norm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Pasos</a:t>
            </a:r>
            <a:r>
              <a:rPr lang="en-US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 para la </a:t>
            </a: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evaluación</a:t>
            </a:r>
            <a:r>
              <a:rPr lang="es-MX" sz="4400" b="1" i="0" u="none" strike="noStrike" kern="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:</a:t>
            </a:r>
            <a:endParaRPr lang="es-MX" sz="4400" b="1" i="0" u="none" strike="noStrike" kern="1200" cap="none" spc="0" baseline="0" dirty="0">
              <a:solidFill>
                <a:srgbClr val="6E152E"/>
              </a:solidFill>
              <a:uFillTx/>
              <a:latin typeface="Montserrat SemiBold" pitchFamily="2"/>
            </a:endParaRPr>
          </a:p>
        </p:txBody>
      </p:sp>
      <p:grpSp>
        <p:nvGrpSpPr>
          <p:cNvPr id="3" name="Diagrama 17">
            <a:extLst>
              <a:ext uri="{FF2B5EF4-FFF2-40B4-BE49-F238E27FC236}">
                <a16:creationId xmlns:a16="http://schemas.microsoft.com/office/drawing/2014/main" id="{EFC0A692-0164-BCA1-A2E3-CB7EC9D7CF41}"/>
              </a:ext>
            </a:extLst>
          </p:cNvPr>
          <p:cNvGrpSpPr/>
          <p:nvPr/>
        </p:nvGrpSpPr>
        <p:grpSpPr>
          <a:xfrm>
            <a:off x="459751" y="1640406"/>
            <a:ext cx="11344073" cy="3762188"/>
            <a:chOff x="459751" y="1640406"/>
            <a:chExt cx="11344073" cy="3762188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46B5561F-E984-4CE9-1525-128DE4AEA48C}"/>
                </a:ext>
              </a:extLst>
            </p:cNvPr>
            <p:cNvSpPr/>
            <p:nvPr/>
          </p:nvSpPr>
          <p:spPr>
            <a:xfrm rot="5400013">
              <a:off x="756259" y="3782493"/>
              <a:ext cx="893112" cy="14861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6120"/>
                <a:gd name="f8" fmla="val 16110"/>
                <a:gd name="f9" fmla="+- 0 0 -90"/>
                <a:gd name="f10" fmla="+- 0 0 -360"/>
                <a:gd name="f11" fmla="abs f3"/>
                <a:gd name="f12" fmla="abs f4"/>
                <a:gd name="f13" fmla="abs f5"/>
                <a:gd name="f14" fmla="*/ f9 f0 1"/>
                <a:gd name="f15" fmla="*/ f10 f0 1"/>
                <a:gd name="f16" fmla="?: f11 f3 1"/>
                <a:gd name="f17" fmla="?: f12 f4 1"/>
                <a:gd name="f18" fmla="?: f13 f5 1"/>
                <a:gd name="f19" fmla="*/ f14 1 f2"/>
                <a:gd name="f20" fmla="*/ f15 1 f2"/>
                <a:gd name="f21" fmla="*/ f16 1 21600"/>
                <a:gd name="f22" fmla="*/ f17 1 21600"/>
                <a:gd name="f23" fmla="*/ 21600 f16 1"/>
                <a:gd name="f24" fmla="*/ 21600 f17 1"/>
                <a:gd name="f25" fmla="+- f19 0 f1"/>
                <a:gd name="f26" fmla="+- f20 0 f1"/>
                <a:gd name="f27" fmla="min f22 f21"/>
                <a:gd name="f28" fmla="*/ f23 1 f18"/>
                <a:gd name="f29" fmla="*/ f24 1 f18"/>
                <a:gd name="f30" fmla="val f28"/>
                <a:gd name="f31" fmla="val f29"/>
                <a:gd name="f32" fmla="*/ f6 f27 1"/>
                <a:gd name="f33" fmla="+- f31 0 f6"/>
                <a:gd name="f34" fmla="+- f30 0 f6"/>
                <a:gd name="f35" fmla="*/ f31 f27 1"/>
                <a:gd name="f36" fmla="*/ f30 f27 1"/>
                <a:gd name="f37" fmla="min f34 f33"/>
                <a:gd name="f38" fmla="+- f34 0 f33"/>
                <a:gd name="f39" fmla="*/ f37 f8 1"/>
                <a:gd name="f40" fmla="*/ f37 f7 1"/>
                <a:gd name="f41" fmla="*/ f39 1 100000"/>
                <a:gd name="f42" fmla="*/ f40 1 100000"/>
                <a:gd name="f43" fmla="+- f31 0 f42"/>
                <a:gd name="f44" fmla="*/ f41 1 2"/>
                <a:gd name="f45" fmla="?: f38 f30 f41"/>
                <a:gd name="f46" fmla="*/ f41 f27 1"/>
                <a:gd name="f47" fmla="+- f43 f31 0"/>
                <a:gd name="f48" fmla="?: f38 f43 f6"/>
                <a:gd name="f49" fmla="*/ f45 f27 1"/>
                <a:gd name="f50" fmla="*/ f43 f27 1"/>
                <a:gd name="f51" fmla="*/ f44 f27 1"/>
                <a:gd name="f52" fmla="*/ f47 1 2"/>
                <a:gd name="f53" fmla="*/ f48 f27 1"/>
                <a:gd name="f54" fmla="*/ f52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6" y="f54"/>
                </a:cxn>
                <a:cxn ang="f26">
                  <a:pos x="f51" y="f32"/>
                </a:cxn>
              </a:cxnLst>
              <a:rect l="f32" t="f53" r="f49" b="f35"/>
              <a:pathLst>
                <a:path>
                  <a:moveTo>
                    <a:pt x="f32" y="f32"/>
                  </a:moveTo>
                  <a:lnTo>
                    <a:pt x="f46" y="f32"/>
                  </a:lnTo>
                  <a:lnTo>
                    <a:pt x="f46" y="f50"/>
                  </a:lnTo>
                  <a:lnTo>
                    <a:pt x="f36" y="f50"/>
                  </a:lnTo>
                  <a:lnTo>
                    <a:pt x="f36" y="f35"/>
                  </a:lnTo>
                  <a:lnTo>
                    <a:pt x="f32" y="f35"/>
                  </a:lnTo>
                  <a:close/>
                </a:path>
              </a:pathLst>
            </a:custGeom>
            <a:solidFill>
              <a:srgbClr val="9B2D1F"/>
            </a:solidFill>
            <a:ln w="12701" cap="flat">
              <a:solidFill>
                <a:srgbClr val="9B2D1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0F6C74B2-FB1D-9EB9-AC8C-E12D717FBD0F}"/>
                </a:ext>
              </a:extLst>
            </p:cNvPr>
            <p:cNvSpPr/>
            <p:nvPr/>
          </p:nvSpPr>
          <p:spPr>
            <a:xfrm>
              <a:off x="607253" y="4226530"/>
              <a:ext cx="1341680" cy="11760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41682"/>
                <a:gd name="f7" fmla="val 1176063"/>
                <a:gd name="f8" fmla="+- 0 0 -90"/>
                <a:gd name="f9" fmla="*/ f3 1 1341682"/>
                <a:gd name="f10" fmla="*/ f4 1 1176063"/>
                <a:gd name="f11" fmla="+- f7 0 f5"/>
                <a:gd name="f12" fmla="+- f6 0 f5"/>
                <a:gd name="f13" fmla="*/ f8 f0 1"/>
                <a:gd name="f14" fmla="*/ f12 1 1341682"/>
                <a:gd name="f15" fmla="*/ f11 1 1176063"/>
                <a:gd name="f16" fmla="*/ 0 f12 1"/>
                <a:gd name="f17" fmla="*/ 0 f11 1"/>
                <a:gd name="f18" fmla="*/ 1341682 f12 1"/>
                <a:gd name="f19" fmla="*/ 1176063 f11 1"/>
                <a:gd name="f20" fmla="*/ f13 1 f2"/>
                <a:gd name="f21" fmla="*/ f16 1 1341682"/>
                <a:gd name="f22" fmla="*/ f17 1 1176063"/>
                <a:gd name="f23" fmla="*/ f18 1 1341682"/>
                <a:gd name="f24" fmla="*/ f19 1 117606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341682" h="117606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3336" tIns="53336" rIns="53336" bIns="53336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1" i="0" u="none" strike="noStrike" kern="1200" cap="none" spc="0" baseline="0">
                  <a:solidFill>
                    <a:srgbClr val="000000"/>
                  </a:solidFill>
                  <a:uFillTx/>
                  <a:latin typeface="Georgia" pitchFamily="18"/>
                </a:rPr>
                <a:t>Solicitud de vouchers a la DAOCE.</a:t>
              </a: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9260B47C-8035-C513-BDE1-69D21D5F48C9}"/>
                </a:ext>
              </a:extLst>
            </p:cNvPr>
            <p:cNvSpPr/>
            <p:nvPr/>
          </p:nvSpPr>
          <p:spPr>
            <a:xfrm>
              <a:off x="1695782" y="3673089"/>
              <a:ext cx="253142" cy="2531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A28E6A"/>
            </a:solidFill>
            <a:ln w="12701" cap="flat">
              <a:solidFill>
                <a:srgbClr val="A28E6A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3189FB0B-C92F-217E-C52F-9CB6544058B3}"/>
                </a:ext>
              </a:extLst>
            </p:cNvPr>
            <p:cNvSpPr/>
            <p:nvPr/>
          </p:nvSpPr>
          <p:spPr>
            <a:xfrm rot="5400013">
              <a:off x="2398740" y="3376061"/>
              <a:ext cx="893112" cy="14861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6120"/>
                <a:gd name="f8" fmla="val 16110"/>
                <a:gd name="f9" fmla="+- 0 0 -90"/>
                <a:gd name="f10" fmla="+- 0 0 -360"/>
                <a:gd name="f11" fmla="abs f3"/>
                <a:gd name="f12" fmla="abs f4"/>
                <a:gd name="f13" fmla="abs f5"/>
                <a:gd name="f14" fmla="*/ f9 f0 1"/>
                <a:gd name="f15" fmla="*/ f10 f0 1"/>
                <a:gd name="f16" fmla="?: f11 f3 1"/>
                <a:gd name="f17" fmla="?: f12 f4 1"/>
                <a:gd name="f18" fmla="?: f13 f5 1"/>
                <a:gd name="f19" fmla="*/ f14 1 f2"/>
                <a:gd name="f20" fmla="*/ f15 1 f2"/>
                <a:gd name="f21" fmla="*/ f16 1 21600"/>
                <a:gd name="f22" fmla="*/ f17 1 21600"/>
                <a:gd name="f23" fmla="*/ 21600 f16 1"/>
                <a:gd name="f24" fmla="*/ 21600 f17 1"/>
                <a:gd name="f25" fmla="+- f19 0 f1"/>
                <a:gd name="f26" fmla="+- f20 0 f1"/>
                <a:gd name="f27" fmla="min f22 f21"/>
                <a:gd name="f28" fmla="*/ f23 1 f18"/>
                <a:gd name="f29" fmla="*/ f24 1 f18"/>
                <a:gd name="f30" fmla="val f28"/>
                <a:gd name="f31" fmla="val f29"/>
                <a:gd name="f32" fmla="*/ f6 f27 1"/>
                <a:gd name="f33" fmla="+- f31 0 f6"/>
                <a:gd name="f34" fmla="+- f30 0 f6"/>
                <a:gd name="f35" fmla="*/ f31 f27 1"/>
                <a:gd name="f36" fmla="*/ f30 f27 1"/>
                <a:gd name="f37" fmla="min f34 f33"/>
                <a:gd name="f38" fmla="+- f34 0 f33"/>
                <a:gd name="f39" fmla="*/ f37 f8 1"/>
                <a:gd name="f40" fmla="*/ f37 f7 1"/>
                <a:gd name="f41" fmla="*/ f39 1 100000"/>
                <a:gd name="f42" fmla="*/ f40 1 100000"/>
                <a:gd name="f43" fmla="+- f31 0 f42"/>
                <a:gd name="f44" fmla="*/ f41 1 2"/>
                <a:gd name="f45" fmla="?: f38 f30 f41"/>
                <a:gd name="f46" fmla="*/ f41 f27 1"/>
                <a:gd name="f47" fmla="+- f43 f31 0"/>
                <a:gd name="f48" fmla="?: f38 f43 f6"/>
                <a:gd name="f49" fmla="*/ f45 f27 1"/>
                <a:gd name="f50" fmla="*/ f43 f27 1"/>
                <a:gd name="f51" fmla="*/ f44 f27 1"/>
                <a:gd name="f52" fmla="*/ f47 1 2"/>
                <a:gd name="f53" fmla="*/ f48 f27 1"/>
                <a:gd name="f54" fmla="*/ f52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6" y="f54"/>
                </a:cxn>
                <a:cxn ang="f26">
                  <a:pos x="f51" y="f32"/>
                </a:cxn>
              </a:cxnLst>
              <a:rect l="f32" t="f53" r="f49" b="f35"/>
              <a:pathLst>
                <a:path>
                  <a:moveTo>
                    <a:pt x="f32" y="f32"/>
                  </a:moveTo>
                  <a:lnTo>
                    <a:pt x="f46" y="f32"/>
                  </a:lnTo>
                  <a:lnTo>
                    <a:pt x="f46" y="f50"/>
                  </a:lnTo>
                  <a:lnTo>
                    <a:pt x="f36" y="f50"/>
                  </a:lnTo>
                  <a:lnTo>
                    <a:pt x="f36" y="f35"/>
                  </a:lnTo>
                  <a:lnTo>
                    <a:pt x="f32" y="f35"/>
                  </a:lnTo>
                  <a:close/>
                </a:path>
              </a:pathLst>
            </a:custGeom>
            <a:solidFill>
              <a:srgbClr val="956251"/>
            </a:solidFill>
            <a:ln w="12701" cap="flat">
              <a:solidFill>
                <a:srgbClr val="956251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2E4468B6-CF02-4D6A-4AEF-1760B545CC71}"/>
                </a:ext>
              </a:extLst>
            </p:cNvPr>
            <p:cNvSpPr/>
            <p:nvPr/>
          </p:nvSpPr>
          <p:spPr>
            <a:xfrm>
              <a:off x="2249734" y="3820098"/>
              <a:ext cx="1341680" cy="11760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41682"/>
                <a:gd name="f7" fmla="val 1176063"/>
                <a:gd name="f8" fmla="+- 0 0 -90"/>
                <a:gd name="f9" fmla="*/ f3 1 1341682"/>
                <a:gd name="f10" fmla="*/ f4 1 1176063"/>
                <a:gd name="f11" fmla="+- f7 0 f5"/>
                <a:gd name="f12" fmla="+- f6 0 f5"/>
                <a:gd name="f13" fmla="*/ f8 f0 1"/>
                <a:gd name="f14" fmla="*/ f12 1 1341682"/>
                <a:gd name="f15" fmla="*/ f11 1 1176063"/>
                <a:gd name="f16" fmla="*/ 0 f12 1"/>
                <a:gd name="f17" fmla="*/ 0 f11 1"/>
                <a:gd name="f18" fmla="*/ 1341682 f12 1"/>
                <a:gd name="f19" fmla="*/ 1176063 f11 1"/>
                <a:gd name="f20" fmla="*/ f13 1 f2"/>
                <a:gd name="f21" fmla="*/ f16 1 1341682"/>
                <a:gd name="f22" fmla="*/ f17 1 1176063"/>
                <a:gd name="f23" fmla="*/ f18 1 1341682"/>
                <a:gd name="f24" fmla="*/ f19 1 117606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341682" h="117606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3336" tIns="53336" rIns="53336" bIns="53336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1400" b="1" i="0" u="none" strike="noStrike" kern="1200" cap="none" spc="0" baseline="0">
                  <a:solidFill>
                    <a:srgbClr val="000000"/>
                  </a:solidFill>
                  <a:uFillTx/>
                  <a:latin typeface="Georgia" pitchFamily="18"/>
                  <a:ea typeface="Calibri" pitchFamily="34"/>
                  <a:cs typeface="Times New Roman" pitchFamily="18"/>
                </a:rPr>
                <a:t>Planeación de capacitación, aplicación de simuladores y exámenes.</a:t>
              </a:r>
              <a:endPara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76E4677A-6F9E-534B-9626-736EBD5028FD}"/>
                </a:ext>
              </a:extLst>
            </p:cNvPr>
            <p:cNvSpPr/>
            <p:nvPr/>
          </p:nvSpPr>
          <p:spPr>
            <a:xfrm>
              <a:off x="3338264" y="3266657"/>
              <a:ext cx="253142" cy="2531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18485"/>
            </a:solidFill>
            <a:ln w="12701" cap="flat">
              <a:solidFill>
                <a:srgbClr val="918485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28CBA15F-A263-4A9B-4610-75B367FE1266}"/>
                </a:ext>
              </a:extLst>
            </p:cNvPr>
            <p:cNvSpPr/>
            <p:nvPr/>
          </p:nvSpPr>
          <p:spPr>
            <a:xfrm rot="5400013">
              <a:off x="4041222" y="2969628"/>
              <a:ext cx="893112" cy="14861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6120"/>
                <a:gd name="f8" fmla="val 16110"/>
                <a:gd name="f9" fmla="+- 0 0 -90"/>
                <a:gd name="f10" fmla="+- 0 0 -360"/>
                <a:gd name="f11" fmla="abs f3"/>
                <a:gd name="f12" fmla="abs f4"/>
                <a:gd name="f13" fmla="abs f5"/>
                <a:gd name="f14" fmla="*/ f9 f0 1"/>
                <a:gd name="f15" fmla="*/ f10 f0 1"/>
                <a:gd name="f16" fmla="?: f11 f3 1"/>
                <a:gd name="f17" fmla="?: f12 f4 1"/>
                <a:gd name="f18" fmla="?: f13 f5 1"/>
                <a:gd name="f19" fmla="*/ f14 1 f2"/>
                <a:gd name="f20" fmla="*/ f15 1 f2"/>
                <a:gd name="f21" fmla="*/ f16 1 21600"/>
                <a:gd name="f22" fmla="*/ f17 1 21600"/>
                <a:gd name="f23" fmla="*/ 21600 f16 1"/>
                <a:gd name="f24" fmla="*/ 21600 f17 1"/>
                <a:gd name="f25" fmla="+- f19 0 f1"/>
                <a:gd name="f26" fmla="+- f20 0 f1"/>
                <a:gd name="f27" fmla="min f22 f21"/>
                <a:gd name="f28" fmla="*/ f23 1 f18"/>
                <a:gd name="f29" fmla="*/ f24 1 f18"/>
                <a:gd name="f30" fmla="val f28"/>
                <a:gd name="f31" fmla="val f29"/>
                <a:gd name="f32" fmla="*/ f6 f27 1"/>
                <a:gd name="f33" fmla="+- f31 0 f6"/>
                <a:gd name="f34" fmla="+- f30 0 f6"/>
                <a:gd name="f35" fmla="*/ f31 f27 1"/>
                <a:gd name="f36" fmla="*/ f30 f27 1"/>
                <a:gd name="f37" fmla="min f34 f33"/>
                <a:gd name="f38" fmla="+- f34 0 f33"/>
                <a:gd name="f39" fmla="*/ f37 f8 1"/>
                <a:gd name="f40" fmla="*/ f37 f7 1"/>
                <a:gd name="f41" fmla="*/ f39 1 100000"/>
                <a:gd name="f42" fmla="*/ f40 1 100000"/>
                <a:gd name="f43" fmla="+- f31 0 f42"/>
                <a:gd name="f44" fmla="*/ f41 1 2"/>
                <a:gd name="f45" fmla="?: f38 f30 f41"/>
                <a:gd name="f46" fmla="*/ f41 f27 1"/>
                <a:gd name="f47" fmla="+- f43 f31 0"/>
                <a:gd name="f48" fmla="?: f38 f43 f6"/>
                <a:gd name="f49" fmla="*/ f45 f27 1"/>
                <a:gd name="f50" fmla="*/ f43 f27 1"/>
                <a:gd name="f51" fmla="*/ f44 f27 1"/>
                <a:gd name="f52" fmla="*/ f47 1 2"/>
                <a:gd name="f53" fmla="*/ f48 f27 1"/>
                <a:gd name="f54" fmla="*/ f52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6" y="f54"/>
                </a:cxn>
                <a:cxn ang="f26">
                  <a:pos x="f51" y="f32"/>
                </a:cxn>
              </a:cxnLst>
              <a:rect l="f32" t="f53" r="f49" b="f35"/>
              <a:pathLst>
                <a:path>
                  <a:moveTo>
                    <a:pt x="f32" y="f32"/>
                  </a:moveTo>
                  <a:lnTo>
                    <a:pt x="f46" y="f32"/>
                  </a:lnTo>
                  <a:lnTo>
                    <a:pt x="f46" y="f50"/>
                  </a:lnTo>
                  <a:lnTo>
                    <a:pt x="f36" y="f50"/>
                  </a:lnTo>
                  <a:lnTo>
                    <a:pt x="f36" y="f35"/>
                  </a:lnTo>
                  <a:lnTo>
                    <a:pt x="f32" y="f35"/>
                  </a:lnTo>
                  <a:close/>
                </a:path>
              </a:pathLst>
            </a:custGeom>
            <a:solidFill>
              <a:srgbClr val="855D5D"/>
            </a:solidFill>
            <a:ln w="12701" cap="flat">
              <a:solidFill>
                <a:srgbClr val="855D5D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E0708977-C12B-5787-AE1A-6A7079B9FFAF}"/>
                </a:ext>
              </a:extLst>
            </p:cNvPr>
            <p:cNvSpPr/>
            <p:nvPr/>
          </p:nvSpPr>
          <p:spPr>
            <a:xfrm>
              <a:off x="3892216" y="3413665"/>
              <a:ext cx="1341680" cy="11760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41682"/>
                <a:gd name="f7" fmla="val 1176063"/>
                <a:gd name="f8" fmla="+- 0 0 -90"/>
                <a:gd name="f9" fmla="*/ f3 1 1341682"/>
                <a:gd name="f10" fmla="*/ f4 1 1176063"/>
                <a:gd name="f11" fmla="+- f7 0 f5"/>
                <a:gd name="f12" fmla="+- f6 0 f5"/>
                <a:gd name="f13" fmla="*/ f8 f0 1"/>
                <a:gd name="f14" fmla="*/ f12 1 1341682"/>
                <a:gd name="f15" fmla="*/ f11 1 1176063"/>
                <a:gd name="f16" fmla="*/ 0 f12 1"/>
                <a:gd name="f17" fmla="*/ 0 f11 1"/>
                <a:gd name="f18" fmla="*/ 1341682 f12 1"/>
                <a:gd name="f19" fmla="*/ 1176063 f11 1"/>
                <a:gd name="f20" fmla="*/ f13 1 f2"/>
                <a:gd name="f21" fmla="*/ f16 1 1341682"/>
                <a:gd name="f22" fmla="*/ f17 1 1176063"/>
                <a:gd name="f23" fmla="*/ f18 1 1341682"/>
                <a:gd name="f24" fmla="*/ f19 1 117606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341682" h="117606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3336" tIns="53336" rIns="53336" bIns="53336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1400" b="1" i="0" u="none" strike="noStrike" kern="1200" cap="none" spc="0" baseline="0">
                  <a:solidFill>
                    <a:srgbClr val="000000"/>
                  </a:solidFill>
                  <a:uFillTx/>
                  <a:latin typeface="Georgia" pitchFamily="18"/>
                  <a:ea typeface="Calibri" pitchFamily="34"/>
                  <a:cs typeface="Times New Roman" pitchFamily="18"/>
                </a:rPr>
                <a:t>Registro de candidatos en plataformas.</a:t>
              </a:r>
              <a:endPara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A0738904-0DB0-AF33-0CDC-0058796928EE}"/>
                </a:ext>
              </a:extLst>
            </p:cNvPr>
            <p:cNvSpPr/>
            <p:nvPr/>
          </p:nvSpPr>
          <p:spPr>
            <a:xfrm>
              <a:off x="4980745" y="2860224"/>
              <a:ext cx="253142" cy="2531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B2D1F"/>
            </a:solidFill>
            <a:ln w="12701" cap="flat">
              <a:solidFill>
                <a:srgbClr val="9B2D1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183E9F6B-6849-74B3-8310-67F71E2E9B2C}"/>
                </a:ext>
              </a:extLst>
            </p:cNvPr>
            <p:cNvSpPr/>
            <p:nvPr/>
          </p:nvSpPr>
          <p:spPr>
            <a:xfrm rot="5400013">
              <a:off x="5683704" y="2563196"/>
              <a:ext cx="893112" cy="14861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6120"/>
                <a:gd name="f8" fmla="val 16110"/>
                <a:gd name="f9" fmla="+- 0 0 -90"/>
                <a:gd name="f10" fmla="+- 0 0 -360"/>
                <a:gd name="f11" fmla="abs f3"/>
                <a:gd name="f12" fmla="abs f4"/>
                <a:gd name="f13" fmla="abs f5"/>
                <a:gd name="f14" fmla="*/ f9 f0 1"/>
                <a:gd name="f15" fmla="*/ f10 f0 1"/>
                <a:gd name="f16" fmla="?: f11 f3 1"/>
                <a:gd name="f17" fmla="?: f12 f4 1"/>
                <a:gd name="f18" fmla="?: f13 f5 1"/>
                <a:gd name="f19" fmla="*/ f14 1 f2"/>
                <a:gd name="f20" fmla="*/ f15 1 f2"/>
                <a:gd name="f21" fmla="*/ f16 1 21600"/>
                <a:gd name="f22" fmla="*/ f17 1 21600"/>
                <a:gd name="f23" fmla="*/ 21600 f16 1"/>
                <a:gd name="f24" fmla="*/ 21600 f17 1"/>
                <a:gd name="f25" fmla="+- f19 0 f1"/>
                <a:gd name="f26" fmla="+- f20 0 f1"/>
                <a:gd name="f27" fmla="min f22 f21"/>
                <a:gd name="f28" fmla="*/ f23 1 f18"/>
                <a:gd name="f29" fmla="*/ f24 1 f18"/>
                <a:gd name="f30" fmla="val f28"/>
                <a:gd name="f31" fmla="val f29"/>
                <a:gd name="f32" fmla="*/ f6 f27 1"/>
                <a:gd name="f33" fmla="+- f31 0 f6"/>
                <a:gd name="f34" fmla="+- f30 0 f6"/>
                <a:gd name="f35" fmla="*/ f31 f27 1"/>
                <a:gd name="f36" fmla="*/ f30 f27 1"/>
                <a:gd name="f37" fmla="min f34 f33"/>
                <a:gd name="f38" fmla="+- f34 0 f33"/>
                <a:gd name="f39" fmla="*/ f37 f8 1"/>
                <a:gd name="f40" fmla="*/ f37 f7 1"/>
                <a:gd name="f41" fmla="*/ f39 1 100000"/>
                <a:gd name="f42" fmla="*/ f40 1 100000"/>
                <a:gd name="f43" fmla="+- f31 0 f42"/>
                <a:gd name="f44" fmla="*/ f41 1 2"/>
                <a:gd name="f45" fmla="?: f38 f30 f41"/>
                <a:gd name="f46" fmla="*/ f41 f27 1"/>
                <a:gd name="f47" fmla="+- f43 f31 0"/>
                <a:gd name="f48" fmla="?: f38 f43 f6"/>
                <a:gd name="f49" fmla="*/ f45 f27 1"/>
                <a:gd name="f50" fmla="*/ f43 f27 1"/>
                <a:gd name="f51" fmla="*/ f44 f27 1"/>
                <a:gd name="f52" fmla="*/ f47 1 2"/>
                <a:gd name="f53" fmla="*/ f48 f27 1"/>
                <a:gd name="f54" fmla="*/ f52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6" y="f54"/>
                </a:cxn>
                <a:cxn ang="f26">
                  <a:pos x="f51" y="f32"/>
                </a:cxn>
              </a:cxnLst>
              <a:rect l="f32" t="f53" r="f49" b="f35"/>
              <a:pathLst>
                <a:path>
                  <a:moveTo>
                    <a:pt x="f32" y="f32"/>
                  </a:moveTo>
                  <a:lnTo>
                    <a:pt x="f46" y="f32"/>
                  </a:lnTo>
                  <a:lnTo>
                    <a:pt x="f46" y="f50"/>
                  </a:lnTo>
                  <a:lnTo>
                    <a:pt x="f36" y="f50"/>
                  </a:lnTo>
                  <a:lnTo>
                    <a:pt x="f36" y="f35"/>
                  </a:lnTo>
                  <a:lnTo>
                    <a:pt x="f32" y="f35"/>
                  </a:lnTo>
                  <a:close/>
                </a:path>
              </a:pathLst>
            </a:custGeom>
            <a:solidFill>
              <a:srgbClr val="A28E6A"/>
            </a:solidFill>
            <a:ln w="12701" cap="flat">
              <a:solidFill>
                <a:srgbClr val="A28E6A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F073CD7B-0FDF-6340-4BA8-07743009EBEF}"/>
                </a:ext>
              </a:extLst>
            </p:cNvPr>
            <p:cNvSpPr/>
            <p:nvPr/>
          </p:nvSpPr>
          <p:spPr>
            <a:xfrm>
              <a:off x="5534698" y="3007233"/>
              <a:ext cx="1341680" cy="11760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41682"/>
                <a:gd name="f7" fmla="val 1176063"/>
                <a:gd name="f8" fmla="+- 0 0 -90"/>
                <a:gd name="f9" fmla="*/ f3 1 1341682"/>
                <a:gd name="f10" fmla="*/ f4 1 1176063"/>
                <a:gd name="f11" fmla="+- f7 0 f5"/>
                <a:gd name="f12" fmla="+- f6 0 f5"/>
                <a:gd name="f13" fmla="*/ f8 f0 1"/>
                <a:gd name="f14" fmla="*/ f12 1 1341682"/>
                <a:gd name="f15" fmla="*/ f11 1 1176063"/>
                <a:gd name="f16" fmla="*/ 0 f12 1"/>
                <a:gd name="f17" fmla="*/ 0 f11 1"/>
                <a:gd name="f18" fmla="*/ 1341682 f12 1"/>
                <a:gd name="f19" fmla="*/ 1176063 f11 1"/>
                <a:gd name="f20" fmla="*/ f13 1 f2"/>
                <a:gd name="f21" fmla="*/ f16 1 1341682"/>
                <a:gd name="f22" fmla="*/ f17 1 1176063"/>
                <a:gd name="f23" fmla="*/ f18 1 1341682"/>
                <a:gd name="f24" fmla="*/ f19 1 117606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341682" h="117606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3336" tIns="53336" rIns="53336" bIns="53336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1400" b="1" i="0" u="none" strike="noStrike" kern="1200" cap="none" spc="0" baseline="0">
                  <a:solidFill>
                    <a:srgbClr val="000000"/>
                  </a:solidFill>
                  <a:uFillTx/>
                  <a:latin typeface="Georgia" pitchFamily="18"/>
                  <a:ea typeface="Calibri" pitchFamily="34"/>
                  <a:cs typeface="Times New Roman" pitchFamily="18"/>
                </a:rPr>
                <a:t>Capacitación.</a:t>
              </a: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648E25E-736D-5C08-1666-5712C631111F}"/>
                </a:ext>
              </a:extLst>
            </p:cNvPr>
            <p:cNvSpPr/>
            <p:nvPr/>
          </p:nvSpPr>
          <p:spPr>
            <a:xfrm>
              <a:off x="6623227" y="2453792"/>
              <a:ext cx="253142" cy="2531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56251"/>
            </a:solidFill>
            <a:ln w="12701" cap="flat">
              <a:solidFill>
                <a:srgbClr val="956251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68BF6B5E-E5DB-BAEB-FDD4-48373A1C1434}"/>
                </a:ext>
              </a:extLst>
            </p:cNvPr>
            <p:cNvSpPr/>
            <p:nvPr/>
          </p:nvSpPr>
          <p:spPr>
            <a:xfrm rot="5400013">
              <a:off x="7326186" y="2156763"/>
              <a:ext cx="893112" cy="14861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6120"/>
                <a:gd name="f8" fmla="val 16110"/>
                <a:gd name="f9" fmla="+- 0 0 -90"/>
                <a:gd name="f10" fmla="+- 0 0 -360"/>
                <a:gd name="f11" fmla="abs f3"/>
                <a:gd name="f12" fmla="abs f4"/>
                <a:gd name="f13" fmla="abs f5"/>
                <a:gd name="f14" fmla="*/ f9 f0 1"/>
                <a:gd name="f15" fmla="*/ f10 f0 1"/>
                <a:gd name="f16" fmla="?: f11 f3 1"/>
                <a:gd name="f17" fmla="?: f12 f4 1"/>
                <a:gd name="f18" fmla="?: f13 f5 1"/>
                <a:gd name="f19" fmla="*/ f14 1 f2"/>
                <a:gd name="f20" fmla="*/ f15 1 f2"/>
                <a:gd name="f21" fmla="*/ f16 1 21600"/>
                <a:gd name="f22" fmla="*/ f17 1 21600"/>
                <a:gd name="f23" fmla="*/ 21600 f16 1"/>
                <a:gd name="f24" fmla="*/ 21600 f17 1"/>
                <a:gd name="f25" fmla="+- f19 0 f1"/>
                <a:gd name="f26" fmla="+- f20 0 f1"/>
                <a:gd name="f27" fmla="min f22 f21"/>
                <a:gd name="f28" fmla="*/ f23 1 f18"/>
                <a:gd name="f29" fmla="*/ f24 1 f18"/>
                <a:gd name="f30" fmla="val f28"/>
                <a:gd name="f31" fmla="val f29"/>
                <a:gd name="f32" fmla="*/ f6 f27 1"/>
                <a:gd name="f33" fmla="+- f31 0 f6"/>
                <a:gd name="f34" fmla="+- f30 0 f6"/>
                <a:gd name="f35" fmla="*/ f31 f27 1"/>
                <a:gd name="f36" fmla="*/ f30 f27 1"/>
                <a:gd name="f37" fmla="min f34 f33"/>
                <a:gd name="f38" fmla="+- f34 0 f33"/>
                <a:gd name="f39" fmla="*/ f37 f8 1"/>
                <a:gd name="f40" fmla="*/ f37 f7 1"/>
                <a:gd name="f41" fmla="*/ f39 1 100000"/>
                <a:gd name="f42" fmla="*/ f40 1 100000"/>
                <a:gd name="f43" fmla="+- f31 0 f42"/>
                <a:gd name="f44" fmla="*/ f41 1 2"/>
                <a:gd name="f45" fmla="?: f38 f30 f41"/>
                <a:gd name="f46" fmla="*/ f41 f27 1"/>
                <a:gd name="f47" fmla="+- f43 f31 0"/>
                <a:gd name="f48" fmla="?: f38 f43 f6"/>
                <a:gd name="f49" fmla="*/ f45 f27 1"/>
                <a:gd name="f50" fmla="*/ f43 f27 1"/>
                <a:gd name="f51" fmla="*/ f44 f27 1"/>
                <a:gd name="f52" fmla="*/ f47 1 2"/>
                <a:gd name="f53" fmla="*/ f48 f27 1"/>
                <a:gd name="f54" fmla="*/ f52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6" y="f54"/>
                </a:cxn>
                <a:cxn ang="f26">
                  <a:pos x="f51" y="f32"/>
                </a:cxn>
              </a:cxnLst>
              <a:rect l="f32" t="f53" r="f49" b="f35"/>
              <a:pathLst>
                <a:path>
                  <a:moveTo>
                    <a:pt x="f32" y="f32"/>
                  </a:moveTo>
                  <a:lnTo>
                    <a:pt x="f46" y="f32"/>
                  </a:lnTo>
                  <a:lnTo>
                    <a:pt x="f46" y="f50"/>
                  </a:lnTo>
                  <a:lnTo>
                    <a:pt x="f36" y="f50"/>
                  </a:lnTo>
                  <a:lnTo>
                    <a:pt x="f36" y="f35"/>
                  </a:lnTo>
                  <a:lnTo>
                    <a:pt x="f32" y="f35"/>
                  </a:lnTo>
                  <a:close/>
                </a:path>
              </a:pathLst>
            </a:custGeom>
            <a:solidFill>
              <a:srgbClr val="918485"/>
            </a:solidFill>
            <a:ln w="12701" cap="flat">
              <a:solidFill>
                <a:srgbClr val="918485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AE2060E-115D-316B-7CA9-5CEC694F041D}"/>
                </a:ext>
              </a:extLst>
            </p:cNvPr>
            <p:cNvSpPr/>
            <p:nvPr/>
          </p:nvSpPr>
          <p:spPr>
            <a:xfrm>
              <a:off x="7177180" y="2600800"/>
              <a:ext cx="1341680" cy="11760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41682"/>
                <a:gd name="f7" fmla="val 1176063"/>
                <a:gd name="f8" fmla="+- 0 0 -90"/>
                <a:gd name="f9" fmla="*/ f3 1 1341682"/>
                <a:gd name="f10" fmla="*/ f4 1 1176063"/>
                <a:gd name="f11" fmla="+- f7 0 f5"/>
                <a:gd name="f12" fmla="+- f6 0 f5"/>
                <a:gd name="f13" fmla="*/ f8 f0 1"/>
                <a:gd name="f14" fmla="*/ f12 1 1341682"/>
                <a:gd name="f15" fmla="*/ f11 1 1176063"/>
                <a:gd name="f16" fmla="*/ 0 f12 1"/>
                <a:gd name="f17" fmla="*/ 0 f11 1"/>
                <a:gd name="f18" fmla="*/ 1341682 f12 1"/>
                <a:gd name="f19" fmla="*/ 1176063 f11 1"/>
                <a:gd name="f20" fmla="*/ f13 1 f2"/>
                <a:gd name="f21" fmla="*/ f16 1 1341682"/>
                <a:gd name="f22" fmla="*/ f17 1 1176063"/>
                <a:gd name="f23" fmla="*/ f18 1 1341682"/>
                <a:gd name="f24" fmla="*/ f19 1 117606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341682" h="117606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3336" tIns="53336" rIns="53336" bIns="53336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1400" b="1" i="0" u="none" strike="noStrike" kern="1200" cap="none" spc="0" baseline="0">
                  <a:solidFill>
                    <a:srgbClr val="000000"/>
                  </a:solidFill>
                  <a:uFillTx/>
                  <a:latin typeface="Georgia" pitchFamily="18"/>
                  <a:ea typeface="Calibri" pitchFamily="34"/>
                  <a:cs typeface="Times New Roman" pitchFamily="18"/>
                </a:rPr>
                <a:t>Simuladores de Gmetrix.</a:t>
              </a: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B4567DE9-E3F4-6113-74D8-3F11A3C3184B}"/>
                </a:ext>
              </a:extLst>
            </p:cNvPr>
            <p:cNvSpPr/>
            <p:nvPr/>
          </p:nvSpPr>
          <p:spPr>
            <a:xfrm>
              <a:off x="8265709" y="2047350"/>
              <a:ext cx="253142" cy="2531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855D5D"/>
            </a:solidFill>
            <a:ln w="12701" cap="flat">
              <a:solidFill>
                <a:srgbClr val="855D5D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E477AEEF-FE96-DF81-D3C7-351FD87BF425}"/>
                </a:ext>
              </a:extLst>
            </p:cNvPr>
            <p:cNvSpPr/>
            <p:nvPr/>
          </p:nvSpPr>
          <p:spPr>
            <a:xfrm rot="5400013">
              <a:off x="8968668" y="1750331"/>
              <a:ext cx="893112" cy="14861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6120"/>
                <a:gd name="f8" fmla="val 16110"/>
                <a:gd name="f9" fmla="+- 0 0 -90"/>
                <a:gd name="f10" fmla="+- 0 0 -360"/>
                <a:gd name="f11" fmla="abs f3"/>
                <a:gd name="f12" fmla="abs f4"/>
                <a:gd name="f13" fmla="abs f5"/>
                <a:gd name="f14" fmla="*/ f9 f0 1"/>
                <a:gd name="f15" fmla="*/ f10 f0 1"/>
                <a:gd name="f16" fmla="?: f11 f3 1"/>
                <a:gd name="f17" fmla="?: f12 f4 1"/>
                <a:gd name="f18" fmla="?: f13 f5 1"/>
                <a:gd name="f19" fmla="*/ f14 1 f2"/>
                <a:gd name="f20" fmla="*/ f15 1 f2"/>
                <a:gd name="f21" fmla="*/ f16 1 21600"/>
                <a:gd name="f22" fmla="*/ f17 1 21600"/>
                <a:gd name="f23" fmla="*/ 21600 f16 1"/>
                <a:gd name="f24" fmla="*/ 21600 f17 1"/>
                <a:gd name="f25" fmla="+- f19 0 f1"/>
                <a:gd name="f26" fmla="+- f20 0 f1"/>
                <a:gd name="f27" fmla="min f22 f21"/>
                <a:gd name="f28" fmla="*/ f23 1 f18"/>
                <a:gd name="f29" fmla="*/ f24 1 f18"/>
                <a:gd name="f30" fmla="val f28"/>
                <a:gd name="f31" fmla="val f29"/>
                <a:gd name="f32" fmla="*/ f6 f27 1"/>
                <a:gd name="f33" fmla="+- f31 0 f6"/>
                <a:gd name="f34" fmla="+- f30 0 f6"/>
                <a:gd name="f35" fmla="*/ f31 f27 1"/>
                <a:gd name="f36" fmla="*/ f30 f27 1"/>
                <a:gd name="f37" fmla="min f34 f33"/>
                <a:gd name="f38" fmla="+- f34 0 f33"/>
                <a:gd name="f39" fmla="*/ f37 f8 1"/>
                <a:gd name="f40" fmla="*/ f37 f7 1"/>
                <a:gd name="f41" fmla="*/ f39 1 100000"/>
                <a:gd name="f42" fmla="*/ f40 1 100000"/>
                <a:gd name="f43" fmla="+- f31 0 f42"/>
                <a:gd name="f44" fmla="*/ f41 1 2"/>
                <a:gd name="f45" fmla="?: f38 f30 f41"/>
                <a:gd name="f46" fmla="*/ f41 f27 1"/>
                <a:gd name="f47" fmla="+- f43 f31 0"/>
                <a:gd name="f48" fmla="?: f38 f43 f6"/>
                <a:gd name="f49" fmla="*/ f45 f27 1"/>
                <a:gd name="f50" fmla="*/ f43 f27 1"/>
                <a:gd name="f51" fmla="*/ f44 f27 1"/>
                <a:gd name="f52" fmla="*/ f47 1 2"/>
                <a:gd name="f53" fmla="*/ f48 f27 1"/>
                <a:gd name="f54" fmla="*/ f52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6" y="f54"/>
                </a:cxn>
                <a:cxn ang="f26">
                  <a:pos x="f51" y="f32"/>
                </a:cxn>
              </a:cxnLst>
              <a:rect l="f32" t="f53" r="f49" b="f35"/>
              <a:pathLst>
                <a:path>
                  <a:moveTo>
                    <a:pt x="f32" y="f32"/>
                  </a:moveTo>
                  <a:lnTo>
                    <a:pt x="f46" y="f32"/>
                  </a:lnTo>
                  <a:lnTo>
                    <a:pt x="f46" y="f50"/>
                  </a:lnTo>
                  <a:lnTo>
                    <a:pt x="f36" y="f50"/>
                  </a:lnTo>
                  <a:lnTo>
                    <a:pt x="f36" y="f35"/>
                  </a:lnTo>
                  <a:lnTo>
                    <a:pt x="f32" y="f35"/>
                  </a:lnTo>
                  <a:close/>
                </a:path>
              </a:pathLst>
            </a:custGeom>
            <a:solidFill>
              <a:srgbClr val="9B2D1F"/>
            </a:solidFill>
            <a:ln w="12701" cap="flat">
              <a:solidFill>
                <a:srgbClr val="9B2D1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EB98DA77-97A4-1DC0-1108-F765EC09AF6E}"/>
                </a:ext>
              </a:extLst>
            </p:cNvPr>
            <p:cNvSpPr/>
            <p:nvPr/>
          </p:nvSpPr>
          <p:spPr>
            <a:xfrm>
              <a:off x="8819662" y="2194358"/>
              <a:ext cx="1341680" cy="11760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41682"/>
                <a:gd name="f7" fmla="val 1176063"/>
                <a:gd name="f8" fmla="+- 0 0 -90"/>
                <a:gd name="f9" fmla="*/ f3 1 1341682"/>
                <a:gd name="f10" fmla="*/ f4 1 1176063"/>
                <a:gd name="f11" fmla="+- f7 0 f5"/>
                <a:gd name="f12" fmla="+- f6 0 f5"/>
                <a:gd name="f13" fmla="*/ f8 f0 1"/>
                <a:gd name="f14" fmla="*/ f12 1 1341682"/>
                <a:gd name="f15" fmla="*/ f11 1 1176063"/>
                <a:gd name="f16" fmla="*/ 0 f12 1"/>
                <a:gd name="f17" fmla="*/ 0 f11 1"/>
                <a:gd name="f18" fmla="*/ 1341682 f12 1"/>
                <a:gd name="f19" fmla="*/ 1176063 f11 1"/>
                <a:gd name="f20" fmla="*/ f13 1 f2"/>
                <a:gd name="f21" fmla="*/ f16 1 1341682"/>
                <a:gd name="f22" fmla="*/ f17 1 1176063"/>
                <a:gd name="f23" fmla="*/ f18 1 1341682"/>
                <a:gd name="f24" fmla="*/ f19 1 117606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341682" h="117606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3336" tIns="53336" rIns="53336" bIns="53336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1400" b="1" i="0" u="none" strike="noStrike" kern="1200" cap="none" spc="0" baseline="0">
                  <a:solidFill>
                    <a:srgbClr val="000000"/>
                  </a:solidFill>
                  <a:uFillTx/>
                  <a:latin typeface="Georgia" pitchFamily="18"/>
                  <a:ea typeface="Calibri" pitchFamily="34"/>
                  <a:cs typeface="Times New Roman" pitchFamily="18"/>
                </a:rPr>
                <a:t>Aplicación del examen de certificación.</a:t>
              </a: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FB1F7A36-3624-8F65-8CCD-7906CBBC6490}"/>
                </a:ext>
              </a:extLst>
            </p:cNvPr>
            <p:cNvSpPr/>
            <p:nvPr/>
          </p:nvSpPr>
          <p:spPr>
            <a:xfrm>
              <a:off x="9908191" y="1640918"/>
              <a:ext cx="253142" cy="2531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A28E6A"/>
            </a:solidFill>
            <a:ln w="12701" cap="flat">
              <a:solidFill>
                <a:srgbClr val="A28E6A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798040DF-0901-1618-329C-B51604F336F1}"/>
                </a:ext>
              </a:extLst>
            </p:cNvPr>
            <p:cNvSpPr/>
            <p:nvPr/>
          </p:nvSpPr>
          <p:spPr>
            <a:xfrm rot="5400013">
              <a:off x="10611150" y="1343898"/>
              <a:ext cx="893112" cy="14861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6120"/>
                <a:gd name="f8" fmla="val 16110"/>
                <a:gd name="f9" fmla="+- 0 0 -90"/>
                <a:gd name="f10" fmla="+- 0 0 -360"/>
                <a:gd name="f11" fmla="abs f3"/>
                <a:gd name="f12" fmla="abs f4"/>
                <a:gd name="f13" fmla="abs f5"/>
                <a:gd name="f14" fmla="*/ f9 f0 1"/>
                <a:gd name="f15" fmla="*/ f10 f0 1"/>
                <a:gd name="f16" fmla="?: f11 f3 1"/>
                <a:gd name="f17" fmla="?: f12 f4 1"/>
                <a:gd name="f18" fmla="?: f13 f5 1"/>
                <a:gd name="f19" fmla="*/ f14 1 f2"/>
                <a:gd name="f20" fmla="*/ f15 1 f2"/>
                <a:gd name="f21" fmla="*/ f16 1 21600"/>
                <a:gd name="f22" fmla="*/ f17 1 21600"/>
                <a:gd name="f23" fmla="*/ 21600 f16 1"/>
                <a:gd name="f24" fmla="*/ 21600 f17 1"/>
                <a:gd name="f25" fmla="+- f19 0 f1"/>
                <a:gd name="f26" fmla="+- f20 0 f1"/>
                <a:gd name="f27" fmla="min f22 f21"/>
                <a:gd name="f28" fmla="*/ f23 1 f18"/>
                <a:gd name="f29" fmla="*/ f24 1 f18"/>
                <a:gd name="f30" fmla="val f28"/>
                <a:gd name="f31" fmla="val f29"/>
                <a:gd name="f32" fmla="*/ f6 f27 1"/>
                <a:gd name="f33" fmla="+- f31 0 f6"/>
                <a:gd name="f34" fmla="+- f30 0 f6"/>
                <a:gd name="f35" fmla="*/ f31 f27 1"/>
                <a:gd name="f36" fmla="*/ f30 f27 1"/>
                <a:gd name="f37" fmla="min f34 f33"/>
                <a:gd name="f38" fmla="+- f34 0 f33"/>
                <a:gd name="f39" fmla="*/ f37 f8 1"/>
                <a:gd name="f40" fmla="*/ f37 f7 1"/>
                <a:gd name="f41" fmla="*/ f39 1 100000"/>
                <a:gd name="f42" fmla="*/ f40 1 100000"/>
                <a:gd name="f43" fmla="+- f31 0 f42"/>
                <a:gd name="f44" fmla="*/ f41 1 2"/>
                <a:gd name="f45" fmla="?: f38 f30 f41"/>
                <a:gd name="f46" fmla="*/ f41 f27 1"/>
                <a:gd name="f47" fmla="+- f43 f31 0"/>
                <a:gd name="f48" fmla="?: f38 f43 f6"/>
                <a:gd name="f49" fmla="*/ f45 f27 1"/>
                <a:gd name="f50" fmla="*/ f43 f27 1"/>
                <a:gd name="f51" fmla="*/ f44 f27 1"/>
                <a:gd name="f52" fmla="*/ f47 1 2"/>
                <a:gd name="f53" fmla="*/ f48 f27 1"/>
                <a:gd name="f54" fmla="*/ f52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6" y="f54"/>
                </a:cxn>
                <a:cxn ang="f26">
                  <a:pos x="f51" y="f32"/>
                </a:cxn>
              </a:cxnLst>
              <a:rect l="f32" t="f53" r="f49" b="f35"/>
              <a:pathLst>
                <a:path>
                  <a:moveTo>
                    <a:pt x="f32" y="f32"/>
                  </a:moveTo>
                  <a:lnTo>
                    <a:pt x="f46" y="f32"/>
                  </a:lnTo>
                  <a:lnTo>
                    <a:pt x="f46" y="f50"/>
                  </a:lnTo>
                  <a:lnTo>
                    <a:pt x="f36" y="f50"/>
                  </a:lnTo>
                  <a:lnTo>
                    <a:pt x="f36" y="f35"/>
                  </a:lnTo>
                  <a:lnTo>
                    <a:pt x="f32" y="f35"/>
                  </a:lnTo>
                  <a:close/>
                </a:path>
              </a:pathLst>
            </a:custGeom>
            <a:solidFill>
              <a:srgbClr val="956251"/>
            </a:solidFill>
            <a:ln w="12701" cap="flat">
              <a:solidFill>
                <a:srgbClr val="956251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7EE623C-654F-2DEA-001F-AF5ADCC9B46B}"/>
                </a:ext>
              </a:extLst>
            </p:cNvPr>
            <p:cNvSpPr/>
            <p:nvPr/>
          </p:nvSpPr>
          <p:spPr>
            <a:xfrm>
              <a:off x="10462144" y="1787926"/>
              <a:ext cx="1341680" cy="11760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41682"/>
                <a:gd name="f7" fmla="val 1176063"/>
                <a:gd name="f8" fmla="+- 0 0 -90"/>
                <a:gd name="f9" fmla="*/ f3 1 1341682"/>
                <a:gd name="f10" fmla="*/ f4 1 1176063"/>
                <a:gd name="f11" fmla="+- f7 0 f5"/>
                <a:gd name="f12" fmla="+- f6 0 f5"/>
                <a:gd name="f13" fmla="*/ f8 f0 1"/>
                <a:gd name="f14" fmla="*/ f12 1 1341682"/>
                <a:gd name="f15" fmla="*/ f11 1 1176063"/>
                <a:gd name="f16" fmla="*/ 0 f12 1"/>
                <a:gd name="f17" fmla="*/ 0 f11 1"/>
                <a:gd name="f18" fmla="*/ 1341682 f12 1"/>
                <a:gd name="f19" fmla="*/ 1176063 f11 1"/>
                <a:gd name="f20" fmla="*/ f13 1 f2"/>
                <a:gd name="f21" fmla="*/ f16 1 1341682"/>
                <a:gd name="f22" fmla="*/ f17 1 1176063"/>
                <a:gd name="f23" fmla="*/ f18 1 1341682"/>
                <a:gd name="f24" fmla="*/ f19 1 117606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341682" h="117606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3336" tIns="53336" rIns="53336" bIns="53336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1400" b="1" i="0" u="none" strike="noStrike" kern="1200" cap="none" spc="0" baseline="0">
                  <a:solidFill>
                    <a:srgbClr val="000000"/>
                  </a:solidFill>
                  <a:uFillTx/>
                  <a:latin typeface="Georgia" pitchFamily="18"/>
                  <a:ea typeface="Calibri" pitchFamily="34"/>
                  <a:cs typeface="Times New Roman" pitchFamily="18"/>
                </a:rPr>
                <a:t>Aplicación de retoma (si existe) entrega de resultados.</a:t>
              </a:r>
            </a:p>
          </p:txBody>
        </p:sp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0E1338D-AC76-DB88-3903-0E8E3C6E9764}"/>
              </a:ext>
            </a:extLst>
          </p:cNvPr>
          <p:cNvSpPr/>
          <p:nvPr/>
        </p:nvSpPr>
        <p:spPr>
          <a:xfrm>
            <a:off x="1945881" y="5736387"/>
            <a:ext cx="9857943" cy="7032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457200" rtl="0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ea typeface="Times New Roman" pitchFamily="18"/>
                <a:cs typeface="Calibri" pitchFamily="34"/>
              </a:rPr>
              <a:t>Para la aplicación de exámenes y retomas, es necesario programar la sesión en la plataforma de CERTIPORT en el apartado de exámenes desde casa.</a:t>
            </a:r>
          </a:p>
        </p:txBody>
      </p:sp>
    </p:spTree>
    <p:extLst>
      <p:ext uri="{BB962C8B-B14F-4D97-AF65-F5344CB8AC3E}">
        <p14:creationId xmlns:p14="http://schemas.microsoft.com/office/powerpoint/2010/main" val="246837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08074-6292-F497-D81A-59BF57491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9BBDF-F366-EC44-B9DB-76238AE2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76161"/>
            <a:ext cx="8256732" cy="851585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Descarga de informes de puntuación:</a:t>
            </a:r>
          </a:p>
        </p:txBody>
      </p:sp>
      <p:pic>
        <p:nvPicPr>
          <p:cNvPr id="6" name="Imagen 8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12690BE3-2710-F2E7-BDF5-FD5C179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12" t="8863" r="19507" b="28051"/>
          <a:stretch>
            <a:fillRect/>
          </a:stretch>
        </p:blipFill>
        <p:spPr>
          <a:xfrm>
            <a:off x="618527" y="1612215"/>
            <a:ext cx="6199604" cy="39328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9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4C24CB60-D8EA-632D-8ADB-FCCC665E78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72" t="16627" r="28659" b="7473"/>
          <a:stretch>
            <a:fillRect/>
          </a:stretch>
        </p:blipFill>
        <p:spPr>
          <a:xfrm>
            <a:off x="7523984" y="1469925"/>
            <a:ext cx="4049484" cy="421744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81791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1DE76-5639-1B66-CC4C-4BFC7ADD8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8FF61F-BD21-A64D-B252-160EE75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76161"/>
            <a:ext cx="8256732" cy="851585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Descarga de certificados </a:t>
            </a:r>
            <a:b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</a:br>
            <a:r>
              <a:rPr lang="es-MX" sz="32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(700 o más puntos)</a:t>
            </a:r>
            <a:endParaRPr lang="es-MX" sz="4400" b="1" i="0" u="none" strike="noStrike" kern="1200" cap="none" spc="0" baseline="0" dirty="0">
              <a:solidFill>
                <a:srgbClr val="6E152E"/>
              </a:solidFill>
              <a:uFillTx/>
              <a:latin typeface="Montserrat SemiBold" pitchFamily="2"/>
            </a:endParaRP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7C8E458-C586-8666-731D-DF3E6F94CE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73" t="9939" r="20534" b="29241"/>
          <a:stretch>
            <a:fillRect/>
          </a:stretch>
        </p:blipFill>
        <p:spPr>
          <a:xfrm>
            <a:off x="1004640" y="1656060"/>
            <a:ext cx="5639036" cy="40234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C69CE7-D668-3CF3-263D-5EF890EBD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892" y="1363077"/>
            <a:ext cx="2159995" cy="1656325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2EA01E-0ACF-B9E3-C977-9B5A06BB6F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" r="248"/>
          <a:stretch>
            <a:fillRect/>
          </a:stretch>
        </p:blipFill>
        <p:spPr>
          <a:xfrm>
            <a:off x="7698437" y="4665768"/>
            <a:ext cx="2159995" cy="1668706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9BCBD1-890F-6E95-4383-A8F5332511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5" b="275"/>
          <a:stretch>
            <a:fillRect/>
          </a:stretch>
        </p:blipFill>
        <p:spPr>
          <a:xfrm>
            <a:off x="9814103" y="2594646"/>
            <a:ext cx="2159995" cy="1668706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970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DB1CF-CE14-0D00-D56C-D4BC47EAF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E6BD8-FF36-7A34-8F83-6364299F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001953"/>
            <a:ext cx="8256732" cy="851585"/>
          </a:xfrm>
        </p:spPr>
        <p:txBody>
          <a:bodyPr>
            <a:normAutofit fontScale="90000"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Descarga de la Base </a:t>
            </a:r>
            <a:r>
              <a:rPr lang="es-ES" sz="4400" b="1" i="0" u="none" strike="noStrike" kern="1200" cap="none" spc="0" baseline="0" dirty="0" err="1">
                <a:solidFill>
                  <a:srgbClr val="6E152E"/>
                </a:solidFill>
                <a:uFillTx/>
                <a:latin typeface="Montserrat SemiBold" pitchFamily="2"/>
              </a:rPr>
              <a:t>Result</a:t>
            </a:r>
            <a:r>
              <a:rPr lang="es-ES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 (264) Plus </a:t>
            </a:r>
            <a:endParaRPr lang="es-MX" sz="4400" b="1" i="0" u="none" strike="noStrike" kern="1200" cap="none" spc="0" baseline="0" dirty="0">
              <a:solidFill>
                <a:srgbClr val="6E152E"/>
              </a:solidFill>
              <a:uFillTx/>
              <a:latin typeface="Montserrat SemiBold" pitchFamily="2"/>
            </a:endParaRPr>
          </a:p>
        </p:txBody>
      </p:sp>
      <p:pic>
        <p:nvPicPr>
          <p:cNvPr id="7" name="Imagen 6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6CA44CD8-301A-50D7-0685-57DF9E79CE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2" t="4670" r="20987" b="5393"/>
          <a:stretch>
            <a:fillRect/>
          </a:stretch>
        </p:blipFill>
        <p:spPr>
          <a:xfrm>
            <a:off x="6372669" y="1853538"/>
            <a:ext cx="5431828" cy="43697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8C5A75B3-5527-1076-8891-CAB309C280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77" r="18747" b="34396"/>
          <a:stretch>
            <a:fillRect/>
          </a:stretch>
        </p:blipFill>
        <p:spPr>
          <a:xfrm>
            <a:off x="594440" y="2537743"/>
            <a:ext cx="5571292" cy="213741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66399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1E4B-9519-9E38-150F-C7A710173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751BE-AF74-625B-1DAE-B4B48278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634" y="576161"/>
            <a:ext cx="8256732" cy="851585"/>
          </a:xfrm>
        </p:spPr>
        <p:txBody>
          <a:bodyPr>
            <a:norm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Costos</a:t>
            </a:r>
          </a:p>
        </p:txBody>
      </p:sp>
      <p:pic>
        <p:nvPicPr>
          <p:cNvPr id="3" name="Imagen 20">
            <a:extLst>
              <a:ext uri="{FF2B5EF4-FFF2-40B4-BE49-F238E27FC236}">
                <a16:creationId xmlns:a16="http://schemas.microsoft.com/office/drawing/2014/main" id="{E775520C-3ACC-9EB5-7B09-55D607822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40" y="2250000"/>
            <a:ext cx="9964536" cy="29341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22">
            <a:extLst>
              <a:ext uri="{FF2B5EF4-FFF2-40B4-BE49-F238E27FC236}">
                <a16:creationId xmlns:a16="http://schemas.microsoft.com/office/drawing/2014/main" id="{C3B62BC2-E60B-1F9E-1B69-1BBB302706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24" t="1766" r="6819" b="89901"/>
          <a:stretch>
            <a:fillRect/>
          </a:stretch>
        </p:blipFill>
        <p:spPr>
          <a:xfrm>
            <a:off x="2667688" y="1473994"/>
            <a:ext cx="7413022" cy="3135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https://www.conalep.edu.mx/sites/default/files/micrositios/daoce/ESB.png">
            <a:extLst>
              <a:ext uri="{FF2B5EF4-FFF2-40B4-BE49-F238E27FC236}">
                <a16:creationId xmlns:a16="http://schemas.microsoft.com/office/drawing/2014/main" id="{E490F94F-FC83-8E5E-20C6-606F6C284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2943" y="1812839"/>
            <a:ext cx="1443718" cy="4118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Resultado de imagen para logo microsoft certified educator (mce)">
            <a:extLst>
              <a:ext uri="{FF2B5EF4-FFF2-40B4-BE49-F238E27FC236}">
                <a16:creationId xmlns:a16="http://schemas.microsoft.com/office/drawing/2014/main" id="{2250EDF2-F46F-C7AB-A5C4-66D0C10236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15111" y="5496330"/>
            <a:ext cx="1083490" cy="6691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" descr="https://www.conalep.edu.mx/sites/default/files/micrositios/daoce/ITS-logo-wide.png">
            <a:extLst>
              <a:ext uri="{FF2B5EF4-FFF2-40B4-BE49-F238E27FC236}">
                <a16:creationId xmlns:a16="http://schemas.microsoft.com/office/drawing/2014/main" id="{4537AC42-62C8-D2E7-DBF5-4B35B0FDA1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10876" y="5437132"/>
            <a:ext cx="1253925" cy="2978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4" descr="https://www.conalep.edu.mx/sites/default/files/micrositios/daoce/logo%20Office.png">
            <a:extLst>
              <a:ext uri="{FF2B5EF4-FFF2-40B4-BE49-F238E27FC236}">
                <a16:creationId xmlns:a16="http://schemas.microsoft.com/office/drawing/2014/main" id="{50FCE353-F08A-FDB9-E70B-52E6B0B023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82946" y="6037152"/>
            <a:ext cx="1083490" cy="3091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 descr="https://www.conalep.edu.mx/sites/default/files/micrositios/daoce/logo%20adobe.png">
            <a:extLst>
              <a:ext uri="{FF2B5EF4-FFF2-40B4-BE49-F238E27FC236}">
                <a16:creationId xmlns:a16="http://schemas.microsoft.com/office/drawing/2014/main" id="{A508F5AC-FECD-13DA-5BDC-740838757A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90699" y="4258982"/>
            <a:ext cx="1046603" cy="2985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0" descr="https://www.conalep.edu.mx/sites/default/files/micrositios/daoce/Logo%20Autodesk_0.png">
            <a:extLst>
              <a:ext uri="{FF2B5EF4-FFF2-40B4-BE49-F238E27FC236}">
                <a16:creationId xmlns:a16="http://schemas.microsoft.com/office/drawing/2014/main" id="{75599173-953B-F3BD-EB11-CEDA72DE520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06747" y="4557561"/>
            <a:ext cx="1104128" cy="3135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2" descr="https://www.conalep.edu.mx/sites/default/files/micrositios/daoce/IC3.png">
            <a:extLst>
              <a:ext uri="{FF2B5EF4-FFF2-40B4-BE49-F238E27FC236}">
                <a16:creationId xmlns:a16="http://schemas.microsoft.com/office/drawing/2014/main" id="{28FB3F37-C62C-BCCA-D4AF-24CF97686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546348" y="2298536"/>
            <a:ext cx="1313736" cy="3747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CE373E3-A461-2A03-FD0C-9D9647CF915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431984" y="5531041"/>
            <a:ext cx="1884441" cy="7972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4" descr="https://www.conalep.edu.mx/sites/default/files/micrositios/daoce/Logo%20swift_0.png">
            <a:extLst>
              <a:ext uri="{FF2B5EF4-FFF2-40B4-BE49-F238E27FC236}">
                <a16:creationId xmlns:a16="http://schemas.microsoft.com/office/drawing/2014/main" id="{FED0AFE3-D8C6-971F-B2D8-D4458DA238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12943" y="4109692"/>
            <a:ext cx="1046603" cy="2985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" descr="Communication Skills for Business | PUE Academy">
            <a:extLst>
              <a:ext uri="{FF2B5EF4-FFF2-40B4-BE49-F238E27FC236}">
                <a16:creationId xmlns:a16="http://schemas.microsoft.com/office/drawing/2014/main" id="{66053845-91FB-20DF-4DCB-FDAAB2938B5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629149" y="1186753"/>
            <a:ext cx="1136050" cy="9395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 descr="myneo - Aplicaciones en Google Play">
            <a:extLst>
              <a:ext uri="{FF2B5EF4-FFF2-40B4-BE49-F238E27FC236}">
                <a16:creationId xmlns:a16="http://schemas.microsoft.com/office/drawing/2014/main" id="{702BC78F-453C-3B5A-84B5-E1244FB5332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2008" t="44945" r="9049" b="25855"/>
          <a:stretch>
            <a:fillRect/>
          </a:stretch>
        </p:blipFill>
        <p:spPr>
          <a:xfrm>
            <a:off x="10496159" y="5777582"/>
            <a:ext cx="1357353" cy="5020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7021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4701F5C-A251-7D41-B722-5DB282B5A8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92051" y="3072788"/>
            <a:ext cx="6519411" cy="901530"/>
          </a:xfrm>
        </p:spPr>
        <p:txBody>
          <a:bodyPr>
            <a:normAutofit/>
          </a:bodyPr>
          <a:lstStyle/>
          <a:p>
            <a:r>
              <a:rPr lang="es-MX" dirty="0"/>
              <a:t>Muchas gracias!!!!</a:t>
            </a:r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374A0B5-CDD8-42BB-B2EE-22697DDC0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916" y="5562053"/>
            <a:ext cx="7752946" cy="11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7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Competencias Digitales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19" y="1584827"/>
            <a:ext cx="4345940" cy="4351339"/>
          </a:xfrm>
        </p:spPr>
        <p:txBody>
          <a:bodyPr>
            <a:normAutofit/>
          </a:bodyPr>
          <a:lstStyle/>
          <a:p>
            <a:pPr marL="0" marR="0" lvl="0" indent="0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Las certificaciones digitales </a:t>
            </a:r>
            <a:r>
              <a:rPr lang="es-MX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validan el dominio y conocimiento de una herramienta informática </a:t>
            </a:r>
            <a:r>
              <a:rPr lang="es-MX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sobre un programa específico.</a:t>
            </a:r>
          </a:p>
          <a:p>
            <a:pPr marL="0" marR="0" lvl="0" indent="0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 sz="16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Da oportunidad de diferenciarse en el ámbito laboral y demostrar el conocimiento y habilidades con que cuenta una persona para el desempeño de sus actividades, de acuerdo con el sector al que pertenece.</a:t>
            </a:r>
          </a:p>
        </p:txBody>
      </p:sp>
      <p:pic>
        <p:nvPicPr>
          <p:cNvPr id="4" name="Imagen 19">
            <a:extLst>
              <a:ext uri="{FF2B5EF4-FFF2-40B4-BE49-F238E27FC236}">
                <a16:creationId xmlns:a16="http://schemas.microsoft.com/office/drawing/2014/main" id="{DB3B7C61-2E33-FE12-FA2D-05FE0DB1E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359" y="2017285"/>
            <a:ext cx="2676320" cy="2823429"/>
          </a:xfrm>
          <a:prstGeom prst="rect">
            <a:avLst/>
          </a:prstGeom>
          <a:noFill/>
          <a:ln cap="flat">
            <a:noFill/>
          </a:ln>
          <a:effectLst>
            <a:outerShdw dist="114298" dir="899923" algn="tl">
              <a:srgbClr val="000000">
                <a:alpha val="30000"/>
              </a:srgbClr>
            </a:outerShdw>
          </a:effectLst>
        </p:spPr>
      </p:pic>
      <p:pic>
        <p:nvPicPr>
          <p:cNvPr id="5" name="Imagen 13">
            <a:extLst>
              <a:ext uri="{FF2B5EF4-FFF2-40B4-BE49-F238E27FC236}">
                <a16:creationId xmlns:a16="http://schemas.microsoft.com/office/drawing/2014/main" id="{0B1AB6DE-1E7C-22A6-08C2-1ECA52567D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" r="248"/>
          <a:stretch>
            <a:fillRect/>
          </a:stretch>
        </p:blipFill>
        <p:spPr>
          <a:xfrm>
            <a:off x="2307099" y="4878013"/>
            <a:ext cx="2134419" cy="1648937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  <p:pic>
        <p:nvPicPr>
          <p:cNvPr id="6" name="Imagen 15">
            <a:extLst>
              <a:ext uri="{FF2B5EF4-FFF2-40B4-BE49-F238E27FC236}">
                <a16:creationId xmlns:a16="http://schemas.microsoft.com/office/drawing/2014/main" id="{4F641D4B-B4E0-2D25-6C43-10B367BE3D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5" b="275"/>
          <a:stretch>
            <a:fillRect/>
          </a:stretch>
        </p:blipFill>
        <p:spPr>
          <a:xfrm>
            <a:off x="2423173" y="1759849"/>
            <a:ext cx="2018345" cy="1559271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  <p:pic>
        <p:nvPicPr>
          <p:cNvPr id="7" name="Imagen 17">
            <a:extLst>
              <a:ext uri="{FF2B5EF4-FFF2-40B4-BE49-F238E27FC236}">
                <a16:creationId xmlns:a16="http://schemas.microsoft.com/office/drawing/2014/main" id="{F8B135DE-CAE0-9A1B-A111-DF454E95A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21" y="3160325"/>
            <a:ext cx="2103531" cy="1613019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16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19489"/>
            <a:ext cx="8256732" cy="1806095"/>
          </a:xfrm>
        </p:spPr>
        <p:txBody>
          <a:bodyPr/>
          <a:lstStyle/>
          <a:p>
            <a:pPr algn="l"/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Te puedes certificar en:</a:t>
            </a:r>
            <a:br>
              <a:rPr lang="es-ES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</a:br>
            <a:endParaRPr lang="es-MX" dirty="0"/>
          </a:p>
        </p:txBody>
      </p:sp>
      <p:pic>
        <p:nvPicPr>
          <p:cNvPr id="4" name="Picture 2" descr="https://www.conalep.edu.mx/sites/default/files/micrositios/daoce/ESB.png">
            <a:extLst>
              <a:ext uri="{FF2B5EF4-FFF2-40B4-BE49-F238E27FC236}">
                <a16:creationId xmlns:a16="http://schemas.microsoft.com/office/drawing/2014/main" id="{3C804FE3-50CE-24B2-A524-7C345989D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11146" y="5714881"/>
            <a:ext cx="2239347" cy="638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Resultado de imagen para logo microsoft certified educator (mce)">
            <a:extLst>
              <a:ext uri="{FF2B5EF4-FFF2-40B4-BE49-F238E27FC236}">
                <a16:creationId xmlns:a16="http://schemas.microsoft.com/office/drawing/2014/main" id="{75A48A11-0C19-0008-C84E-6A3A64C576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08490" y="4112440"/>
            <a:ext cx="1680594" cy="10379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https://www.conalep.edu.mx/sites/default/files/micrositios/daoce/ITS-logo-wide.png">
            <a:extLst>
              <a:ext uri="{FF2B5EF4-FFF2-40B4-BE49-F238E27FC236}">
                <a16:creationId xmlns:a16="http://schemas.microsoft.com/office/drawing/2014/main" id="{2CEFF980-BD0A-D4CB-6BDB-75D024FC5E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3255" y="3272189"/>
            <a:ext cx="1944965" cy="4619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 descr="https://www.conalep.edu.mx/sites/default/files/micrositios/daoce/logo%20Office.png">
            <a:extLst>
              <a:ext uri="{FF2B5EF4-FFF2-40B4-BE49-F238E27FC236}">
                <a16:creationId xmlns:a16="http://schemas.microsoft.com/office/drawing/2014/main" id="{EB66275D-8232-2742-B433-A86F5846EB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07799" y="1836736"/>
            <a:ext cx="1680594" cy="4794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 descr="https://www.conalep.edu.mx/sites/default/files/micrositios/daoce/logo%20adobe.png">
            <a:extLst>
              <a:ext uri="{FF2B5EF4-FFF2-40B4-BE49-F238E27FC236}">
                <a16:creationId xmlns:a16="http://schemas.microsoft.com/office/drawing/2014/main" id="{B9251CB5-6EC0-5B30-1E08-07DE964D18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06819" y="3611724"/>
            <a:ext cx="1623380" cy="4631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0" descr="https://www.conalep.edu.mx/sites/default/files/micrositios/daoce/Logo%20Autodesk_0.png">
            <a:extLst>
              <a:ext uri="{FF2B5EF4-FFF2-40B4-BE49-F238E27FC236}">
                <a16:creationId xmlns:a16="http://schemas.microsoft.com/office/drawing/2014/main" id="{B4A9B6D5-A73D-EF26-52C8-16BD715A84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632502" y="1740240"/>
            <a:ext cx="1712616" cy="4863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2" descr="https://www.conalep.edu.mx/sites/default/files/micrositios/daoce/IC3.png">
            <a:extLst>
              <a:ext uri="{FF2B5EF4-FFF2-40B4-BE49-F238E27FC236}">
                <a16:creationId xmlns:a16="http://schemas.microsoft.com/office/drawing/2014/main" id="{8EE4E44E-E951-A27B-D8EF-BF0AE86E16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69088" y="2581524"/>
            <a:ext cx="2037731" cy="5813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3803371-2186-B162-1E2C-0B1F9211B2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69441" y="4524914"/>
            <a:ext cx="2922952" cy="12366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4" descr="https://www.conalep.edu.mx/sites/default/files/micrositios/daoce/Logo%20swift_0.png">
            <a:extLst>
              <a:ext uri="{FF2B5EF4-FFF2-40B4-BE49-F238E27FC236}">
                <a16:creationId xmlns:a16="http://schemas.microsoft.com/office/drawing/2014/main" id="{ADBCE8E4-E281-96A5-357F-2E137A86107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284308" y="5873675"/>
            <a:ext cx="1623380" cy="4631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" descr="Communication Skills for Business | PUE Academy">
            <a:extLst>
              <a:ext uri="{FF2B5EF4-FFF2-40B4-BE49-F238E27FC236}">
                <a16:creationId xmlns:a16="http://schemas.microsoft.com/office/drawing/2014/main" id="{59EBDFF3-077E-A546-F136-20E07B675B6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1797" y="2700332"/>
            <a:ext cx="1762121" cy="14573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" descr="myneo - Aplicaciones en Google Play">
            <a:extLst>
              <a:ext uri="{FF2B5EF4-FFF2-40B4-BE49-F238E27FC236}">
                <a16:creationId xmlns:a16="http://schemas.microsoft.com/office/drawing/2014/main" id="{18E2B3FC-DA5A-A87C-5857-ABB2BA7C078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2008" t="44945" r="9049" b="25855"/>
          <a:stretch>
            <a:fillRect/>
          </a:stretch>
        </p:blipFill>
        <p:spPr>
          <a:xfrm>
            <a:off x="9660261" y="1603775"/>
            <a:ext cx="1712616" cy="6334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54335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88343-FB0F-B4EA-F314-A5E4B966A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0B9BF8-9791-EC6C-AD94-B4A94358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19489"/>
            <a:ext cx="8256732" cy="893063"/>
          </a:xfrm>
        </p:spPr>
        <p:txBody>
          <a:bodyPr>
            <a:normAutofit/>
          </a:bodyPr>
          <a:lstStyle/>
          <a:p>
            <a:pPr algn="l"/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Competencias</a:t>
            </a:r>
            <a:r>
              <a:rPr lang="en-US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 </a:t>
            </a: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Digitales</a:t>
            </a:r>
            <a:endParaRPr lang="es-MX" dirty="0"/>
          </a:p>
        </p:txBody>
      </p:sp>
      <p:pic>
        <p:nvPicPr>
          <p:cNvPr id="3" name="Picture 6" descr="Resultado de imagen para logo microsoft certified educator (mce)">
            <a:extLst>
              <a:ext uri="{FF2B5EF4-FFF2-40B4-BE49-F238E27FC236}">
                <a16:creationId xmlns:a16="http://schemas.microsoft.com/office/drawing/2014/main" id="{D0C24A8C-4BD7-9AA4-6D7D-BA15EE01C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75816" y="2124851"/>
            <a:ext cx="1680594" cy="10379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3 Rectángulo">
            <a:extLst>
              <a:ext uri="{FF2B5EF4-FFF2-40B4-BE49-F238E27FC236}">
                <a16:creationId xmlns:a16="http://schemas.microsoft.com/office/drawing/2014/main" id="{FF09867A-92BE-0DCC-A026-DF7036F511E1}"/>
              </a:ext>
            </a:extLst>
          </p:cNvPr>
          <p:cNvSpPr/>
          <p:nvPr/>
        </p:nvSpPr>
        <p:spPr>
          <a:xfrm>
            <a:off x="10071613" y="3082539"/>
            <a:ext cx="1716237" cy="3108091"/>
          </a:xfrm>
          <a:prstGeom prst="rect">
            <a:avLst/>
          </a:prstGeom>
          <a:solidFill>
            <a:srgbClr val="9E3611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Fundamentos de Redes.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Fundamentos de sistema operativo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Fundamentos de Seguridad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HTML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Java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Python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Pensamiento computacional </a:t>
            </a:r>
          </a:p>
        </p:txBody>
      </p:sp>
      <p:sp>
        <p:nvSpPr>
          <p:cNvPr id="16" name="5 Rectángulo">
            <a:extLst>
              <a:ext uri="{FF2B5EF4-FFF2-40B4-BE49-F238E27FC236}">
                <a16:creationId xmlns:a16="http://schemas.microsoft.com/office/drawing/2014/main" id="{26A70C09-EA78-6279-6E5C-EAD4B032EF81}"/>
              </a:ext>
            </a:extLst>
          </p:cNvPr>
          <p:cNvSpPr/>
          <p:nvPr/>
        </p:nvSpPr>
        <p:spPr>
          <a:xfrm>
            <a:off x="409349" y="3082539"/>
            <a:ext cx="1345320" cy="1446105"/>
          </a:xfrm>
          <a:prstGeom prst="rect">
            <a:avLst/>
          </a:prstGeom>
          <a:solidFill>
            <a:srgbClr val="9B2D1F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Word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Excel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PowerPoint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Access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Outlook</a:t>
            </a:r>
          </a:p>
        </p:txBody>
      </p:sp>
      <p:sp>
        <p:nvSpPr>
          <p:cNvPr id="17" name="1 Rectángulo">
            <a:extLst>
              <a:ext uri="{FF2B5EF4-FFF2-40B4-BE49-F238E27FC236}">
                <a16:creationId xmlns:a16="http://schemas.microsoft.com/office/drawing/2014/main" id="{DF05A9AD-9F2F-FC7B-F4BC-A7C789DDFD44}"/>
              </a:ext>
            </a:extLst>
          </p:cNvPr>
          <p:cNvSpPr/>
          <p:nvPr/>
        </p:nvSpPr>
        <p:spPr>
          <a:xfrm>
            <a:off x="2161047" y="3076888"/>
            <a:ext cx="1529425" cy="892106"/>
          </a:xfrm>
          <a:prstGeom prst="rect">
            <a:avLst/>
          </a:prstGeom>
          <a:solidFill>
            <a:srgbClr val="704A3D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Technology</a:t>
            </a:r>
            <a:r>
              <a:rPr lang="es-MX" sz="1200" b="0" i="0" u="none" strike="noStrike" kern="1200" cap="none" spc="0" baseline="0" dirty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 </a:t>
            </a:r>
            <a:r>
              <a:rPr lang="es-MX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Literacy</a:t>
            </a:r>
            <a:r>
              <a:rPr lang="es-MX" sz="1200" b="0" i="0" u="none" strike="noStrike" kern="1200" cap="none" spc="0" baseline="0" dirty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 </a:t>
            </a:r>
            <a:r>
              <a:rPr lang="es-MX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for</a:t>
            </a:r>
            <a:r>
              <a:rPr lang="es-MX" sz="1200" b="0" i="0" u="none" strike="noStrike" kern="1200" cap="none" spc="0" baseline="0" dirty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 </a:t>
            </a:r>
            <a:r>
              <a:rPr lang="es-MX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Educators</a:t>
            </a:r>
            <a:endParaRPr lang="es-MX" sz="1200" b="0" i="0" u="none" strike="noStrike" kern="1200" cap="none" spc="0" baseline="0" dirty="0">
              <a:solidFill>
                <a:srgbClr val="FFFFFF"/>
              </a:solidFill>
              <a:uFillTx/>
              <a:latin typeface="Montserrat" pitchFamily="2"/>
              <a:ea typeface="Tahoma" pitchFamily="34"/>
              <a:cs typeface="Arial" pitchFamily="34"/>
            </a:endParaRPr>
          </a:p>
        </p:txBody>
      </p:sp>
      <p:sp>
        <p:nvSpPr>
          <p:cNvPr id="18" name="1 Rectángulo">
            <a:extLst>
              <a:ext uri="{FF2B5EF4-FFF2-40B4-BE49-F238E27FC236}">
                <a16:creationId xmlns:a16="http://schemas.microsoft.com/office/drawing/2014/main" id="{9156E054-448F-87AE-D809-9BED67C9435F}"/>
              </a:ext>
            </a:extLst>
          </p:cNvPr>
          <p:cNvSpPr/>
          <p:nvPr/>
        </p:nvSpPr>
        <p:spPr>
          <a:xfrm>
            <a:off x="4034616" y="3065650"/>
            <a:ext cx="1706343" cy="1169106"/>
          </a:xfrm>
          <a:prstGeom prst="rect">
            <a:avLst/>
          </a:prstGeom>
          <a:solidFill>
            <a:srgbClr val="45B32B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Fundamentos de computación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Aplicaciones clave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Viviendo en línea</a:t>
            </a:r>
          </a:p>
        </p:txBody>
      </p:sp>
      <p:sp>
        <p:nvSpPr>
          <p:cNvPr id="19" name="3 Rectángulo">
            <a:extLst>
              <a:ext uri="{FF2B5EF4-FFF2-40B4-BE49-F238E27FC236}">
                <a16:creationId xmlns:a16="http://schemas.microsoft.com/office/drawing/2014/main" id="{24380BD1-7A0B-121A-C30F-D8A4C20B782B}"/>
              </a:ext>
            </a:extLst>
          </p:cNvPr>
          <p:cNvSpPr/>
          <p:nvPr/>
        </p:nvSpPr>
        <p:spPr>
          <a:xfrm>
            <a:off x="8205020" y="3082320"/>
            <a:ext cx="1428740" cy="2000094"/>
          </a:xfrm>
          <a:prstGeom prst="rect">
            <a:avLst/>
          </a:prstGeom>
          <a:solidFill>
            <a:srgbClr val="0E7FBF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AutoCAD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Inventor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Revit Architecture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3DS Max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Fusion 360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MAYA</a:t>
            </a:r>
          </a:p>
        </p:txBody>
      </p:sp>
      <p:sp>
        <p:nvSpPr>
          <p:cNvPr id="20" name="1 Rectángulo">
            <a:extLst>
              <a:ext uri="{FF2B5EF4-FFF2-40B4-BE49-F238E27FC236}">
                <a16:creationId xmlns:a16="http://schemas.microsoft.com/office/drawing/2014/main" id="{DE9F4FBA-F32A-E660-0147-6AB34FBC95CF}"/>
              </a:ext>
            </a:extLst>
          </p:cNvPr>
          <p:cNvSpPr/>
          <p:nvPr/>
        </p:nvSpPr>
        <p:spPr>
          <a:xfrm>
            <a:off x="6182633" y="3082320"/>
            <a:ext cx="1588614" cy="2000094"/>
          </a:xfrm>
          <a:prstGeom prst="rect">
            <a:avLst/>
          </a:prstGeom>
          <a:solidFill>
            <a:srgbClr val="C00000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Photoshop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Ilustrator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InDesing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Dreamweaver 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Animate CC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Premier Pro</a:t>
            </a:r>
          </a:p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/>
                <a:ea typeface="Tahoma" pitchFamily="34"/>
                <a:cs typeface="Arial" pitchFamily="34"/>
              </a:rPr>
              <a:t>After Effects CC</a:t>
            </a:r>
          </a:p>
        </p:txBody>
      </p:sp>
      <p:pic>
        <p:nvPicPr>
          <p:cNvPr id="21" name="Picture 2" descr="https://www.conalep.edu.mx/sites/default/files/micrositios/daoce/ITS-logo-wide.png">
            <a:extLst>
              <a:ext uri="{FF2B5EF4-FFF2-40B4-BE49-F238E27FC236}">
                <a16:creationId xmlns:a16="http://schemas.microsoft.com/office/drawing/2014/main" id="{593ADBA0-4C84-DE82-ABF1-8242F169AA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86052" y="2332786"/>
            <a:ext cx="1944965" cy="4619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4" descr="https://www.conalep.edu.mx/sites/default/files/micrositios/daoce/logo%20Office.png">
            <a:extLst>
              <a:ext uri="{FF2B5EF4-FFF2-40B4-BE49-F238E27FC236}">
                <a16:creationId xmlns:a16="http://schemas.microsoft.com/office/drawing/2014/main" id="{F5F23FCE-E126-C7C7-ACDD-A025761354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1712" y="2332786"/>
            <a:ext cx="1680594" cy="4794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Picture 8" descr="https://www.conalep.edu.mx/sites/default/files/micrositios/daoce/logo%20adobe.png">
            <a:extLst>
              <a:ext uri="{FF2B5EF4-FFF2-40B4-BE49-F238E27FC236}">
                <a16:creationId xmlns:a16="http://schemas.microsoft.com/office/drawing/2014/main" id="{0CE56A36-50B0-77C5-5968-5E0B852E3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47867" y="2404137"/>
            <a:ext cx="1623380" cy="4631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10" descr="https://www.conalep.edu.mx/sites/default/files/micrositios/daoce/Logo%20Autodesk_0.png">
            <a:extLst>
              <a:ext uri="{FF2B5EF4-FFF2-40B4-BE49-F238E27FC236}">
                <a16:creationId xmlns:a16="http://schemas.microsoft.com/office/drawing/2014/main" id="{ADB6E265-D787-96DC-FED0-4FAABE0561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63087" y="2406066"/>
            <a:ext cx="1712616" cy="4863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12" descr="https://www.conalep.edu.mx/sites/default/files/micrositios/daoce/IC3.png">
            <a:extLst>
              <a:ext uri="{FF2B5EF4-FFF2-40B4-BE49-F238E27FC236}">
                <a16:creationId xmlns:a16="http://schemas.microsoft.com/office/drawing/2014/main" id="{994BF32F-9A47-E5D0-702D-E17DF35E07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10632" y="2341912"/>
            <a:ext cx="2037731" cy="5813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B9E6E11B-FDA4-D0E9-CBB8-2AE4EF1965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06825" y="1212552"/>
            <a:ext cx="2378354" cy="10062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2" descr="https://www.conalep.edu.mx/sites/default/files/micrositios/daoce/ESB.png">
            <a:extLst>
              <a:ext uri="{FF2B5EF4-FFF2-40B4-BE49-F238E27FC236}">
                <a16:creationId xmlns:a16="http://schemas.microsoft.com/office/drawing/2014/main" id="{0ADF1FC1-7C28-2990-AD09-0DA7A868DF0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943285" y="5340677"/>
            <a:ext cx="2239347" cy="638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Picture 4" descr="https://www.conalep.edu.mx/sites/default/files/micrositios/daoce/Logo%20swift_0.png">
            <a:extLst>
              <a:ext uri="{FF2B5EF4-FFF2-40B4-BE49-F238E27FC236}">
                <a16:creationId xmlns:a16="http://schemas.microsoft.com/office/drawing/2014/main" id="{263E7830-BD10-CC86-68EB-0B93492D42D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65250" y="5516407"/>
            <a:ext cx="1623380" cy="4631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2" descr="Communication Skills for Business | PUE Academy">
            <a:extLst>
              <a:ext uri="{FF2B5EF4-FFF2-40B4-BE49-F238E27FC236}">
                <a16:creationId xmlns:a16="http://schemas.microsoft.com/office/drawing/2014/main" id="{5B4B985A-AFCE-B4D3-7D83-2F165F7D801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395791" y="5220556"/>
            <a:ext cx="1237969" cy="10238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Picture 2" descr="myneo - Aplicaciones en Google Play">
            <a:extLst>
              <a:ext uri="{FF2B5EF4-FFF2-40B4-BE49-F238E27FC236}">
                <a16:creationId xmlns:a16="http://schemas.microsoft.com/office/drawing/2014/main" id="{7B30EBAE-AEE1-70C2-0385-A17C474E75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2008" t="44945" r="9049" b="25855"/>
          <a:stretch>
            <a:fillRect/>
          </a:stretch>
        </p:blipFill>
        <p:spPr>
          <a:xfrm>
            <a:off x="2257214" y="4240526"/>
            <a:ext cx="1400293" cy="5179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1 Rectángulo">
            <a:extLst>
              <a:ext uri="{FF2B5EF4-FFF2-40B4-BE49-F238E27FC236}">
                <a16:creationId xmlns:a16="http://schemas.microsoft.com/office/drawing/2014/main" id="{37761592-C666-BE0B-08A1-A4B15FEA65E9}"/>
              </a:ext>
            </a:extLst>
          </p:cNvPr>
          <p:cNvSpPr/>
          <p:nvPr/>
        </p:nvSpPr>
        <p:spPr>
          <a:xfrm>
            <a:off x="2192648" y="4869898"/>
            <a:ext cx="1529425" cy="1725152"/>
          </a:xfrm>
          <a:prstGeom prst="rect">
            <a:avLst/>
          </a:prstGeom>
          <a:solidFill>
            <a:srgbClr val="FFD966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27001" marR="0" lvl="0" indent="-127001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Sistema de aprendizaje y certificación en el idioma inglés con Inteligencia Artificial</a:t>
            </a:r>
            <a:endParaRPr lang="es-MX" sz="1200" b="0" i="0" u="none" strike="noStrike" kern="1200" cap="none" spc="0" baseline="0">
              <a:solidFill>
                <a:srgbClr val="FFFFFF"/>
              </a:solidFill>
              <a:uFillTx/>
              <a:latin typeface="Montserrat" pitchFamily="2"/>
              <a:ea typeface="Tahoma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10768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96315-8DDD-164D-AF12-01C11A83E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48F08-6A1E-C372-94EB-E5EB3CB7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19490"/>
            <a:ext cx="8256732" cy="787416"/>
          </a:xfrm>
        </p:spPr>
        <p:txBody>
          <a:bodyPr>
            <a:normAutofit/>
          </a:bodyPr>
          <a:lstStyle/>
          <a:p>
            <a:pPr algn="l"/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Características:</a:t>
            </a:r>
            <a:endParaRPr lang="es-MX" dirty="0"/>
          </a:p>
        </p:txBody>
      </p:sp>
      <p:sp>
        <p:nvSpPr>
          <p:cNvPr id="3" name="Rectángulo: esquinas redondeadas 8">
            <a:extLst>
              <a:ext uri="{FF2B5EF4-FFF2-40B4-BE49-F238E27FC236}">
                <a16:creationId xmlns:a16="http://schemas.microsoft.com/office/drawing/2014/main" id="{2A952549-9B30-DA68-1233-CD26268FA82D}"/>
              </a:ext>
            </a:extLst>
          </p:cNvPr>
          <p:cNvSpPr/>
          <p:nvPr/>
        </p:nvSpPr>
        <p:spPr>
          <a:xfrm>
            <a:off x="7318290" y="1459025"/>
            <a:ext cx="2298883" cy="298046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6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w="9528" cap="flat">
            <a:solidFill>
              <a:srgbClr val="C00000"/>
            </a:solidFill>
            <a:prstDash val="solid"/>
            <a:miter/>
          </a:ln>
          <a:effectLst>
            <a:outerShdw dist="101603" dir="81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 sz="1800" b="0" i="0" u="none" strike="noStrike" kern="1200" cap="none" spc="0" baseline="0">
              <a:solidFill>
                <a:srgbClr val="FFFFFF"/>
              </a:solidFill>
              <a:uFillTx/>
              <a:latin typeface="Rockwell"/>
            </a:endParaRPr>
          </a:p>
        </p:txBody>
      </p:sp>
      <p:sp>
        <p:nvSpPr>
          <p:cNvPr id="4" name="Rectángulo: esquinas redondeadas 9">
            <a:extLst>
              <a:ext uri="{FF2B5EF4-FFF2-40B4-BE49-F238E27FC236}">
                <a16:creationId xmlns:a16="http://schemas.microsoft.com/office/drawing/2014/main" id="{1153C680-8827-ED0F-7EEE-789DEBB1DBF1}"/>
              </a:ext>
            </a:extLst>
          </p:cNvPr>
          <p:cNvSpPr/>
          <p:nvPr/>
        </p:nvSpPr>
        <p:spPr>
          <a:xfrm>
            <a:off x="3409943" y="4062936"/>
            <a:ext cx="3561725" cy="22530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93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w="12701" cap="flat">
            <a:solidFill>
              <a:srgbClr val="EF8C6A"/>
            </a:solidFill>
            <a:prstDash val="solid"/>
            <a:miter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 sz="1800" b="0" i="0" u="none" strike="noStrike" kern="1200" cap="none" spc="0" baseline="0">
              <a:solidFill>
                <a:srgbClr val="FFFFFF"/>
              </a:solidFill>
              <a:uFillTx/>
              <a:latin typeface="Rockwell"/>
            </a:endParaRPr>
          </a:p>
        </p:txBody>
      </p:sp>
      <p:sp>
        <p:nvSpPr>
          <p:cNvPr id="5" name="CuadroTexto 13">
            <a:extLst>
              <a:ext uri="{FF2B5EF4-FFF2-40B4-BE49-F238E27FC236}">
                <a16:creationId xmlns:a16="http://schemas.microsoft.com/office/drawing/2014/main" id="{FDDA3D4B-1692-E0D8-593D-BDB9B094E695}"/>
              </a:ext>
            </a:extLst>
          </p:cNvPr>
          <p:cNvSpPr txBox="1"/>
          <p:nvPr/>
        </p:nvSpPr>
        <p:spPr>
          <a:xfrm>
            <a:off x="873252" y="1620417"/>
            <a:ext cx="5909309" cy="300216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Doble certificación Internacional / Nacional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Evaluación a través de máquinas virtuales </a:t>
            </a:r>
            <a:r>
              <a:rPr lang="es-ES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COMPASS</a:t>
            </a: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(1hr.)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Emisión inmediata de certificado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Certificado no pierde vigencia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Materiales digitales de preparación </a:t>
            </a:r>
            <a:r>
              <a:rPr lang="es-ES" sz="1600" b="1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eThinkingpro</a:t>
            </a:r>
            <a:endParaRPr lang="es-ES" sz="1600" b="1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Simuladores de plataforma </a:t>
            </a:r>
            <a:r>
              <a:rPr lang="es-ES" sz="1600" b="1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GMetrix</a:t>
            </a:r>
            <a:endParaRPr lang="es-ES" sz="1600" b="1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Aplicación grupal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Exámenes desde casa</a:t>
            </a:r>
            <a:endParaRPr lang="es-MX" sz="16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pic>
        <p:nvPicPr>
          <p:cNvPr id="6" name="Imagen 15">
            <a:extLst>
              <a:ext uri="{FF2B5EF4-FFF2-40B4-BE49-F238E27FC236}">
                <a16:creationId xmlns:a16="http://schemas.microsoft.com/office/drawing/2014/main" id="{76FD247E-B98E-9505-0D21-8229B13E3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599" y="5559076"/>
            <a:ext cx="632444" cy="632444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  <p:pic>
        <p:nvPicPr>
          <p:cNvPr id="7" name="Imagen 17">
            <a:extLst>
              <a:ext uri="{FF2B5EF4-FFF2-40B4-BE49-F238E27FC236}">
                <a16:creationId xmlns:a16="http://schemas.microsoft.com/office/drawing/2014/main" id="{EB5D4C2F-7655-3ED1-2393-73F607AD5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971" y="5565157"/>
            <a:ext cx="632444" cy="632444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  <p:pic>
        <p:nvPicPr>
          <p:cNvPr id="8" name="Imagen 19">
            <a:extLst>
              <a:ext uri="{FF2B5EF4-FFF2-40B4-BE49-F238E27FC236}">
                <a16:creationId xmlns:a16="http://schemas.microsoft.com/office/drawing/2014/main" id="{FA4CC13E-65A6-1E87-0196-0C84D2EAE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2342" y="5534762"/>
            <a:ext cx="632444" cy="632444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  <p:pic>
        <p:nvPicPr>
          <p:cNvPr id="9" name="Imagen 26">
            <a:extLst>
              <a:ext uri="{FF2B5EF4-FFF2-40B4-BE49-F238E27FC236}">
                <a16:creationId xmlns:a16="http://schemas.microsoft.com/office/drawing/2014/main" id="{E25F8BE7-3EE8-69D1-108E-550037B06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0756" y="3081363"/>
            <a:ext cx="632444" cy="632444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  <p:pic>
        <p:nvPicPr>
          <p:cNvPr id="10" name="Imagen 27" descr="Icono&#10;&#10;Descripción generada automáticamente">
            <a:extLst>
              <a:ext uri="{FF2B5EF4-FFF2-40B4-BE49-F238E27FC236}">
                <a16:creationId xmlns:a16="http://schemas.microsoft.com/office/drawing/2014/main" id="{3271C591-88F5-9A52-5F2C-E464701E2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5774" y="1691685"/>
            <a:ext cx="795418" cy="795418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  <p:pic>
        <p:nvPicPr>
          <p:cNvPr id="11" name="Imagen 28" descr="Icono&#10;&#10;Descripción generada automáticamente">
            <a:extLst>
              <a:ext uri="{FF2B5EF4-FFF2-40B4-BE49-F238E27FC236}">
                <a16:creationId xmlns:a16="http://schemas.microsoft.com/office/drawing/2014/main" id="{4C0101CC-00D6-3D0F-E251-9EFA8D0847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9469" y="4308058"/>
            <a:ext cx="632444" cy="632444"/>
          </a:xfrm>
          <a:prstGeom prst="rect">
            <a:avLst/>
          </a:prstGeom>
          <a:noFill/>
          <a:ln cap="flat">
            <a:noFill/>
          </a:ln>
          <a:effectLst>
            <a:outerShdw dist="88905" dir="8100000" algn="tl">
              <a:srgbClr val="000000">
                <a:alpha val="40000"/>
              </a:srgbClr>
            </a:outerShdw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A7B8D71-D7A4-4182-1CDB-3ACEC95CB3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1608" y="4925480"/>
            <a:ext cx="1894417" cy="801480"/>
          </a:xfrm>
          <a:prstGeom prst="rect">
            <a:avLst/>
          </a:prstGeom>
          <a:noFill/>
          <a:ln cap="flat">
            <a:noFill/>
          </a:ln>
          <a:effectLst>
            <a:outerShdw dist="38096" dir="81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0734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7E76F-06E3-48CE-8F4D-7138401FB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C5FDD-75D9-B1A5-0F97-61283910C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44078"/>
            <a:ext cx="8256732" cy="819499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400" b="1" i="0" u="none" strike="noStrike" kern="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Beneficios para los docentes:</a:t>
            </a:r>
            <a:endParaRPr lang="es-MX" sz="4400" b="1" i="0" u="none" strike="noStrike" kern="1200" cap="none" spc="0" baseline="0" dirty="0">
              <a:solidFill>
                <a:srgbClr val="6E152E"/>
              </a:solidFill>
              <a:uFillTx/>
              <a:latin typeface="Montserrat SemiBold" pitchFamily="2"/>
            </a:endParaRPr>
          </a:p>
        </p:txBody>
      </p:sp>
      <p:sp>
        <p:nvSpPr>
          <p:cNvPr id="3" name="CuadroTexto 13">
            <a:extLst>
              <a:ext uri="{FF2B5EF4-FFF2-40B4-BE49-F238E27FC236}">
                <a16:creationId xmlns:a16="http://schemas.microsoft.com/office/drawing/2014/main" id="{C5240B43-C7D8-A57A-AC6D-080C7D76F36E}"/>
              </a:ext>
            </a:extLst>
          </p:cNvPr>
          <p:cNvSpPr txBox="1"/>
          <p:nvPr/>
        </p:nvSpPr>
        <p:spPr>
          <a:xfrm>
            <a:off x="1136773" y="1460652"/>
            <a:ext cx="6706840" cy="44794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Provee a los docentes credenciales internacionales de la tecnología específica a los planes curriculares del Sistema CONALEP, que refuerzan su nivel de comprensión y habilidades tecnológicas de la información.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Ratifica que cumplen con los estándares actuales y que se encuentran acreditados para formar alumnos. 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Confianza de que expertos mundiales están dedicados a la creación de estos estándares, acorde con las necesidades del cambiante mundo de la informática; es decir, que sus planes de estudio cumplen con dichos estándares. 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6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Permite de una manera confiable verificar resultados de aprendizaje a través de un tercero. </a:t>
            </a:r>
          </a:p>
        </p:txBody>
      </p:sp>
      <p:pic>
        <p:nvPicPr>
          <p:cNvPr id="4" name="Picture 2" descr="Beneficios - Iconos gratis de negocios y finanzas">
            <a:extLst>
              <a:ext uri="{FF2B5EF4-FFF2-40B4-BE49-F238E27FC236}">
                <a16:creationId xmlns:a16="http://schemas.microsoft.com/office/drawing/2014/main" id="{1C8983BB-45BA-3545-6B61-936D27BBA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99115" y="1782545"/>
            <a:ext cx="3292909" cy="329290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0979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DC3B9-1429-947C-21F0-4C59DFB3A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1CC22-2834-E031-467D-B2B9B518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76161"/>
            <a:ext cx="8256732" cy="851585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400" b="1" i="0" u="none" strike="noStrike" kern="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Beneficios de la Certificación:</a:t>
            </a:r>
            <a:endParaRPr lang="es-MX" sz="4400" b="1" i="0" u="none" strike="noStrike" kern="1200" cap="none" spc="0" baseline="0" dirty="0">
              <a:solidFill>
                <a:srgbClr val="6E152E"/>
              </a:solidFill>
              <a:uFillTx/>
              <a:latin typeface="Montserrat SemiBold" pitchFamily="2"/>
            </a:endParaRPr>
          </a:p>
        </p:txBody>
      </p:sp>
      <p:pic>
        <p:nvPicPr>
          <p:cNvPr id="3" name="Picture 4" descr="Lista De Verificação De Segurança De Carga Logística Serviço De Entrega De  Carga 3d Cartoon Vetorial Para Fazer Lista De Pacotes D Ilustração do Vetor  - Ilustração de mapa, borne: 269153066">
            <a:extLst>
              <a:ext uri="{FF2B5EF4-FFF2-40B4-BE49-F238E27FC236}">
                <a16:creationId xmlns:a16="http://schemas.microsoft.com/office/drawing/2014/main" id="{8D40D453-C143-DFB8-9984-22C77EBAC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72" t="10988" r="26145" b="8163"/>
          <a:stretch>
            <a:fillRect/>
          </a:stretch>
        </p:blipFill>
        <p:spPr>
          <a:xfrm>
            <a:off x="9384631" y="1860882"/>
            <a:ext cx="2566737" cy="37251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uadroTexto 13">
            <a:extLst>
              <a:ext uri="{FF2B5EF4-FFF2-40B4-BE49-F238E27FC236}">
                <a16:creationId xmlns:a16="http://schemas.microsoft.com/office/drawing/2014/main" id="{A24E3B15-D8DE-E86E-E063-1EF8BC62347D}"/>
              </a:ext>
            </a:extLst>
          </p:cNvPr>
          <p:cNvSpPr txBox="1"/>
          <p:nvPr/>
        </p:nvSpPr>
        <p:spPr>
          <a:xfrm>
            <a:off x="1717687" y="1292655"/>
            <a:ext cx="7370896" cy="52438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Provee una evaluación objetiva, cuantificable y de provecho para los estudiantes, personal docente y administrativo. 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Alinea los programas de estudios a los estándares internacionales. 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Provee desarrollo para los docentes, administrativos y alumnos para mantenerlos a la vanguardia en tecnología. 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Provee una forma de llevar registros y métodos de evaluación, consistentes y comprobables. 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Acceso, presencia y reconocimiento en la élite de Microsoft, Adobe, Autodesk, Unity, Apple y </a:t>
            </a:r>
            <a:r>
              <a:rPr lang="es-MX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Certiport</a:t>
            </a: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como un centro autorizado para administrar los programas. 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Uso de nuevas tecnologías en el salón de clases. 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Posicionamiento en el nivel de certificación ante las competencias. 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Exploración y conocimiento del mundo. 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Lenguaje y comunicación.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5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Civismo digital.</a:t>
            </a:r>
          </a:p>
        </p:txBody>
      </p:sp>
    </p:spTree>
    <p:extLst>
      <p:ext uri="{BB962C8B-B14F-4D97-AF65-F5344CB8AC3E}">
        <p14:creationId xmlns:p14="http://schemas.microsoft.com/office/powerpoint/2010/main" val="137513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B05D6-1F2C-F4EB-4B51-ADC319E5A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4E9F5-55B8-0515-3095-B3773E88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101" y="613370"/>
            <a:ext cx="8256732" cy="851585"/>
          </a:xfrm>
        </p:spPr>
        <p:txBody>
          <a:bodyPr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¿</a:t>
            </a: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Cómo</a:t>
            </a:r>
            <a:r>
              <a:rPr lang="en-US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 </a:t>
            </a: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solicitar</a:t>
            </a:r>
            <a:r>
              <a:rPr lang="en-US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 vouchers? </a:t>
            </a:r>
            <a:endParaRPr lang="es-ES" sz="4400" b="1" i="0" u="none" strike="noStrike" kern="1200" cap="none" spc="0" baseline="0" dirty="0">
              <a:solidFill>
                <a:srgbClr val="6E152E"/>
              </a:solidFill>
              <a:uFillTx/>
              <a:latin typeface="Montserrat SemiBold" pitchFamily="2"/>
            </a:endParaRPr>
          </a:p>
        </p:txBody>
      </p:sp>
      <p:grpSp>
        <p:nvGrpSpPr>
          <p:cNvPr id="7" name="Diagrama 9">
            <a:extLst>
              <a:ext uri="{FF2B5EF4-FFF2-40B4-BE49-F238E27FC236}">
                <a16:creationId xmlns:a16="http://schemas.microsoft.com/office/drawing/2014/main" id="{ADAE816A-990E-07FB-895B-1527C061D5DE}"/>
              </a:ext>
            </a:extLst>
          </p:cNvPr>
          <p:cNvGrpSpPr/>
          <p:nvPr/>
        </p:nvGrpSpPr>
        <p:grpSpPr>
          <a:xfrm>
            <a:off x="1562542" y="1416830"/>
            <a:ext cx="10222132" cy="2671447"/>
            <a:chOff x="1145450" y="1224326"/>
            <a:chExt cx="10222132" cy="2671447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32965A0D-C380-8A51-1BEF-9EB1CB312817}"/>
                </a:ext>
              </a:extLst>
            </p:cNvPr>
            <p:cNvSpPr/>
            <p:nvPr/>
          </p:nvSpPr>
          <p:spPr>
            <a:xfrm>
              <a:off x="6256516" y="2328226"/>
              <a:ext cx="4007165" cy="4636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7166"/>
                <a:gd name="f4" fmla="val 463639"/>
                <a:gd name="f5" fmla="val 231819"/>
                <a:gd name="f6" fmla="*/ f0 1 4007166"/>
                <a:gd name="f7" fmla="*/ f1 1 463639"/>
                <a:gd name="f8" fmla="+- f4 0 f2"/>
                <a:gd name="f9" fmla="+- f3 0 f2"/>
                <a:gd name="f10" fmla="*/ f9 1 4007166"/>
                <a:gd name="f11" fmla="*/ f8 1 463639"/>
                <a:gd name="f12" fmla="*/ 0 1 f10"/>
                <a:gd name="f13" fmla="*/ 4007166 1 f10"/>
                <a:gd name="f14" fmla="*/ 0 1 f11"/>
                <a:gd name="f15" fmla="*/ 463639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4007166" h="463639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12701" cap="flat">
              <a:solidFill>
                <a:srgbClr val="855D5D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676DD774-E457-D3C3-07FA-758785589CC4}"/>
                </a:ext>
              </a:extLst>
            </p:cNvPr>
            <p:cNvSpPr/>
            <p:nvPr/>
          </p:nvSpPr>
          <p:spPr>
            <a:xfrm>
              <a:off x="6256516" y="2328226"/>
              <a:ext cx="1335718" cy="4636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35722"/>
                <a:gd name="f4" fmla="val 463639"/>
                <a:gd name="f5" fmla="val 231819"/>
                <a:gd name="f6" fmla="*/ f0 1 1335722"/>
                <a:gd name="f7" fmla="*/ f1 1 463639"/>
                <a:gd name="f8" fmla="+- f4 0 f2"/>
                <a:gd name="f9" fmla="+- f3 0 f2"/>
                <a:gd name="f10" fmla="*/ f9 1 1335722"/>
                <a:gd name="f11" fmla="*/ f8 1 463639"/>
                <a:gd name="f12" fmla="*/ 0 1 f10"/>
                <a:gd name="f13" fmla="*/ 1335722 1 f10"/>
                <a:gd name="f14" fmla="*/ 0 1 f11"/>
                <a:gd name="f15" fmla="*/ 463639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335722" h="463639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12701" cap="flat">
              <a:solidFill>
                <a:srgbClr val="855D5D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8E0D52C1-06EB-9C7D-6305-A74C5161D539}"/>
                </a:ext>
              </a:extLst>
            </p:cNvPr>
            <p:cNvSpPr/>
            <p:nvPr/>
          </p:nvSpPr>
          <p:spPr>
            <a:xfrm>
              <a:off x="4920797" y="2328226"/>
              <a:ext cx="1335718" cy="4636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35722"/>
                <a:gd name="f4" fmla="val 463639"/>
                <a:gd name="f5" fmla="val 231819"/>
                <a:gd name="f6" fmla="*/ f0 1 1335722"/>
                <a:gd name="f7" fmla="*/ f1 1 463639"/>
                <a:gd name="f8" fmla="+- f4 0 f2"/>
                <a:gd name="f9" fmla="+- f3 0 f2"/>
                <a:gd name="f10" fmla="*/ f9 1 1335722"/>
                <a:gd name="f11" fmla="*/ f8 1 463639"/>
                <a:gd name="f12" fmla="*/ 0 1 f10"/>
                <a:gd name="f13" fmla="*/ 1335722 1 f10"/>
                <a:gd name="f14" fmla="*/ 0 1 f11"/>
                <a:gd name="f15" fmla="*/ 463639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335722" h="463639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12701" cap="flat">
              <a:solidFill>
                <a:srgbClr val="855D5D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1F978F86-5F17-47F7-A316-FB5CAF8054D1}"/>
                </a:ext>
              </a:extLst>
            </p:cNvPr>
            <p:cNvSpPr/>
            <p:nvPr/>
          </p:nvSpPr>
          <p:spPr>
            <a:xfrm>
              <a:off x="2249350" y="2328226"/>
              <a:ext cx="4007165" cy="4636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7166"/>
                <a:gd name="f4" fmla="val 463639"/>
                <a:gd name="f5" fmla="val 231819"/>
                <a:gd name="f6" fmla="*/ f0 1 4007166"/>
                <a:gd name="f7" fmla="*/ f1 1 463639"/>
                <a:gd name="f8" fmla="+- f4 0 f2"/>
                <a:gd name="f9" fmla="+- f3 0 f2"/>
                <a:gd name="f10" fmla="*/ f9 1 4007166"/>
                <a:gd name="f11" fmla="*/ f8 1 463639"/>
                <a:gd name="f12" fmla="*/ 0 1 f10"/>
                <a:gd name="f13" fmla="*/ 4007166 1 f10"/>
                <a:gd name="f14" fmla="*/ 0 1 f11"/>
                <a:gd name="f15" fmla="*/ 463639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4007166" h="463639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12701" cap="flat">
              <a:solidFill>
                <a:srgbClr val="855D5D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438B2ECA-E527-C5FB-8B2C-800144D76D16}"/>
                </a:ext>
              </a:extLst>
            </p:cNvPr>
            <p:cNvSpPr/>
            <p:nvPr/>
          </p:nvSpPr>
          <p:spPr>
            <a:xfrm>
              <a:off x="5152616" y="1224326"/>
              <a:ext cx="2207800" cy="11039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07805"/>
                <a:gd name="f7" fmla="val 1103902"/>
                <a:gd name="f8" fmla="+- 0 0 -90"/>
                <a:gd name="f9" fmla="*/ f3 1 2207805"/>
                <a:gd name="f10" fmla="*/ f4 1 1103902"/>
                <a:gd name="f11" fmla="+- f7 0 f5"/>
                <a:gd name="f12" fmla="+- f6 0 f5"/>
                <a:gd name="f13" fmla="*/ f8 f0 1"/>
                <a:gd name="f14" fmla="*/ f12 1 2207805"/>
                <a:gd name="f15" fmla="*/ f11 1 1103902"/>
                <a:gd name="f16" fmla="*/ 0 f12 1"/>
                <a:gd name="f17" fmla="*/ 0 f11 1"/>
                <a:gd name="f18" fmla="*/ 2207805 f12 1"/>
                <a:gd name="f19" fmla="*/ 1103902 f11 1"/>
                <a:gd name="f20" fmla="*/ f13 1 f2"/>
                <a:gd name="f21" fmla="*/ f16 1 2207805"/>
                <a:gd name="f22" fmla="*/ f17 1 1103902"/>
                <a:gd name="f23" fmla="*/ f18 1 2207805"/>
                <a:gd name="f24" fmla="*/ f19 1 110390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07805" h="110390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blipFill>
              <a:blip r:embed="rId2">
                <a:alphaModFix/>
              </a:blip>
              <a:tile sx="60681" sy="60148" algn="tl"/>
            </a:blipFill>
            <a:ln cap="flat">
              <a:noFill/>
              <a:prstDash val="solid"/>
            </a:ln>
            <a:effectLst>
              <a:outerShdw dist="19046" dir="5400000" algn="tl">
                <a:srgbClr val="000000">
                  <a:alpha val="60000"/>
                </a:srgbClr>
              </a:outerShdw>
            </a:effectLst>
          </p:spPr>
          <p:txBody>
            <a:bodyPr vert="horz" wrap="square" lIns="8887" tIns="8887" rIns="8887" bIns="8887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0" i="0" u="none" strike="noStrike" kern="1200" cap="none" spc="0" baseline="0">
                  <a:solidFill>
                    <a:srgbClr val="FFFFFF"/>
                  </a:solidFill>
                  <a:uFillTx/>
                  <a:latin typeface="Georgia" pitchFamily="18"/>
                </a:rPr>
                <a:t>Envía a la DAOCE (</a:t>
              </a:r>
              <a:r>
                <a:rPr lang="es-MX" sz="1400" b="0" i="0" u="none" strike="noStrike" kern="1200" cap="none" spc="0" baseline="0">
                  <a:solidFill>
                    <a:srgbClr val="FFFFFF"/>
                  </a:solidFill>
                  <a:uFillTx/>
                  <a:latin typeface="Georgia" pitchFamily="18"/>
                </a:rPr>
                <a:t>10 días antes de la aplicación de simuladores)</a:t>
              </a:r>
              <a:endParaRPr lang="es-ES" sz="14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DE8FAF8-4D2B-089B-9979-5E49184015B8}"/>
                </a:ext>
              </a:extLst>
            </p:cNvPr>
            <p:cNvSpPr/>
            <p:nvPr/>
          </p:nvSpPr>
          <p:spPr>
            <a:xfrm>
              <a:off x="1145450" y="2791873"/>
              <a:ext cx="2207800" cy="11039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07805"/>
                <a:gd name="f7" fmla="val 1103902"/>
                <a:gd name="f8" fmla="+- 0 0 -90"/>
                <a:gd name="f9" fmla="*/ f3 1 2207805"/>
                <a:gd name="f10" fmla="*/ f4 1 1103902"/>
                <a:gd name="f11" fmla="+- f7 0 f5"/>
                <a:gd name="f12" fmla="+- f6 0 f5"/>
                <a:gd name="f13" fmla="*/ f8 f0 1"/>
                <a:gd name="f14" fmla="*/ f12 1 2207805"/>
                <a:gd name="f15" fmla="*/ f11 1 1103902"/>
                <a:gd name="f16" fmla="*/ 0 f12 1"/>
                <a:gd name="f17" fmla="*/ 0 f11 1"/>
                <a:gd name="f18" fmla="*/ 2207805 f12 1"/>
                <a:gd name="f19" fmla="*/ 1103902 f11 1"/>
                <a:gd name="f20" fmla="*/ f13 1 f2"/>
                <a:gd name="f21" fmla="*/ f16 1 2207805"/>
                <a:gd name="f22" fmla="*/ f17 1 1103902"/>
                <a:gd name="f23" fmla="*/ f18 1 2207805"/>
                <a:gd name="f24" fmla="*/ f19 1 110390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07805" h="110390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blipFill>
              <a:blip r:embed="rId3">
                <a:alphaModFix/>
              </a:blip>
              <a:tile sx="60681" sy="60148" algn="tl"/>
            </a:blipFill>
            <a:ln cap="flat">
              <a:noFill/>
              <a:prstDash val="solid"/>
            </a:ln>
            <a:effectLst>
              <a:outerShdw dist="19046" dir="5400000" algn="tl">
                <a:srgbClr val="000000">
                  <a:alpha val="60000"/>
                </a:srgbClr>
              </a:outerShdw>
            </a:effectLst>
          </p:spPr>
          <p:txBody>
            <a:bodyPr vert="horz" wrap="square" lIns="8887" tIns="8887" rIns="8887" bIns="8887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0" i="0" u="none" strike="noStrike" kern="1200" cap="none" spc="0" baseline="0">
                  <a:solidFill>
                    <a:srgbClr val="FFFFFF"/>
                  </a:solidFill>
                  <a:uFillTx/>
                  <a:latin typeface="Georgia" pitchFamily="18"/>
                </a:rPr>
                <a:t>Oficio de solicitud con la certificación a evaluar y el total de códigos solicitados.</a:t>
              </a: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06AB0464-BC02-49D4-CD8D-114A8BEA4350}"/>
                </a:ext>
              </a:extLst>
            </p:cNvPr>
            <p:cNvSpPr/>
            <p:nvPr/>
          </p:nvSpPr>
          <p:spPr>
            <a:xfrm>
              <a:off x="3816897" y="2791873"/>
              <a:ext cx="2207800" cy="11039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07805"/>
                <a:gd name="f7" fmla="val 1103902"/>
                <a:gd name="f8" fmla="+- 0 0 -90"/>
                <a:gd name="f9" fmla="*/ f3 1 2207805"/>
                <a:gd name="f10" fmla="*/ f4 1 1103902"/>
                <a:gd name="f11" fmla="+- f7 0 f5"/>
                <a:gd name="f12" fmla="+- f6 0 f5"/>
                <a:gd name="f13" fmla="*/ f8 f0 1"/>
                <a:gd name="f14" fmla="*/ f12 1 2207805"/>
                <a:gd name="f15" fmla="*/ f11 1 1103902"/>
                <a:gd name="f16" fmla="*/ 0 f12 1"/>
                <a:gd name="f17" fmla="*/ 0 f11 1"/>
                <a:gd name="f18" fmla="*/ 2207805 f12 1"/>
                <a:gd name="f19" fmla="*/ 1103902 f11 1"/>
                <a:gd name="f20" fmla="*/ f13 1 f2"/>
                <a:gd name="f21" fmla="*/ f16 1 2207805"/>
                <a:gd name="f22" fmla="*/ f17 1 1103902"/>
                <a:gd name="f23" fmla="*/ f18 1 2207805"/>
                <a:gd name="f24" fmla="*/ f19 1 110390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07805" h="110390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blipFill>
              <a:blip r:embed="rId3">
                <a:alphaModFix/>
              </a:blip>
              <a:tile sx="60681" sy="60148" algn="tl"/>
            </a:blipFill>
            <a:ln cap="flat">
              <a:noFill/>
              <a:prstDash val="solid"/>
            </a:ln>
            <a:effectLst>
              <a:outerShdw dist="19046" dir="5400000" algn="tl">
                <a:srgbClr val="000000">
                  <a:alpha val="60000"/>
                </a:srgbClr>
              </a:outerShdw>
            </a:effectLst>
          </p:spPr>
          <p:txBody>
            <a:bodyPr vert="horz" wrap="square" lIns="8887" tIns="8887" rIns="8887" bIns="8887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1400" b="0" i="0" u="none" strike="noStrike" kern="1200" cap="none" spc="0" baseline="0">
                  <a:solidFill>
                    <a:srgbClr val="FFFFFF"/>
                  </a:solidFill>
                  <a:uFillTx/>
                  <a:latin typeface="Georgia" pitchFamily="18"/>
                </a:rPr>
                <a:t>Formato de orden de compra requisitado.</a:t>
              </a:r>
              <a:endParaRPr lang="es-ES" sz="14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0590889A-6F4B-4BE8-057D-7B0DAB0D451A}"/>
                </a:ext>
              </a:extLst>
            </p:cNvPr>
            <p:cNvSpPr/>
            <p:nvPr/>
          </p:nvSpPr>
          <p:spPr>
            <a:xfrm>
              <a:off x="6488344" y="2791873"/>
              <a:ext cx="2207800" cy="11039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07805"/>
                <a:gd name="f7" fmla="val 1103902"/>
                <a:gd name="f8" fmla="+- 0 0 -90"/>
                <a:gd name="f9" fmla="*/ f3 1 2207805"/>
                <a:gd name="f10" fmla="*/ f4 1 1103902"/>
                <a:gd name="f11" fmla="+- f7 0 f5"/>
                <a:gd name="f12" fmla="+- f6 0 f5"/>
                <a:gd name="f13" fmla="*/ f8 f0 1"/>
                <a:gd name="f14" fmla="*/ f12 1 2207805"/>
                <a:gd name="f15" fmla="*/ f11 1 1103902"/>
                <a:gd name="f16" fmla="*/ 0 f12 1"/>
                <a:gd name="f17" fmla="*/ 0 f11 1"/>
                <a:gd name="f18" fmla="*/ 2207805 f12 1"/>
                <a:gd name="f19" fmla="*/ 1103902 f11 1"/>
                <a:gd name="f20" fmla="*/ f13 1 f2"/>
                <a:gd name="f21" fmla="*/ f16 1 2207805"/>
                <a:gd name="f22" fmla="*/ f17 1 1103902"/>
                <a:gd name="f23" fmla="*/ f18 1 2207805"/>
                <a:gd name="f24" fmla="*/ f19 1 110390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07805" h="110390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blipFill>
              <a:blip r:embed="rId3">
                <a:alphaModFix/>
              </a:blip>
              <a:tile sx="60681" sy="60148" algn="tl"/>
            </a:blipFill>
            <a:ln cap="flat">
              <a:noFill/>
              <a:prstDash val="solid"/>
            </a:ln>
            <a:effectLst>
              <a:outerShdw dist="19046" dir="5400000" algn="tl">
                <a:srgbClr val="000000">
                  <a:alpha val="60000"/>
                </a:srgbClr>
              </a:outerShdw>
            </a:effectLst>
          </p:spPr>
          <p:txBody>
            <a:bodyPr vert="horz" wrap="square" lIns="8887" tIns="8887" rIns="8887" bIns="8887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1400" b="0" i="0" u="none" strike="noStrike" kern="1200" cap="none" spc="0" baseline="0">
                  <a:solidFill>
                    <a:srgbClr val="FFFFFF"/>
                  </a:solidFill>
                  <a:uFillTx/>
                  <a:latin typeface="Georgia" pitchFamily="18"/>
                </a:rPr>
                <a:t>Comprobante(s) de pago(s).</a:t>
              </a:r>
              <a:endParaRPr lang="es-ES" sz="14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9E9BF8B-70E2-9E61-E070-C103E3E604D0}"/>
                </a:ext>
              </a:extLst>
            </p:cNvPr>
            <p:cNvSpPr/>
            <p:nvPr/>
          </p:nvSpPr>
          <p:spPr>
            <a:xfrm>
              <a:off x="9159782" y="2791873"/>
              <a:ext cx="2207800" cy="11039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07805"/>
                <a:gd name="f7" fmla="val 1103902"/>
                <a:gd name="f8" fmla="+- 0 0 -90"/>
                <a:gd name="f9" fmla="*/ f3 1 2207805"/>
                <a:gd name="f10" fmla="*/ f4 1 1103902"/>
                <a:gd name="f11" fmla="+- f7 0 f5"/>
                <a:gd name="f12" fmla="+- f6 0 f5"/>
                <a:gd name="f13" fmla="*/ f8 f0 1"/>
                <a:gd name="f14" fmla="*/ f12 1 2207805"/>
                <a:gd name="f15" fmla="*/ f11 1 1103902"/>
                <a:gd name="f16" fmla="*/ 0 f12 1"/>
                <a:gd name="f17" fmla="*/ 0 f11 1"/>
                <a:gd name="f18" fmla="*/ 2207805 f12 1"/>
                <a:gd name="f19" fmla="*/ 1103902 f11 1"/>
                <a:gd name="f20" fmla="*/ f13 1 f2"/>
                <a:gd name="f21" fmla="*/ f16 1 2207805"/>
                <a:gd name="f22" fmla="*/ f17 1 1103902"/>
                <a:gd name="f23" fmla="*/ f18 1 2207805"/>
                <a:gd name="f24" fmla="*/ f19 1 110390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07805" h="110390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blipFill>
              <a:blip r:embed="rId3">
                <a:alphaModFix/>
              </a:blip>
              <a:tile sx="60681" sy="60148" algn="tl"/>
            </a:blipFill>
            <a:ln cap="flat">
              <a:noFill/>
              <a:prstDash val="solid"/>
            </a:ln>
            <a:effectLst>
              <a:outerShdw dist="19046" dir="5400000" algn="tl">
                <a:srgbClr val="000000">
                  <a:alpha val="60000"/>
                </a:srgbClr>
              </a:outerShdw>
            </a:effectLst>
          </p:spPr>
          <p:txBody>
            <a:bodyPr vert="horz" wrap="square" lIns="8887" tIns="8887" rIns="8887" bIns="8887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1400" b="0" i="0" u="none" strike="noStrike" kern="1200" cap="none" spc="0" baseline="0">
                  <a:solidFill>
                    <a:srgbClr val="FFFFFF"/>
                  </a:solidFill>
                  <a:uFillTx/>
                  <a:latin typeface="Georgia" pitchFamily="18"/>
                </a:rPr>
                <a:t>Base de datos “Registro de procesos de evaluación CERTIPORT”.</a:t>
              </a:r>
              <a:endParaRPr lang="es-ES" sz="14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endParaRPr>
            </a:p>
          </p:txBody>
        </p:sp>
      </p:grpSp>
      <p:pic>
        <p:nvPicPr>
          <p:cNvPr id="17" name="Imagen 10">
            <a:extLst>
              <a:ext uri="{FF2B5EF4-FFF2-40B4-BE49-F238E27FC236}">
                <a16:creationId xmlns:a16="http://schemas.microsoft.com/office/drawing/2014/main" id="{5B8F8B6C-8377-BBEC-2C0D-1A693259A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088" y="4333007"/>
            <a:ext cx="1799996" cy="2316632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18" name="Imagen 12">
            <a:extLst>
              <a:ext uri="{FF2B5EF4-FFF2-40B4-BE49-F238E27FC236}">
                <a16:creationId xmlns:a16="http://schemas.microsoft.com/office/drawing/2014/main" id="{9423AE3D-6E94-3D8B-94A5-BC72FDC9E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002" y="4255128"/>
            <a:ext cx="1799996" cy="2394520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19" name="Imagen 14">
            <a:extLst>
              <a:ext uri="{FF2B5EF4-FFF2-40B4-BE49-F238E27FC236}">
                <a16:creationId xmlns:a16="http://schemas.microsoft.com/office/drawing/2014/main" id="{A561C752-A76C-0905-FD1D-AB04849B0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736" y="4405912"/>
            <a:ext cx="1799996" cy="2170831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7EB03E36-51C8-BC15-4247-2123D195B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8390" y="4572571"/>
            <a:ext cx="2191588" cy="1154841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517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0FC34-DC03-827F-6073-60CF74F9D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652D2-005C-1AE2-1D0A-0271901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76161"/>
            <a:ext cx="8256732" cy="851585"/>
          </a:xfrm>
        </p:spPr>
        <p:txBody>
          <a:bodyPr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P</a:t>
            </a:r>
            <a:r>
              <a:rPr lang="es-MX" sz="4400" b="1" i="0" u="none" strike="noStrike" kern="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revio a</a:t>
            </a:r>
            <a:r>
              <a:rPr lang="en-US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 la </a:t>
            </a:r>
            <a:r>
              <a:rPr lang="es-MX" sz="4400" b="1" i="0" u="none" strike="noStrike" kern="1200" cap="none" spc="0" baseline="0" dirty="0">
                <a:solidFill>
                  <a:srgbClr val="6E152E"/>
                </a:solidFill>
                <a:uFillTx/>
                <a:latin typeface="Montserrat SemiBold" pitchFamily="2"/>
              </a:rPr>
              <a:t>evaluación:</a:t>
            </a:r>
          </a:p>
        </p:txBody>
      </p:sp>
      <p:pic>
        <p:nvPicPr>
          <p:cNvPr id="3" name="Picture 4" descr="Validación PNG Imágenes Transparentes - Pngtree">
            <a:extLst>
              <a:ext uri="{FF2B5EF4-FFF2-40B4-BE49-F238E27FC236}">
                <a16:creationId xmlns:a16="http://schemas.microsoft.com/office/drawing/2014/main" id="{94CFE660-9E01-1D75-6C73-A848F02C1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91" t="24386" r="20058" b="24152"/>
          <a:stretch>
            <a:fillRect/>
          </a:stretch>
        </p:blipFill>
        <p:spPr>
          <a:xfrm>
            <a:off x="1026697" y="2546686"/>
            <a:ext cx="2901912" cy="24744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uadroTexto 13">
            <a:extLst>
              <a:ext uri="{FF2B5EF4-FFF2-40B4-BE49-F238E27FC236}">
                <a16:creationId xmlns:a16="http://schemas.microsoft.com/office/drawing/2014/main" id="{703180F2-B4EC-1A25-F9BB-703E3891FBEE}"/>
              </a:ext>
            </a:extLst>
          </p:cNvPr>
          <p:cNvSpPr txBox="1"/>
          <p:nvPr/>
        </p:nvSpPr>
        <p:spPr>
          <a:xfrm>
            <a:off x="4181770" y="1693807"/>
            <a:ext cx="6549399" cy="44794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Validar que los candidatos cuenten con usuario y contraseña para:</a:t>
            </a:r>
          </a:p>
          <a:p>
            <a:pPr marL="0" marR="0" lvl="0" indent="0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	* La plataforma de capacitación </a:t>
            </a:r>
            <a:r>
              <a:rPr lang="es-ES" sz="1600" b="0" i="0" u="none" strike="noStrike" kern="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Ethinking</a:t>
            </a:r>
            <a:r>
              <a:rPr lang="es-ES" sz="1600" b="0" i="0" u="none" strike="noStrike" kern="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Pro.</a:t>
            </a:r>
          </a:p>
          <a:p>
            <a:pPr marL="0" marR="0" lvl="0" indent="0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	* La plataforma de simuladores </a:t>
            </a:r>
            <a:r>
              <a:rPr lang="es-ES" sz="1600" b="0" i="0" u="none" strike="noStrike" kern="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Gmetrix</a:t>
            </a:r>
            <a:r>
              <a:rPr lang="es-ES" sz="1600" b="0" i="0" u="none" strike="noStrike" kern="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.</a:t>
            </a:r>
          </a:p>
          <a:p>
            <a:pPr marL="0" marR="0" lvl="0" indent="0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	* La aplicación del examen en la plataforma de CERTIPORT.</a:t>
            </a: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0" i="0" u="none" strike="noStrike" kern="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268284" marR="0" lvl="0" indent="-268284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Validar que el Centro Autorizado por CERTIPOR se encuentre activo y con un Administrador para la aplicación de exámenes.</a:t>
            </a:r>
          </a:p>
          <a:p>
            <a:pPr marL="447671" marR="0" lvl="0" indent="0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	* </a:t>
            </a:r>
            <a:r>
              <a:rPr lang="es-ES" sz="1600" b="0" i="0" u="none" strike="noStrike" kern="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En caso de que el Centro no esté activo, se deberá realizar el procedimiento para reactivarlo y/o acreditarlo.</a:t>
            </a:r>
          </a:p>
          <a:p>
            <a:pPr marL="447671" marR="0" lvl="0" indent="0" algn="just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* Para el cambio o actualización del Administrador del Centro de evaluación, se deberá enviar la solicitud por correo con la información del anterior responsable y los datos del nuevo.</a:t>
            </a:r>
          </a:p>
        </p:txBody>
      </p:sp>
    </p:spTree>
    <p:extLst>
      <p:ext uri="{BB962C8B-B14F-4D97-AF65-F5344CB8AC3E}">
        <p14:creationId xmlns:p14="http://schemas.microsoft.com/office/powerpoint/2010/main" val="16699052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2739</TotalTime>
  <Words>822</Words>
  <Application>Microsoft Office PowerPoint</Application>
  <PresentationFormat>Panorámica</PresentationFormat>
  <Paragraphs>102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Calibri</vt:lpstr>
      <vt:lpstr>Montserrat SemiBold</vt:lpstr>
      <vt:lpstr>Rockwell</vt:lpstr>
      <vt:lpstr>Montserrat</vt:lpstr>
      <vt:lpstr>Arial</vt:lpstr>
      <vt:lpstr>Montserrat Medium</vt:lpstr>
      <vt:lpstr>Georgia</vt:lpstr>
      <vt:lpstr>Wingdings</vt:lpstr>
      <vt:lpstr>Tema de Office</vt:lpstr>
      <vt:lpstr>Competencias Digitales</vt:lpstr>
      <vt:lpstr>Competencias Digitales</vt:lpstr>
      <vt:lpstr>Te puedes certificar en: </vt:lpstr>
      <vt:lpstr>Competencias Digitales</vt:lpstr>
      <vt:lpstr>Características:</vt:lpstr>
      <vt:lpstr>Beneficios para los docentes:</vt:lpstr>
      <vt:lpstr>Beneficios de la Certificación:</vt:lpstr>
      <vt:lpstr>¿Cómo solicitar vouchers? </vt:lpstr>
      <vt:lpstr>Previo a la evaluación:</vt:lpstr>
      <vt:lpstr>Plataforma de autoaprendizaje:</vt:lpstr>
      <vt:lpstr>Plataforma de práctica:</vt:lpstr>
      <vt:lpstr>Plataforma de aplicación  de exámenes:</vt:lpstr>
      <vt:lpstr>Pasos para la evaluación:</vt:lpstr>
      <vt:lpstr>Descarga de informes de puntuación:</vt:lpstr>
      <vt:lpstr>Descarga de certificados  (700 o más puntos)</vt:lpstr>
      <vt:lpstr>Descarga de la Base Result (264) Plus </vt:lpstr>
      <vt:lpstr>Costos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Elias Ramon Garcia Rincon</cp:lastModifiedBy>
  <cp:revision>53</cp:revision>
  <dcterms:created xsi:type="dcterms:W3CDTF">2018-12-04T03:27:02Z</dcterms:created>
  <dcterms:modified xsi:type="dcterms:W3CDTF">2024-02-22T17:13:55Z</dcterms:modified>
</cp:coreProperties>
</file>