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7"/>
  </p:notesMasterIdLst>
  <p:handoutMasterIdLst>
    <p:handoutMasterId r:id="rId28"/>
  </p:handoutMasterIdLst>
  <p:sldIdLst>
    <p:sldId id="259" r:id="rId2"/>
    <p:sldId id="294" r:id="rId3"/>
    <p:sldId id="304" r:id="rId4"/>
    <p:sldId id="331" r:id="rId5"/>
    <p:sldId id="332" r:id="rId6"/>
    <p:sldId id="291" r:id="rId7"/>
    <p:sldId id="334" r:id="rId8"/>
    <p:sldId id="309" r:id="rId9"/>
    <p:sldId id="333" r:id="rId10"/>
    <p:sldId id="268" r:id="rId11"/>
    <p:sldId id="317" r:id="rId12"/>
    <p:sldId id="318" r:id="rId13"/>
    <p:sldId id="319" r:id="rId14"/>
    <p:sldId id="320" r:id="rId15"/>
    <p:sldId id="321" r:id="rId16"/>
    <p:sldId id="322" r:id="rId17"/>
    <p:sldId id="323" r:id="rId18"/>
    <p:sldId id="324" r:id="rId19"/>
    <p:sldId id="325" r:id="rId20"/>
    <p:sldId id="326" r:id="rId21"/>
    <p:sldId id="327" r:id="rId22"/>
    <p:sldId id="328" r:id="rId23"/>
    <p:sldId id="329" r:id="rId24"/>
    <p:sldId id="335" r:id="rId25"/>
    <p:sldId id="261" r:id="rId26"/>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Montserrat" panose="00000500000000000000" pitchFamily="2" charset="0"/>
      <p:regular r:id="rId33"/>
      <p:bold r:id="rId34"/>
      <p:italic r:id="rId35"/>
      <p:boldItalic r:id="rId36"/>
    </p:embeddedFont>
    <p:embeddedFont>
      <p:font typeface="Montserrat Medium" panose="00000600000000000000" pitchFamily="2" charset="0"/>
      <p:regular r:id="rId37"/>
      <p:italic r:id="rId38"/>
    </p:embeddedFont>
    <p:embeddedFont>
      <p:font typeface="Montserrat SemiBold" panose="00000700000000000000" pitchFamily="2" charset="0"/>
      <p:bold r:id="rId39"/>
      <p:boldItalic r:id="rId40"/>
    </p:embeddedFont>
  </p:embeddedFontLst>
  <p:defaultText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guide id="3" pos="393" userDrawn="1">
          <p15:clr>
            <a:srgbClr val="A4A3A4"/>
          </p15:clr>
        </p15:guide>
        <p15:guide id="4" pos="7242" userDrawn="1">
          <p15:clr>
            <a:srgbClr val="A4A3A4"/>
          </p15:clr>
        </p15:guide>
        <p15:guide id="5" orient="horz" pos="346" userDrawn="1">
          <p15:clr>
            <a:srgbClr val="A4A3A4"/>
          </p15:clr>
        </p15:guide>
        <p15:guide id="6" orient="horz" pos="21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2A3"/>
    <a:srgbClr val="FF9966"/>
    <a:srgbClr val="800080"/>
    <a:srgbClr val="FF97FF"/>
    <a:srgbClr val="E600E6"/>
    <a:srgbClr val="395DA5"/>
    <a:srgbClr val="CDDFFF"/>
    <a:srgbClr val="7097E6"/>
    <a:srgbClr val="75FFFC"/>
    <a:srgbClr val="1DFF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8DDEB3-0E4E-4B13-9854-A744C1870296}" v="114" dt="2024-03-03T22:31:52.079"/>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93634" autoAdjust="0"/>
  </p:normalViewPr>
  <p:slideViewPr>
    <p:cSldViewPr snapToGrid="0" snapToObjects="1">
      <p:cViewPr varScale="1">
        <p:scale>
          <a:sx n="103" d="100"/>
          <a:sy n="103" d="100"/>
        </p:scale>
        <p:origin x="822" y="114"/>
      </p:cViewPr>
      <p:guideLst>
        <p:guide orient="horz" pos="2183"/>
        <p:guide pos="3840"/>
        <p:guide pos="393"/>
        <p:guide pos="7242"/>
        <p:guide orient="horz" pos="346"/>
        <p:guide orient="horz" pos="21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872"/>
    </p:cViewPr>
  </p:sorterViewPr>
  <p:notesViewPr>
    <p:cSldViewPr snapToGrid="0" snapToObjects="1">
      <p:cViewPr varScale="1">
        <p:scale>
          <a:sx n="93" d="100"/>
          <a:sy n="93" d="100"/>
        </p:scale>
        <p:origin x="2576"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7927D54E-8C2E-5140-8C91-3FEA4A3AB8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a:extLst>
              <a:ext uri="{FF2B5EF4-FFF2-40B4-BE49-F238E27FC236}">
                <a16:creationId xmlns:a16="http://schemas.microsoft.com/office/drawing/2014/main" id="{F2D13BB7-3677-894F-9A14-A006787831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5092CE-056A-8E4F-AA38-7AF6D4E38A72}" type="datetimeFigureOut">
              <a:rPr lang="es-MX" smtClean="0"/>
              <a:t>12/03/2024</a:t>
            </a:fld>
            <a:endParaRPr lang="es-MX"/>
          </a:p>
        </p:txBody>
      </p:sp>
      <p:sp>
        <p:nvSpPr>
          <p:cNvPr id="4" name="Marcador de pie de página 3">
            <a:extLst>
              <a:ext uri="{FF2B5EF4-FFF2-40B4-BE49-F238E27FC236}">
                <a16:creationId xmlns:a16="http://schemas.microsoft.com/office/drawing/2014/main" id="{21DC28EA-8CAC-E143-B39A-5889FAF729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a:extLst>
              <a:ext uri="{FF2B5EF4-FFF2-40B4-BE49-F238E27FC236}">
                <a16:creationId xmlns:a16="http://schemas.microsoft.com/office/drawing/2014/main" id="{68C73B85-DAD0-4144-A9F5-B99516FD33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83F5F3-A0C0-064E-A21B-3D52FC9E23D3}" type="slidenum">
              <a:rPr lang="es-MX" smtClean="0"/>
              <a:t>‹Nº›</a:t>
            </a:fld>
            <a:endParaRPr lang="es-MX"/>
          </a:p>
        </p:txBody>
      </p:sp>
    </p:spTree>
    <p:extLst>
      <p:ext uri="{BB962C8B-B14F-4D97-AF65-F5344CB8AC3E}">
        <p14:creationId xmlns:p14="http://schemas.microsoft.com/office/powerpoint/2010/main" val="2495397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0E016B-CAC3-6B4C-90C0-D7AA6A747DA3}" type="datetimeFigureOut">
              <a:rPr lang="es-MX" smtClean="0"/>
              <a:t>12/03/2024</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F3107-FFE8-3645-B89F-777090C37BF5}" type="slidenum">
              <a:rPr lang="es-MX" smtClean="0"/>
              <a:t>‹Nº›</a:t>
            </a:fld>
            <a:endParaRPr lang="es-MX"/>
          </a:p>
        </p:txBody>
      </p:sp>
    </p:spTree>
    <p:extLst>
      <p:ext uri="{BB962C8B-B14F-4D97-AF65-F5344CB8AC3E}">
        <p14:creationId xmlns:p14="http://schemas.microsoft.com/office/powerpoint/2010/main" val="3198904202"/>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4ABF3107-FFE8-3645-B89F-777090C37BF5}" type="slidenum">
              <a:rPr lang="es-MX" smtClean="0"/>
              <a:t>1</a:t>
            </a:fld>
            <a:endParaRPr lang="es-MX"/>
          </a:p>
        </p:txBody>
      </p:sp>
    </p:spTree>
    <p:extLst>
      <p:ext uri="{BB962C8B-B14F-4D97-AF65-F5344CB8AC3E}">
        <p14:creationId xmlns:p14="http://schemas.microsoft.com/office/powerpoint/2010/main" val="2140446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12</a:t>
            </a:fld>
            <a:endParaRPr lang="es-MX"/>
          </a:p>
        </p:txBody>
      </p:sp>
    </p:spTree>
    <p:extLst>
      <p:ext uri="{BB962C8B-B14F-4D97-AF65-F5344CB8AC3E}">
        <p14:creationId xmlns:p14="http://schemas.microsoft.com/office/powerpoint/2010/main" val="3529100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4ABF3107-FFE8-3645-B89F-777090C37BF5}" type="slidenum">
              <a:rPr lang="es-MX" smtClean="0"/>
              <a:t>25</a:t>
            </a:fld>
            <a:endParaRPr lang="es-MX"/>
          </a:p>
        </p:txBody>
      </p:sp>
    </p:spTree>
    <p:extLst>
      <p:ext uri="{BB962C8B-B14F-4D97-AF65-F5344CB8AC3E}">
        <p14:creationId xmlns:p14="http://schemas.microsoft.com/office/powerpoint/2010/main" val="15633396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7955F23-1D39-834E-A409-9AC17BD76844}"/>
              </a:ext>
            </a:extLst>
          </p:cNvPr>
          <p:cNvSpPr>
            <a:spLocks noGrp="1"/>
          </p:cNvSpPr>
          <p:nvPr>
            <p:ph type="dt" sz="half" idx="10"/>
          </p:nvPr>
        </p:nvSpPr>
        <p:spPr/>
        <p:txBody>
          <a:bodyPr/>
          <a:lstStyle/>
          <a:p>
            <a:fld id="{62B8DF0E-90BF-EC4E-8934-156187A1162F}" type="datetimeFigureOut">
              <a:rPr lang="es-MX" smtClean="0"/>
              <a:t>12/03/2024</a:t>
            </a:fld>
            <a:endParaRPr lang="es-MX"/>
          </a:p>
        </p:txBody>
      </p:sp>
      <p:sp>
        <p:nvSpPr>
          <p:cNvPr id="5" name="Marcador de pie de página 4">
            <a:extLst>
              <a:ext uri="{FF2B5EF4-FFF2-40B4-BE49-F238E27FC236}">
                <a16:creationId xmlns:a16="http://schemas.microsoft.com/office/drawing/2014/main" id="{BC415F7B-CE6E-6D4A-B5AB-BDDDCD956C2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AEF8AF7-5DF2-EB49-AC54-6BEB41FC7F07}"/>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Título 1">
            <a:extLst>
              <a:ext uri="{FF2B5EF4-FFF2-40B4-BE49-F238E27FC236}">
                <a16:creationId xmlns:a16="http://schemas.microsoft.com/office/drawing/2014/main" id="{7609FFF5-262F-BE4B-9727-825EDD3DA84A}"/>
              </a:ext>
            </a:extLst>
          </p:cNvPr>
          <p:cNvSpPr>
            <a:spLocks noGrp="1"/>
          </p:cNvSpPr>
          <p:nvPr>
            <p:ph type="title" hasCustomPrompt="1"/>
          </p:nvPr>
        </p:nvSpPr>
        <p:spPr>
          <a:xfrm>
            <a:off x="363220" y="1955870"/>
            <a:ext cx="11465560" cy="1325563"/>
          </a:xfrm>
          <a:prstGeom prst="rect">
            <a:avLst/>
          </a:prstGeom>
          <a:noFill/>
        </p:spPr>
        <p:txBody>
          <a:bodyPr/>
          <a:lstStyle>
            <a:lvl1pPr algn="ctr">
              <a:defRPr b="0" i="0">
                <a:solidFill>
                  <a:srgbClr val="DEC9A2"/>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8" name="Marcador de contenido 2">
            <a:extLst>
              <a:ext uri="{FF2B5EF4-FFF2-40B4-BE49-F238E27FC236}">
                <a16:creationId xmlns:a16="http://schemas.microsoft.com/office/drawing/2014/main" id="{37BDC73D-88AC-3D46-B0FC-8933DC5B58A9}"/>
              </a:ext>
            </a:extLst>
          </p:cNvPr>
          <p:cNvSpPr>
            <a:spLocks noGrp="1"/>
          </p:cNvSpPr>
          <p:nvPr>
            <p:ph idx="1" hasCustomPrompt="1"/>
          </p:nvPr>
        </p:nvSpPr>
        <p:spPr>
          <a:xfrm>
            <a:off x="363220" y="3460818"/>
            <a:ext cx="11465560" cy="1137921"/>
          </a:xfrm>
          <a:prstGeom prst="rect">
            <a:avLst/>
          </a:prstGeom>
        </p:spPr>
        <p:txBody>
          <a:bodyPr>
            <a:normAutofit/>
          </a:bodyPr>
          <a:lstStyle>
            <a:lvl1pPr marL="0" indent="0" algn="ctr">
              <a:buNone/>
              <a:defRPr sz="2400" b="0" i="0">
                <a:solidFill>
                  <a:schemeClr val="bg1"/>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1916416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D52AFEB7-75D0-BE47-81B9-4E56BC16D87C}"/>
              </a:ext>
            </a:extLst>
          </p:cNvPr>
          <p:cNvSpPr>
            <a:spLocks noGrp="1"/>
          </p:cNvSpPr>
          <p:nvPr>
            <p:ph type="dt" sz="half" idx="10"/>
          </p:nvPr>
        </p:nvSpPr>
        <p:spPr/>
        <p:txBody>
          <a:bodyPr/>
          <a:lstStyle/>
          <a:p>
            <a:fld id="{62B8DF0E-90BF-EC4E-8934-156187A1162F}" type="datetimeFigureOut">
              <a:rPr lang="es-MX" smtClean="0"/>
              <a:t>12/03/2024</a:t>
            </a:fld>
            <a:endParaRPr lang="es-MX"/>
          </a:p>
        </p:txBody>
      </p:sp>
      <p:sp>
        <p:nvSpPr>
          <p:cNvPr id="5" name="Marcador de pie de página 4">
            <a:extLst>
              <a:ext uri="{FF2B5EF4-FFF2-40B4-BE49-F238E27FC236}">
                <a16:creationId xmlns:a16="http://schemas.microsoft.com/office/drawing/2014/main" id="{7BF20D03-13BE-A948-A10F-E6525E78D1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4266C5EE-81CC-6D43-8FD4-29ED2886213E}"/>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Título 1">
            <a:extLst>
              <a:ext uri="{FF2B5EF4-FFF2-40B4-BE49-F238E27FC236}">
                <a16:creationId xmlns:a16="http://schemas.microsoft.com/office/drawing/2014/main" id="{20920309-05E5-DF4A-9915-FBFC0ED1E34D}"/>
              </a:ext>
            </a:extLst>
          </p:cNvPr>
          <p:cNvSpPr>
            <a:spLocks noGrp="1"/>
          </p:cNvSpPr>
          <p:nvPr>
            <p:ph type="title" hasCustomPrompt="1"/>
          </p:nvPr>
        </p:nvSpPr>
        <p:spPr>
          <a:xfrm>
            <a:off x="831850" y="784707"/>
            <a:ext cx="10521951" cy="1806095"/>
          </a:xfrm>
          <a:prstGeom prst="rect">
            <a:avLst/>
          </a:prstGeom>
        </p:spPr>
        <p:txBody>
          <a:bodyPr anchor="b">
            <a:normAutofit/>
          </a:bodyPr>
          <a:lstStyle>
            <a:lvl1pPr algn="ctr">
              <a:defRPr sz="44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id="{0B691BD6-0D46-9E42-AE79-4D36150659CF}"/>
              </a:ext>
            </a:extLst>
          </p:cNvPr>
          <p:cNvSpPr>
            <a:spLocks noGrp="1"/>
          </p:cNvSpPr>
          <p:nvPr>
            <p:ph type="body" idx="1"/>
          </p:nvPr>
        </p:nvSpPr>
        <p:spPr>
          <a:xfrm>
            <a:off x="831851" y="2956561"/>
            <a:ext cx="10515600" cy="2208059"/>
          </a:xfrm>
          <a:prstGeom prst="rect">
            <a:avLst/>
          </a:prstGeom>
        </p:spPr>
        <p:txBody>
          <a:bodyPr/>
          <a:lstStyle>
            <a:lvl1pPr marL="0" indent="0">
              <a:buNone/>
              <a:defRPr sz="2400" b="0" i="0">
                <a:solidFill>
                  <a:schemeClr val="tx1">
                    <a:tint val="75000"/>
                  </a:schemeClr>
                </a:solidFill>
                <a:latin typeface="Montserrat" pitchFamily="2"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s-ES" dirty="0"/>
              <a:t>Editar los estilos de texto del patrón
Segundo nivel
Tercer nivel
Cuarto nivel
Quinto nivel</a:t>
            </a:r>
            <a:endParaRPr lang="es-MX" dirty="0"/>
          </a:p>
        </p:txBody>
      </p:sp>
      <p:pic>
        <p:nvPicPr>
          <p:cNvPr id="10" name="Imagen 9">
            <a:extLst>
              <a:ext uri="{FF2B5EF4-FFF2-40B4-BE49-F238E27FC236}">
                <a16:creationId xmlns:a16="http://schemas.microsoft.com/office/drawing/2014/main" id="{EF255405-FCA4-45E1-B738-B9070B6710F1}"/>
              </a:ext>
            </a:extLst>
          </p:cNvPr>
          <p:cNvPicPr>
            <a:picLocks noChangeAspect="1"/>
          </p:cNvPicPr>
          <p:nvPr userDrawn="1"/>
        </p:nvPicPr>
        <p:blipFill>
          <a:blip r:embed="rId3"/>
          <a:stretch>
            <a:fillRect/>
          </a:stretch>
        </p:blipFill>
        <p:spPr>
          <a:xfrm>
            <a:off x="7490564" y="233222"/>
            <a:ext cx="4412502" cy="646730"/>
          </a:xfrm>
          <a:prstGeom prst="rect">
            <a:avLst/>
          </a:prstGeom>
        </p:spPr>
      </p:pic>
    </p:spTree>
    <p:extLst>
      <p:ext uri="{BB962C8B-B14F-4D97-AF65-F5344CB8AC3E}">
        <p14:creationId xmlns:p14="http://schemas.microsoft.com/office/powerpoint/2010/main" val="3442489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ació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F6B79C-27DF-DA46-9B64-4E0256DA97D5}"/>
              </a:ext>
            </a:extLst>
          </p:cNvPr>
          <p:cNvSpPr>
            <a:spLocks noGrp="1"/>
          </p:cNvSpPr>
          <p:nvPr>
            <p:ph type="title"/>
          </p:nvPr>
        </p:nvSpPr>
        <p:spPr>
          <a:xfrm>
            <a:off x="839790" y="829783"/>
            <a:ext cx="5378130" cy="989648"/>
          </a:xfrm>
          <a:prstGeom prst="rect">
            <a:avLst/>
          </a:prstGeom>
        </p:spPr>
        <p:txBody>
          <a:bodyPr>
            <a:noAutofit/>
          </a:bodyPr>
          <a:lstStyle>
            <a:lvl1pPr>
              <a:defRPr sz="3200" b="1" i="0" cap="all" baseline="0">
                <a:solidFill>
                  <a:srgbClr val="6E152E"/>
                </a:solidFill>
                <a:latin typeface="Montserrat SemiBold" pitchFamily="2" charset="77"/>
              </a:defRPr>
            </a:lvl1pPr>
          </a:lstStyle>
          <a:p>
            <a:endParaRPr lang="es-MX" dirty="0"/>
          </a:p>
        </p:txBody>
      </p:sp>
      <p:sp>
        <p:nvSpPr>
          <p:cNvPr id="3" name="Marcador de texto 2">
            <a:extLst>
              <a:ext uri="{FF2B5EF4-FFF2-40B4-BE49-F238E27FC236}">
                <a16:creationId xmlns:a16="http://schemas.microsoft.com/office/drawing/2014/main" id="{8BC9834F-FDDC-E444-AA42-F599DEF8AFB7}"/>
              </a:ext>
            </a:extLst>
          </p:cNvPr>
          <p:cNvSpPr>
            <a:spLocks noGrp="1"/>
          </p:cNvSpPr>
          <p:nvPr>
            <p:ph type="body" idx="1"/>
          </p:nvPr>
        </p:nvSpPr>
        <p:spPr>
          <a:xfrm>
            <a:off x="839789" y="2036763"/>
            <a:ext cx="5682932" cy="823912"/>
          </a:xfrm>
          <a:prstGeom prst="rect">
            <a:avLst/>
          </a:prstGeom>
        </p:spPr>
        <p:txBody>
          <a:bodyPr anchor="b">
            <a:noAutofit/>
          </a:bodyPr>
          <a:lstStyle>
            <a:lvl1pPr marL="0" indent="0">
              <a:buNone/>
              <a:defRPr sz="2800" b="0" i="0">
                <a:solidFill>
                  <a:srgbClr val="404040"/>
                </a:solidFill>
                <a:latin typeface="Montserrat Medium"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endParaRPr lang="es-MX" dirty="0"/>
          </a:p>
        </p:txBody>
      </p:sp>
      <p:sp>
        <p:nvSpPr>
          <p:cNvPr id="4" name="Marcador de contenido 3">
            <a:extLst>
              <a:ext uri="{FF2B5EF4-FFF2-40B4-BE49-F238E27FC236}">
                <a16:creationId xmlns:a16="http://schemas.microsoft.com/office/drawing/2014/main" id="{E804EBD2-6E8F-DD4D-A7F0-B009AC0DF707}"/>
              </a:ext>
            </a:extLst>
          </p:cNvPr>
          <p:cNvSpPr>
            <a:spLocks noGrp="1"/>
          </p:cNvSpPr>
          <p:nvPr>
            <p:ph sz="half" idx="2"/>
          </p:nvPr>
        </p:nvSpPr>
        <p:spPr>
          <a:xfrm>
            <a:off x="839789" y="3072445"/>
            <a:ext cx="5682932" cy="2625727"/>
          </a:xfrm>
          <a:prstGeom prst="rect">
            <a:avLst/>
          </a:prstGeom>
        </p:spPr>
        <p:txBody>
          <a:bodyPr>
            <a:normAutofit/>
          </a:bodyPr>
          <a:lstStyle>
            <a:lvl1pPr>
              <a:defRPr sz="2400" b="0" i="0">
                <a:solidFill>
                  <a:srgbClr val="404040"/>
                </a:solidFill>
                <a:latin typeface="Montserrat Medium" pitchFamily="2" charset="77"/>
              </a:defRPr>
            </a:lvl1pPr>
          </a:lstStyle>
          <a:p>
            <a:r>
              <a:rPr lang="es-ES" dirty="0"/>
              <a:t>Editar los estilos de texto del patrón
Segundo nivel
Tercer nivel
Cuarto nivel
Quinto nivel</a:t>
            </a:r>
            <a:endParaRPr lang="es-MX" dirty="0"/>
          </a:p>
        </p:txBody>
      </p:sp>
      <p:sp>
        <p:nvSpPr>
          <p:cNvPr id="5" name="Marcador de texto 4">
            <a:extLst>
              <a:ext uri="{FF2B5EF4-FFF2-40B4-BE49-F238E27FC236}">
                <a16:creationId xmlns:a16="http://schemas.microsoft.com/office/drawing/2014/main" id="{0476336B-7889-A545-8051-B71747F39B6D}"/>
              </a:ext>
            </a:extLst>
          </p:cNvPr>
          <p:cNvSpPr>
            <a:spLocks noGrp="1"/>
          </p:cNvSpPr>
          <p:nvPr>
            <p:ph type="body" sz="quarter" idx="3"/>
          </p:nvPr>
        </p:nvSpPr>
        <p:spPr>
          <a:xfrm>
            <a:off x="7807960" y="2051684"/>
            <a:ext cx="3967480" cy="823912"/>
          </a:xfrm>
          <a:prstGeom prst="rect">
            <a:avLst/>
          </a:prstGeom>
        </p:spPr>
        <p:txBody>
          <a:bodyPr anchor="b">
            <a:noAutofit/>
          </a:bodyPr>
          <a:lstStyle>
            <a:lvl1pPr marL="0" indent="0">
              <a:buNone/>
              <a:defRPr sz="2800" b="0" i="0">
                <a:latin typeface="Montserrat Medium"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endParaRPr lang="es-MX" dirty="0"/>
          </a:p>
        </p:txBody>
      </p:sp>
      <p:sp>
        <p:nvSpPr>
          <p:cNvPr id="6" name="Marcador de contenido 5">
            <a:extLst>
              <a:ext uri="{FF2B5EF4-FFF2-40B4-BE49-F238E27FC236}">
                <a16:creationId xmlns:a16="http://schemas.microsoft.com/office/drawing/2014/main" id="{975D9E89-2F81-8E4E-8F00-6E2A93AE2FB2}"/>
              </a:ext>
            </a:extLst>
          </p:cNvPr>
          <p:cNvSpPr>
            <a:spLocks noGrp="1"/>
          </p:cNvSpPr>
          <p:nvPr>
            <p:ph sz="quarter" idx="4"/>
          </p:nvPr>
        </p:nvSpPr>
        <p:spPr>
          <a:xfrm>
            <a:off x="7807960" y="3072445"/>
            <a:ext cx="3967480" cy="2625727"/>
          </a:xfrm>
          <a:prstGeom prst="rect">
            <a:avLst/>
          </a:prstGeom>
        </p:spPr>
        <p:txBody>
          <a:bodyPr>
            <a:normAutofit/>
          </a:bodyPr>
          <a:lstStyle>
            <a:lvl1pPr>
              <a:defRPr sz="2400" b="0" i="0">
                <a:latin typeface="Montserrat Medium" pitchFamily="2" charset="77"/>
              </a:defRPr>
            </a:lvl1pPr>
          </a:lstStyle>
          <a:p>
            <a:r>
              <a:rPr lang="es-ES" dirty="0"/>
              <a:t>Editar los estilos de texto del patrón
Segundo nivel
Tercer nivel
Cuarto nivel
Quinto nivel</a:t>
            </a:r>
            <a:endParaRPr lang="es-MX" dirty="0"/>
          </a:p>
        </p:txBody>
      </p:sp>
      <p:sp>
        <p:nvSpPr>
          <p:cNvPr id="7" name="Marcador de fecha 6">
            <a:extLst>
              <a:ext uri="{FF2B5EF4-FFF2-40B4-BE49-F238E27FC236}">
                <a16:creationId xmlns:a16="http://schemas.microsoft.com/office/drawing/2014/main" id="{B5A9B9FE-8B4D-2C49-9079-B4D8CA369EB3}"/>
              </a:ext>
            </a:extLst>
          </p:cNvPr>
          <p:cNvSpPr>
            <a:spLocks noGrp="1"/>
          </p:cNvSpPr>
          <p:nvPr>
            <p:ph type="dt" sz="half" idx="10"/>
          </p:nvPr>
        </p:nvSpPr>
        <p:spPr/>
        <p:txBody>
          <a:bodyPr/>
          <a:lstStyle/>
          <a:p>
            <a:fld id="{62B8DF0E-90BF-EC4E-8934-156187A1162F}" type="datetimeFigureOut">
              <a:rPr lang="es-MX" smtClean="0"/>
              <a:t>12/03/2024</a:t>
            </a:fld>
            <a:endParaRPr lang="es-MX"/>
          </a:p>
        </p:txBody>
      </p:sp>
      <p:sp>
        <p:nvSpPr>
          <p:cNvPr id="8" name="Marcador de pie de página 7">
            <a:extLst>
              <a:ext uri="{FF2B5EF4-FFF2-40B4-BE49-F238E27FC236}">
                <a16:creationId xmlns:a16="http://schemas.microsoft.com/office/drawing/2014/main" id="{8BB4BDA2-120C-E14E-8684-F8383129C81B}"/>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918733FD-8434-2949-8A2A-43A2A44FCB2F}"/>
              </a:ext>
            </a:extLst>
          </p:cNvPr>
          <p:cNvSpPr>
            <a:spLocks noGrp="1"/>
          </p:cNvSpPr>
          <p:nvPr>
            <p:ph type="sldNum" sz="quarter" idx="12"/>
          </p:nvPr>
        </p:nvSpPr>
        <p:spPr/>
        <p:txBody>
          <a:bodyPr/>
          <a:lstStyle/>
          <a:p>
            <a:fld id="{C119739B-ACC7-1A4E-906B-A9546BA1AB75}" type="slidenum">
              <a:rPr lang="es-MX" smtClean="0"/>
              <a:t>‹Nº›</a:t>
            </a:fld>
            <a:endParaRPr lang="es-MX"/>
          </a:p>
        </p:txBody>
      </p:sp>
      <p:pic>
        <p:nvPicPr>
          <p:cNvPr id="11" name="Imagen 10">
            <a:extLst>
              <a:ext uri="{FF2B5EF4-FFF2-40B4-BE49-F238E27FC236}">
                <a16:creationId xmlns:a16="http://schemas.microsoft.com/office/drawing/2014/main" id="{5600E79E-675B-481E-8D2D-882EDFD90699}"/>
              </a:ext>
            </a:extLst>
          </p:cNvPr>
          <p:cNvPicPr>
            <a:picLocks noChangeAspect="1"/>
          </p:cNvPicPr>
          <p:nvPr userDrawn="1"/>
        </p:nvPicPr>
        <p:blipFill>
          <a:blip r:embed="rId3"/>
          <a:stretch>
            <a:fillRect/>
          </a:stretch>
        </p:blipFill>
        <p:spPr>
          <a:xfrm>
            <a:off x="7490564" y="233222"/>
            <a:ext cx="4412502" cy="646730"/>
          </a:xfrm>
          <a:prstGeom prst="rect">
            <a:avLst/>
          </a:prstGeom>
        </p:spPr>
      </p:pic>
    </p:spTree>
    <p:extLst>
      <p:ext uri="{BB962C8B-B14F-4D97-AF65-F5344CB8AC3E}">
        <p14:creationId xmlns:p14="http://schemas.microsoft.com/office/powerpoint/2010/main" val="1610021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2BA57C4-7E93-7040-8A57-4BA7102B5448}"/>
              </a:ext>
            </a:extLst>
          </p:cNvPr>
          <p:cNvSpPr>
            <a:spLocks noGrp="1"/>
          </p:cNvSpPr>
          <p:nvPr>
            <p:ph sz="half" idx="1"/>
          </p:nvPr>
        </p:nvSpPr>
        <p:spPr>
          <a:xfrm>
            <a:off x="369653" y="2164080"/>
            <a:ext cx="4008847" cy="4012883"/>
          </a:xfrm>
          <a:prstGeom prst="rect">
            <a:avLst/>
          </a:prstGeom>
        </p:spPr>
        <p:txBody>
          <a:bodyPr/>
          <a:lstStyle>
            <a:lvl1pPr>
              <a:defRPr b="0" i="0">
                <a:latin typeface="Montserrat" pitchFamily="2" charset="77"/>
              </a:defRPr>
            </a:lvl1pPr>
          </a:lstStyle>
          <a:p>
            <a:r>
              <a:rPr lang="es-ES" dirty="0"/>
              <a:t>Editar los estilos de texto del patrón
Segundo nivel
Tercer nivel
Cuarto nivel
Quinto nivel</a:t>
            </a:r>
            <a:endParaRPr lang="es-MX" dirty="0"/>
          </a:p>
        </p:txBody>
      </p:sp>
      <p:sp>
        <p:nvSpPr>
          <p:cNvPr id="4" name="Marcador de contenido 3">
            <a:extLst>
              <a:ext uri="{FF2B5EF4-FFF2-40B4-BE49-F238E27FC236}">
                <a16:creationId xmlns:a16="http://schemas.microsoft.com/office/drawing/2014/main" id="{B58E4C7A-699F-8B48-881A-B5DA4F7729DB}"/>
              </a:ext>
            </a:extLst>
          </p:cNvPr>
          <p:cNvSpPr>
            <a:spLocks noGrp="1"/>
          </p:cNvSpPr>
          <p:nvPr>
            <p:ph sz="half" idx="2"/>
          </p:nvPr>
        </p:nvSpPr>
        <p:spPr>
          <a:xfrm>
            <a:off x="4996544" y="2164080"/>
            <a:ext cx="6357257" cy="4012883"/>
          </a:xfrm>
          <a:prstGeom prst="rect">
            <a:avLst/>
          </a:prstGeom>
        </p:spPr>
        <p:txBody>
          <a:bodyPr/>
          <a:lstStyle>
            <a:lvl1pPr>
              <a:defRPr b="0" i="0">
                <a:latin typeface="Montserrat" pitchFamily="2" charset="77"/>
              </a:defRPr>
            </a:lvl1pPr>
          </a:lstStyle>
          <a:p>
            <a:r>
              <a:rPr lang="es-ES" dirty="0"/>
              <a:t>Editar los estilos de texto del patrón
Segundo nivel
Tercer nivel
Cuarto nivel
Quinto nivel</a:t>
            </a:r>
            <a:endParaRPr lang="es-MX" dirty="0"/>
          </a:p>
        </p:txBody>
      </p:sp>
      <p:sp>
        <p:nvSpPr>
          <p:cNvPr id="5" name="Marcador de fecha 4">
            <a:extLst>
              <a:ext uri="{FF2B5EF4-FFF2-40B4-BE49-F238E27FC236}">
                <a16:creationId xmlns:a16="http://schemas.microsoft.com/office/drawing/2014/main" id="{7643D9A1-AF1A-5C49-9963-CA564481E9D2}"/>
              </a:ext>
            </a:extLst>
          </p:cNvPr>
          <p:cNvSpPr>
            <a:spLocks noGrp="1"/>
          </p:cNvSpPr>
          <p:nvPr>
            <p:ph type="dt" sz="half" idx="10"/>
          </p:nvPr>
        </p:nvSpPr>
        <p:spPr/>
        <p:txBody>
          <a:bodyPr/>
          <a:lstStyle>
            <a:lvl1pPr>
              <a:defRPr b="0" i="0">
                <a:latin typeface="Montserrat" pitchFamily="2" charset="77"/>
              </a:defRPr>
            </a:lvl1pPr>
          </a:lstStyle>
          <a:p>
            <a:fld id="{62B8DF0E-90BF-EC4E-8934-156187A1162F}" type="datetimeFigureOut">
              <a:rPr lang="es-MX" smtClean="0"/>
              <a:pPr/>
              <a:t>12/03/2024</a:t>
            </a:fld>
            <a:endParaRPr lang="es-MX"/>
          </a:p>
        </p:txBody>
      </p:sp>
      <p:sp>
        <p:nvSpPr>
          <p:cNvPr id="6" name="Marcador de pie de página 5">
            <a:extLst>
              <a:ext uri="{FF2B5EF4-FFF2-40B4-BE49-F238E27FC236}">
                <a16:creationId xmlns:a16="http://schemas.microsoft.com/office/drawing/2014/main" id="{189B1503-FEA8-AE42-A3F9-8B406AE3D36C}"/>
              </a:ext>
            </a:extLst>
          </p:cNvPr>
          <p:cNvSpPr>
            <a:spLocks noGrp="1"/>
          </p:cNvSpPr>
          <p:nvPr>
            <p:ph type="ftr" sz="quarter" idx="11"/>
          </p:nvPr>
        </p:nvSpPr>
        <p:spPr/>
        <p:txBody>
          <a:bodyPr/>
          <a:lstStyle>
            <a:lvl1pPr>
              <a:defRPr b="0" i="0">
                <a:latin typeface="Montserrat" pitchFamily="2" charset="77"/>
              </a:defRPr>
            </a:lvl1pPr>
          </a:lstStyle>
          <a:p>
            <a:endParaRPr lang="es-MX"/>
          </a:p>
        </p:txBody>
      </p:sp>
      <p:sp>
        <p:nvSpPr>
          <p:cNvPr id="7" name="Marcador de número de diapositiva 6">
            <a:extLst>
              <a:ext uri="{FF2B5EF4-FFF2-40B4-BE49-F238E27FC236}">
                <a16:creationId xmlns:a16="http://schemas.microsoft.com/office/drawing/2014/main" id="{B091CCD4-9468-2640-A697-0BC433441331}"/>
              </a:ext>
            </a:extLst>
          </p:cNvPr>
          <p:cNvSpPr>
            <a:spLocks noGrp="1"/>
          </p:cNvSpPr>
          <p:nvPr>
            <p:ph type="sldNum" sz="quarter" idx="12"/>
          </p:nvPr>
        </p:nvSpPr>
        <p:spPr/>
        <p:txBody>
          <a:bodyPr/>
          <a:lstStyle>
            <a:lvl1pPr>
              <a:defRPr b="0" i="0">
                <a:latin typeface="Montserrat" pitchFamily="2" charset="77"/>
              </a:defRPr>
            </a:lvl1pPr>
          </a:lstStyle>
          <a:p>
            <a:fld id="{C119739B-ACC7-1A4E-906B-A9546BA1AB75}" type="slidenum">
              <a:rPr lang="es-MX" smtClean="0"/>
              <a:pPr/>
              <a:t>‹Nº›</a:t>
            </a:fld>
            <a:endParaRPr lang="es-MX"/>
          </a:p>
        </p:txBody>
      </p:sp>
      <p:sp>
        <p:nvSpPr>
          <p:cNvPr id="12" name="Título 1">
            <a:extLst>
              <a:ext uri="{FF2B5EF4-FFF2-40B4-BE49-F238E27FC236}">
                <a16:creationId xmlns:a16="http://schemas.microsoft.com/office/drawing/2014/main" id="{29FCE891-2873-1849-A37C-A2CF6D30A712}"/>
              </a:ext>
            </a:extLst>
          </p:cNvPr>
          <p:cNvSpPr txBox="1">
            <a:spLocks/>
          </p:cNvSpPr>
          <p:nvPr userDrawn="1"/>
        </p:nvSpPr>
        <p:spPr>
          <a:xfrm>
            <a:off x="838200" y="1669777"/>
            <a:ext cx="10515600" cy="13255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400" b="0" i="0" kern="1200">
                <a:solidFill>
                  <a:srgbClr val="A42145"/>
                </a:solidFill>
                <a:latin typeface="Montserrat SemiBold" panose="00000700000000000000" pitchFamily="2" charset="0"/>
                <a:ea typeface="+mj-ea"/>
                <a:cs typeface="+mj-cs"/>
              </a:defRPr>
            </a:lvl1pPr>
          </a:lstStyle>
          <a:p>
            <a:endParaRPr lang="es-MX" sz="4400" dirty="0"/>
          </a:p>
        </p:txBody>
      </p:sp>
      <p:sp>
        <p:nvSpPr>
          <p:cNvPr id="16" name="Text Placeholder 15"/>
          <p:cNvSpPr>
            <a:spLocks noGrp="1"/>
          </p:cNvSpPr>
          <p:nvPr>
            <p:ph type="body" sz="quarter" idx="13" hasCustomPrompt="1"/>
          </p:nvPr>
        </p:nvSpPr>
        <p:spPr>
          <a:xfrm>
            <a:off x="370114" y="366714"/>
            <a:ext cx="4008847" cy="1303337"/>
          </a:xfrm>
          <a:prstGeom prst="rect">
            <a:avLst/>
          </a:prstGeom>
        </p:spPr>
        <p:txBody>
          <a:bodyPr>
            <a:normAutofit/>
          </a:bodyPr>
          <a:lstStyle>
            <a:lvl1pPr marL="0" indent="0">
              <a:buNone/>
              <a:defRPr sz="3200">
                <a:solidFill>
                  <a:srgbClr val="6E152E"/>
                </a:solidFill>
                <a:latin typeface="Montserrat SemiBold" panose="00000700000000000000" pitchFamily="2" charset="0"/>
              </a:defRPr>
            </a:lvl1pPr>
          </a:lstStyle>
          <a:p>
            <a:pPr lvl="0"/>
            <a:r>
              <a:rPr lang="en-US" dirty="0"/>
              <a:t>CLICK TO EDIT MASTER TEXT STYLES</a:t>
            </a:r>
          </a:p>
        </p:txBody>
      </p:sp>
      <p:pic>
        <p:nvPicPr>
          <p:cNvPr id="10" name="Imagen 9">
            <a:extLst>
              <a:ext uri="{FF2B5EF4-FFF2-40B4-BE49-F238E27FC236}">
                <a16:creationId xmlns:a16="http://schemas.microsoft.com/office/drawing/2014/main" id="{CE714BFC-0F62-4039-8625-6E84A9C266EC}"/>
              </a:ext>
            </a:extLst>
          </p:cNvPr>
          <p:cNvPicPr>
            <a:picLocks noChangeAspect="1"/>
          </p:cNvPicPr>
          <p:nvPr userDrawn="1"/>
        </p:nvPicPr>
        <p:blipFill>
          <a:blip r:embed="rId3"/>
          <a:stretch>
            <a:fillRect/>
          </a:stretch>
        </p:blipFill>
        <p:spPr>
          <a:xfrm>
            <a:off x="7490564" y="233222"/>
            <a:ext cx="4412502" cy="646730"/>
          </a:xfrm>
          <a:prstGeom prst="rect">
            <a:avLst/>
          </a:prstGeom>
        </p:spPr>
      </p:pic>
    </p:spTree>
    <p:extLst>
      <p:ext uri="{BB962C8B-B14F-4D97-AF65-F5344CB8AC3E}">
        <p14:creationId xmlns:p14="http://schemas.microsoft.com/office/powerpoint/2010/main" val="2783656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id="{2E5D9DB7-F1B2-3941-8B03-1576108DD803}"/>
              </a:ext>
            </a:extLst>
          </p:cNvPr>
          <p:cNvSpPr>
            <a:spLocks noGrp="1"/>
          </p:cNvSpPr>
          <p:nvPr>
            <p:ph type="dt" sz="half" idx="10"/>
          </p:nvPr>
        </p:nvSpPr>
        <p:spPr/>
        <p:txBody>
          <a:bodyPr/>
          <a:lstStyle/>
          <a:p>
            <a:fld id="{62B8DF0E-90BF-EC4E-8934-156187A1162F}" type="datetimeFigureOut">
              <a:rPr lang="es-MX" smtClean="0"/>
              <a:t>12/03/2024</a:t>
            </a:fld>
            <a:endParaRPr lang="es-MX"/>
          </a:p>
        </p:txBody>
      </p:sp>
      <p:sp>
        <p:nvSpPr>
          <p:cNvPr id="6" name="Marcador de pie de página 5">
            <a:extLst>
              <a:ext uri="{FF2B5EF4-FFF2-40B4-BE49-F238E27FC236}">
                <a16:creationId xmlns:a16="http://schemas.microsoft.com/office/drawing/2014/main" id="{6F695825-735B-B840-9E9D-D85D60F47FE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57711505-64F3-3849-8F5B-1CE6842C2B00}"/>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9" name="Text Placeholder 9">
            <a:extLst>
              <a:ext uri="{FF2B5EF4-FFF2-40B4-BE49-F238E27FC236}">
                <a16:creationId xmlns:a16="http://schemas.microsoft.com/office/drawing/2014/main" id="{6102310E-A4CF-E948-B792-8AFA51838E3D}"/>
              </a:ext>
            </a:extLst>
          </p:cNvPr>
          <p:cNvSpPr>
            <a:spLocks noGrp="1"/>
          </p:cNvSpPr>
          <p:nvPr>
            <p:ph type="body" sz="quarter" idx="13" hasCustomPrompt="1"/>
          </p:nvPr>
        </p:nvSpPr>
        <p:spPr>
          <a:xfrm>
            <a:off x="1088397" y="3148034"/>
            <a:ext cx="10126721" cy="561931"/>
          </a:xfrm>
          <a:prstGeom prst="rect">
            <a:avLst/>
          </a:prstGeom>
        </p:spPr>
        <p:txBody>
          <a:bodyPr>
            <a:normAutofit/>
          </a:bodyPr>
          <a:lstStyle>
            <a:lvl1pPr marL="0" indent="0" algn="ctr">
              <a:buNone/>
              <a:defRPr sz="4000">
                <a:solidFill>
                  <a:srgbClr val="6E152E"/>
                </a:solidFill>
                <a:latin typeface="Montserrat SemiBold" panose="000007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3105193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id="{2E5D9DB7-F1B2-3941-8B03-1576108DD803}"/>
              </a:ext>
            </a:extLst>
          </p:cNvPr>
          <p:cNvSpPr>
            <a:spLocks noGrp="1"/>
          </p:cNvSpPr>
          <p:nvPr>
            <p:ph type="dt" sz="half" idx="10"/>
          </p:nvPr>
        </p:nvSpPr>
        <p:spPr/>
        <p:txBody>
          <a:bodyPr/>
          <a:lstStyle/>
          <a:p>
            <a:fld id="{62B8DF0E-90BF-EC4E-8934-156187A1162F}" type="datetimeFigureOut">
              <a:rPr lang="es-MX" smtClean="0"/>
              <a:t>12/03/2024</a:t>
            </a:fld>
            <a:endParaRPr lang="es-MX"/>
          </a:p>
        </p:txBody>
      </p:sp>
      <p:sp>
        <p:nvSpPr>
          <p:cNvPr id="6" name="Marcador de pie de página 5">
            <a:extLst>
              <a:ext uri="{FF2B5EF4-FFF2-40B4-BE49-F238E27FC236}">
                <a16:creationId xmlns:a16="http://schemas.microsoft.com/office/drawing/2014/main" id="{6F695825-735B-B840-9E9D-D85D60F47FE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57711505-64F3-3849-8F5B-1CE6842C2B00}"/>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9" name="Text Placeholder 9">
            <a:extLst>
              <a:ext uri="{FF2B5EF4-FFF2-40B4-BE49-F238E27FC236}">
                <a16:creationId xmlns:a16="http://schemas.microsoft.com/office/drawing/2014/main" id="{6102310E-A4CF-E948-B792-8AFA51838E3D}"/>
              </a:ext>
            </a:extLst>
          </p:cNvPr>
          <p:cNvSpPr>
            <a:spLocks noGrp="1"/>
          </p:cNvSpPr>
          <p:nvPr>
            <p:ph type="body" sz="quarter" idx="13" hasCustomPrompt="1"/>
          </p:nvPr>
        </p:nvSpPr>
        <p:spPr>
          <a:xfrm>
            <a:off x="1088397" y="3148034"/>
            <a:ext cx="10126721" cy="561931"/>
          </a:xfrm>
          <a:prstGeom prst="rect">
            <a:avLst/>
          </a:prstGeom>
        </p:spPr>
        <p:txBody>
          <a:bodyPr>
            <a:normAutofit/>
          </a:bodyPr>
          <a:lstStyle>
            <a:lvl1pPr marL="0" indent="0" algn="ctr">
              <a:buNone/>
              <a:defRPr sz="4000">
                <a:solidFill>
                  <a:srgbClr val="DEC9A2"/>
                </a:solidFill>
                <a:latin typeface="Montserrat SemiBold" panose="000007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3033497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7955F23-1D39-834E-A409-9AC17BD76844}"/>
              </a:ext>
            </a:extLst>
          </p:cNvPr>
          <p:cNvSpPr>
            <a:spLocks noGrp="1"/>
          </p:cNvSpPr>
          <p:nvPr>
            <p:ph type="dt" sz="half" idx="10"/>
          </p:nvPr>
        </p:nvSpPr>
        <p:spPr/>
        <p:txBody>
          <a:bodyPr/>
          <a:lstStyle/>
          <a:p>
            <a:fld id="{62B8DF0E-90BF-EC4E-8934-156187A1162F}" type="datetimeFigureOut">
              <a:rPr lang="es-MX" smtClean="0"/>
              <a:t>12/03/2024</a:t>
            </a:fld>
            <a:endParaRPr lang="es-MX"/>
          </a:p>
        </p:txBody>
      </p:sp>
      <p:sp>
        <p:nvSpPr>
          <p:cNvPr id="5" name="Marcador de pie de página 4">
            <a:extLst>
              <a:ext uri="{FF2B5EF4-FFF2-40B4-BE49-F238E27FC236}">
                <a16:creationId xmlns:a16="http://schemas.microsoft.com/office/drawing/2014/main" id="{BC415F7B-CE6E-6D4A-B5AB-BDDDCD956C2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AEF8AF7-5DF2-EB49-AC54-6BEB41FC7F07}"/>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12" name="Título 1">
            <a:extLst>
              <a:ext uri="{FF2B5EF4-FFF2-40B4-BE49-F238E27FC236}">
                <a16:creationId xmlns:a16="http://schemas.microsoft.com/office/drawing/2014/main" id="{D23CAB6B-7A5A-6B4E-A033-229957EF0369}"/>
              </a:ext>
            </a:extLst>
          </p:cNvPr>
          <p:cNvSpPr>
            <a:spLocks noGrp="1"/>
          </p:cNvSpPr>
          <p:nvPr>
            <p:ph type="title" hasCustomPrompt="1"/>
          </p:nvPr>
        </p:nvSpPr>
        <p:spPr>
          <a:xfrm>
            <a:off x="363220" y="1964531"/>
            <a:ext cx="11465560" cy="1325563"/>
          </a:xfrm>
          <a:prstGeom prst="rect">
            <a:avLst/>
          </a:prstGeom>
          <a:noFill/>
        </p:spPr>
        <p:txBody>
          <a:bodyPr/>
          <a:lstStyle>
            <a:lvl1pPr algn="ctr">
              <a:defRPr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13" name="Marcador de contenido 2">
            <a:extLst>
              <a:ext uri="{FF2B5EF4-FFF2-40B4-BE49-F238E27FC236}">
                <a16:creationId xmlns:a16="http://schemas.microsoft.com/office/drawing/2014/main" id="{C92E3075-A055-6542-91AB-F62814FD3EF7}"/>
              </a:ext>
            </a:extLst>
          </p:cNvPr>
          <p:cNvSpPr>
            <a:spLocks noGrp="1"/>
          </p:cNvSpPr>
          <p:nvPr>
            <p:ph idx="1" hasCustomPrompt="1"/>
          </p:nvPr>
        </p:nvSpPr>
        <p:spPr>
          <a:xfrm>
            <a:off x="363220" y="3429001"/>
            <a:ext cx="11465560" cy="1137921"/>
          </a:xfrm>
          <a:prstGeom prst="rect">
            <a:avLst/>
          </a:prstGeom>
        </p:spPr>
        <p:txBody>
          <a:bodyPr>
            <a:normAutofit/>
          </a:bodyPr>
          <a:lstStyle>
            <a:lvl1pPr marL="0" indent="0" algn="ctr">
              <a:buNone/>
              <a:defRPr sz="2400" b="0" i="0">
                <a:solidFill>
                  <a:srgbClr val="BC945A"/>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2877643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5496560" y="996581"/>
            <a:ext cx="5720080" cy="2852737"/>
          </a:xfrm>
          <a:prstGeom prst="rect">
            <a:avLst/>
          </a:prstGeom>
        </p:spPr>
        <p:txBody>
          <a:bodyPr anchor="b">
            <a:noAutofit/>
          </a:bodyPr>
          <a:lstStyle>
            <a:lvl1pPr>
              <a:defRPr sz="44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838200" y="6356351"/>
            <a:ext cx="2743200" cy="365125"/>
          </a:xfrm>
        </p:spPr>
        <p:txBody>
          <a:bodyPr/>
          <a:lstStyle/>
          <a:p>
            <a:fld id="{62B8DF0E-90BF-EC4E-8934-156187A1162F}" type="datetimeFigureOut">
              <a:rPr lang="es-MX" smtClean="0"/>
              <a:t>12/03/2024</a:t>
            </a:fld>
            <a:endParaRPr lang="es-MX"/>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4038600" y="6356351"/>
            <a:ext cx="4114800" cy="365125"/>
          </a:xfrm>
        </p:spPr>
        <p:txBody>
          <a:bodyPr/>
          <a:lstStyle/>
          <a:p>
            <a:endParaRPr lang="es-MX"/>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8610600" y="6356351"/>
            <a:ext cx="2743200" cy="365125"/>
          </a:xfrm>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4038974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D4A1ADC4-8F9E-7348-816F-C00C9B82A7D0}"/>
              </a:ext>
            </a:extLst>
          </p:cNvPr>
          <p:cNvSpPr>
            <a:spLocks noGrp="1"/>
          </p:cNvSpPr>
          <p:nvPr>
            <p:ph type="dt" sz="half" idx="10"/>
          </p:nvPr>
        </p:nvSpPr>
        <p:spPr/>
        <p:txBody>
          <a:bodyPr/>
          <a:lstStyle/>
          <a:p>
            <a:fld id="{62B8DF0E-90BF-EC4E-8934-156187A1162F}" type="datetimeFigureOut">
              <a:rPr lang="es-MX" smtClean="0"/>
              <a:t>12/03/2024</a:t>
            </a:fld>
            <a:endParaRPr lang="es-MX"/>
          </a:p>
        </p:txBody>
      </p:sp>
      <p:sp>
        <p:nvSpPr>
          <p:cNvPr id="4" name="Marcador de pie de página 3">
            <a:extLst>
              <a:ext uri="{FF2B5EF4-FFF2-40B4-BE49-F238E27FC236}">
                <a16:creationId xmlns:a16="http://schemas.microsoft.com/office/drawing/2014/main" id="{8CB84907-060D-AF46-94EB-77E9E6992FD3}"/>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BBA9FE25-529C-C643-8C50-F8F91B5ABAA5}"/>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6" name="Título 1">
            <a:extLst>
              <a:ext uri="{FF2B5EF4-FFF2-40B4-BE49-F238E27FC236}">
                <a16:creationId xmlns:a16="http://schemas.microsoft.com/office/drawing/2014/main" id="{4F2DB6AC-9A7C-414E-AFE4-4F5933719B80}"/>
              </a:ext>
            </a:extLst>
          </p:cNvPr>
          <p:cNvSpPr>
            <a:spLocks noGrp="1"/>
          </p:cNvSpPr>
          <p:nvPr>
            <p:ph type="title" hasCustomPrompt="1"/>
          </p:nvPr>
        </p:nvSpPr>
        <p:spPr>
          <a:xfrm>
            <a:off x="381000" y="562928"/>
            <a:ext cx="11424920" cy="1060859"/>
          </a:xfrm>
          <a:prstGeom prst="rect">
            <a:avLst/>
          </a:prstGeom>
          <a:noFill/>
        </p:spPr>
        <p:txBody>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7" name="Marcador de contenido 2">
            <a:extLst>
              <a:ext uri="{FF2B5EF4-FFF2-40B4-BE49-F238E27FC236}">
                <a16:creationId xmlns:a16="http://schemas.microsoft.com/office/drawing/2014/main" id="{2DC9B4D7-BCB7-EC4E-BF24-EDB3A3819008}"/>
              </a:ext>
            </a:extLst>
          </p:cNvPr>
          <p:cNvSpPr>
            <a:spLocks noGrp="1"/>
          </p:cNvSpPr>
          <p:nvPr>
            <p:ph idx="1" hasCustomPrompt="1"/>
          </p:nvPr>
        </p:nvSpPr>
        <p:spPr>
          <a:xfrm>
            <a:off x="381002" y="1865811"/>
            <a:ext cx="5532119"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8" name="Marcador de contenido 2">
            <a:extLst>
              <a:ext uri="{FF2B5EF4-FFF2-40B4-BE49-F238E27FC236}">
                <a16:creationId xmlns:a16="http://schemas.microsoft.com/office/drawing/2014/main" id="{71A72765-293D-3444-BD4D-E3F78760BD64}"/>
              </a:ext>
            </a:extLst>
          </p:cNvPr>
          <p:cNvSpPr>
            <a:spLocks noGrp="1"/>
          </p:cNvSpPr>
          <p:nvPr>
            <p:ph idx="13" hasCustomPrompt="1"/>
          </p:nvPr>
        </p:nvSpPr>
        <p:spPr>
          <a:xfrm>
            <a:off x="6233160" y="1865811"/>
            <a:ext cx="5572760"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pic>
        <p:nvPicPr>
          <p:cNvPr id="9" name="Imagen 8">
            <a:extLst>
              <a:ext uri="{FF2B5EF4-FFF2-40B4-BE49-F238E27FC236}">
                <a16:creationId xmlns:a16="http://schemas.microsoft.com/office/drawing/2014/main" id="{3D29E7CA-97EB-427F-8796-ABA68B522B51}"/>
              </a:ext>
            </a:extLst>
          </p:cNvPr>
          <p:cNvPicPr>
            <a:picLocks noChangeAspect="1"/>
          </p:cNvPicPr>
          <p:nvPr userDrawn="1"/>
        </p:nvPicPr>
        <p:blipFill>
          <a:blip r:embed="rId3"/>
          <a:stretch>
            <a:fillRect/>
          </a:stretch>
        </p:blipFill>
        <p:spPr>
          <a:xfrm>
            <a:off x="7490564" y="233222"/>
            <a:ext cx="4412502" cy="646730"/>
          </a:xfrm>
          <a:prstGeom prst="rect">
            <a:avLst/>
          </a:prstGeom>
        </p:spPr>
      </p:pic>
    </p:spTree>
    <p:extLst>
      <p:ext uri="{BB962C8B-B14F-4D97-AF65-F5344CB8AC3E}">
        <p14:creationId xmlns:p14="http://schemas.microsoft.com/office/powerpoint/2010/main" val="57844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381000" y="562928"/>
            <a:ext cx="11424920" cy="1325563"/>
          </a:xfrm>
          <a:prstGeom prst="rect">
            <a:avLst/>
          </a:prstGeom>
          <a:noFill/>
        </p:spPr>
        <p:txBody>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381002" y="2072640"/>
            <a:ext cx="5532119"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12/03/2024</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Marcador de contenido 2">
            <a:extLst>
              <a:ext uri="{FF2B5EF4-FFF2-40B4-BE49-F238E27FC236}">
                <a16:creationId xmlns:a16="http://schemas.microsoft.com/office/drawing/2014/main" id="{34669C8D-E6AE-DD4A-AC37-D27A5118864B}"/>
              </a:ext>
            </a:extLst>
          </p:cNvPr>
          <p:cNvSpPr>
            <a:spLocks noGrp="1"/>
          </p:cNvSpPr>
          <p:nvPr>
            <p:ph idx="13" hasCustomPrompt="1"/>
          </p:nvPr>
        </p:nvSpPr>
        <p:spPr>
          <a:xfrm>
            <a:off x="6233160" y="2072640"/>
            <a:ext cx="5572760"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pic>
        <p:nvPicPr>
          <p:cNvPr id="9" name="Imagen 8">
            <a:extLst>
              <a:ext uri="{FF2B5EF4-FFF2-40B4-BE49-F238E27FC236}">
                <a16:creationId xmlns:a16="http://schemas.microsoft.com/office/drawing/2014/main" id="{8AF846C1-7237-4298-ADB9-07A7C4EC70E3}"/>
              </a:ext>
            </a:extLst>
          </p:cNvPr>
          <p:cNvPicPr>
            <a:picLocks noChangeAspect="1"/>
          </p:cNvPicPr>
          <p:nvPr userDrawn="1"/>
        </p:nvPicPr>
        <p:blipFill>
          <a:blip r:embed="rId3"/>
          <a:stretch>
            <a:fillRect/>
          </a:stretch>
        </p:blipFill>
        <p:spPr>
          <a:xfrm>
            <a:off x="7490564" y="233222"/>
            <a:ext cx="4412502" cy="646730"/>
          </a:xfrm>
          <a:prstGeom prst="rect">
            <a:avLst/>
          </a:prstGeom>
        </p:spPr>
      </p:pic>
    </p:spTree>
    <p:extLst>
      <p:ext uri="{BB962C8B-B14F-4D97-AF65-F5344CB8AC3E}">
        <p14:creationId xmlns:p14="http://schemas.microsoft.com/office/powerpoint/2010/main" val="2674647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398780" y="568860"/>
            <a:ext cx="4155440" cy="1325563"/>
          </a:xfrm>
          <a:prstGeom prst="rect">
            <a:avLst/>
          </a:prstGeom>
          <a:noFill/>
        </p:spPr>
        <p:txBody>
          <a:bodyPr>
            <a:normAutofit/>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5029200" y="1825625"/>
            <a:ext cx="6324600" cy="4351339"/>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12/03/2024</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pic>
        <p:nvPicPr>
          <p:cNvPr id="8" name="Imagen 7">
            <a:extLst>
              <a:ext uri="{FF2B5EF4-FFF2-40B4-BE49-F238E27FC236}">
                <a16:creationId xmlns:a16="http://schemas.microsoft.com/office/drawing/2014/main" id="{194E27BC-CBF8-4CA9-91BC-B8153854B2CA}"/>
              </a:ext>
            </a:extLst>
          </p:cNvPr>
          <p:cNvPicPr>
            <a:picLocks noChangeAspect="1"/>
          </p:cNvPicPr>
          <p:nvPr userDrawn="1"/>
        </p:nvPicPr>
        <p:blipFill>
          <a:blip r:embed="rId3"/>
          <a:stretch>
            <a:fillRect/>
          </a:stretch>
        </p:blipFill>
        <p:spPr>
          <a:xfrm>
            <a:off x="7490564" y="233222"/>
            <a:ext cx="4412502" cy="646730"/>
          </a:xfrm>
          <a:prstGeom prst="rect">
            <a:avLst/>
          </a:prstGeom>
        </p:spPr>
      </p:pic>
    </p:spTree>
    <p:extLst>
      <p:ext uri="{BB962C8B-B14F-4D97-AF65-F5344CB8AC3E}">
        <p14:creationId xmlns:p14="http://schemas.microsoft.com/office/powerpoint/2010/main" val="4065365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426720" y="555683"/>
            <a:ext cx="4114800" cy="1029144"/>
          </a:xfrm>
          <a:prstGeom prst="rect">
            <a:avLst/>
          </a:prstGeom>
          <a:noFill/>
        </p:spPr>
        <p:txBody>
          <a:bodyPr>
            <a:noAutofit/>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4988560" y="1825625"/>
            <a:ext cx="6365240" cy="4351339"/>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12/03/2024</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pic>
        <p:nvPicPr>
          <p:cNvPr id="9" name="Imagen 8">
            <a:extLst>
              <a:ext uri="{FF2B5EF4-FFF2-40B4-BE49-F238E27FC236}">
                <a16:creationId xmlns:a16="http://schemas.microsoft.com/office/drawing/2014/main" id="{BF8F8103-3FF9-4083-98E8-90D47EA9EBD7}"/>
              </a:ext>
            </a:extLst>
          </p:cNvPr>
          <p:cNvPicPr>
            <a:picLocks noChangeAspect="1"/>
          </p:cNvPicPr>
          <p:nvPr userDrawn="1"/>
        </p:nvPicPr>
        <p:blipFill>
          <a:blip r:embed="rId3"/>
          <a:stretch>
            <a:fillRect/>
          </a:stretch>
        </p:blipFill>
        <p:spPr>
          <a:xfrm>
            <a:off x="7490564" y="233222"/>
            <a:ext cx="4412502" cy="646730"/>
          </a:xfrm>
          <a:prstGeom prst="rect">
            <a:avLst/>
          </a:prstGeom>
        </p:spPr>
      </p:pic>
    </p:spTree>
    <p:extLst>
      <p:ext uri="{BB962C8B-B14F-4D97-AF65-F5344CB8AC3E}">
        <p14:creationId xmlns:p14="http://schemas.microsoft.com/office/powerpoint/2010/main" val="2338441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274318" y="578803"/>
            <a:ext cx="4036423" cy="1260475"/>
          </a:xfrm>
          <a:prstGeom prst="rect">
            <a:avLst/>
          </a:prstGeom>
          <a:noFill/>
        </p:spPr>
        <p:txBody>
          <a:bodyPr>
            <a:normAutofit/>
          </a:bodyPr>
          <a:lstStyle>
            <a:lvl1pPr algn="l">
              <a:defRPr sz="3900" b="0" i="0">
                <a:solidFill>
                  <a:srgbClr val="6E152E"/>
                </a:solidFill>
                <a:latin typeface="Montserrat SemiBold" panose="00000700000000000000" pitchFamily="2" charset="0"/>
              </a:defRPr>
            </a:lvl1pPr>
          </a:lstStyle>
          <a:p>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4785360" y="1209041"/>
            <a:ext cx="6568440" cy="49679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12/03/2024</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pic>
        <p:nvPicPr>
          <p:cNvPr id="8" name="Imagen 7">
            <a:extLst>
              <a:ext uri="{FF2B5EF4-FFF2-40B4-BE49-F238E27FC236}">
                <a16:creationId xmlns:a16="http://schemas.microsoft.com/office/drawing/2014/main" id="{21DF3EB6-209F-4D89-B46B-38738FEBF9DA}"/>
              </a:ext>
            </a:extLst>
          </p:cNvPr>
          <p:cNvPicPr>
            <a:picLocks noChangeAspect="1"/>
          </p:cNvPicPr>
          <p:nvPr userDrawn="1"/>
        </p:nvPicPr>
        <p:blipFill>
          <a:blip r:embed="rId3"/>
          <a:stretch>
            <a:fillRect/>
          </a:stretch>
        </p:blipFill>
        <p:spPr>
          <a:xfrm>
            <a:off x="7490564" y="233222"/>
            <a:ext cx="4412502" cy="646730"/>
          </a:xfrm>
          <a:prstGeom prst="rect">
            <a:avLst/>
          </a:prstGeom>
        </p:spPr>
      </p:pic>
    </p:spTree>
    <p:extLst>
      <p:ext uri="{BB962C8B-B14F-4D97-AF65-F5344CB8AC3E}">
        <p14:creationId xmlns:p14="http://schemas.microsoft.com/office/powerpoint/2010/main" val="3438024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831850" y="784707"/>
            <a:ext cx="10521951" cy="1806095"/>
          </a:xfrm>
          <a:prstGeom prst="rect">
            <a:avLst/>
          </a:prstGeom>
        </p:spPr>
        <p:txBody>
          <a:bodyPr anchor="b">
            <a:normAutofit/>
          </a:bodyPr>
          <a:lstStyle>
            <a:lvl1pPr algn="ctr">
              <a:defRPr sz="44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id="{3A54153E-355E-3C40-B508-5337B24D63B2}"/>
              </a:ext>
            </a:extLst>
          </p:cNvPr>
          <p:cNvSpPr>
            <a:spLocks noGrp="1"/>
          </p:cNvSpPr>
          <p:nvPr>
            <p:ph type="body" idx="1"/>
          </p:nvPr>
        </p:nvSpPr>
        <p:spPr>
          <a:xfrm>
            <a:off x="831851" y="2956561"/>
            <a:ext cx="10515600" cy="2208059"/>
          </a:xfrm>
          <a:prstGeom prst="rect">
            <a:avLst/>
          </a:prstGeom>
        </p:spPr>
        <p:txBody>
          <a:bodyPr/>
          <a:lstStyle>
            <a:lvl1pPr marL="0" indent="0">
              <a:buNone/>
              <a:defRPr sz="2400" b="0" i="0">
                <a:solidFill>
                  <a:schemeClr val="tx1">
                    <a:tint val="75000"/>
                  </a:schemeClr>
                </a:solidFill>
                <a:latin typeface="Montserrat" pitchFamily="2"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s-ES" dirty="0"/>
              <a:t>Editar los estilos de texto del patrón
Segundo nivel
Tercer nivel
Cuarto nivel
Quinto nivel</a:t>
            </a:r>
            <a:endParaRPr lang="es-MX" dirty="0"/>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838200" y="6356351"/>
            <a:ext cx="2743200" cy="365125"/>
          </a:xfrm>
        </p:spPr>
        <p:txBody>
          <a:bodyPr/>
          <a:lstStyle/>
          <a:p>
            <a:fld id="{62B8DF0E-90BF-EC4E-8934-156187A1162F}" type="datetimeFigureOut">
              <a:rPr lang="es-MX" smtClean="0"/>
              <a:t>12/03/2024</a:t>
            </a:fld>
            <a:endParaRPr lang="es-MX"/>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4038600" y="6356351"/>
            <a:ext cx="4114800" cy="365125"/>
          </a:xfrm>
        </p:spPr>
        <p:txBody>
          <a:bodyPr/>
          <a:lstStyle/>
          <a:p>
            <a:endParaRPr lang="es-MX"/>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8610600" y="6356351"/>
            <a:ext cx="2743200" cy="365125"/>
          </a:xfrm>
        </p:spPr>
        <p:txBody>
          <a:bodyPr/>
          <a:lstStyle/>
          <a:p>
            <a:fld id="{C119739B-ACC7-1A4E-906B-A9546BA1AB75}" type="slidenum">
              <a:rPr lang="es-MX" smtClean="0"/>
              <a:t>‹Nº›</a:t>
            </a:fld>
            <a:endParaRPr lang="es-MX"/>
          </a:p>
        </p:txBody>
      </p:sp>
      <p:pic>
        <p:nvPicPr>
          <p:cNvPr id="13" name="Imagen 12">
            <a:extLst>
              <a:ext uri="{FF2B5EF4-FFF2-40B4-BE49-F238E27FC236}">
                <a16:creationId xmlns:a16="http://schemas.microsoft.com/office/drawing/2014/main" id="{F62479C0-F92D-4D31-9ADF-3A81644EF038}"/>
              </a:ext>
            </a:extLst>
          </p:cNvPr>
          <p:cNvPicPr>
            <a:picLocks noChangeAspect="1"/>
          </p:cNvPicPr>
          <p:nvPr userDrawn="1"/>
        </p:nvPicPr>
        <p:blipFill>
          <a:blip r:embed="rId3"/>
          <a:stretch>
            <a:fillRect/>
          </a:stretch>
        </p:blipFill>
        <p:spPr>
          <a:xfrm>
            <a:off x="7490564" y="233222"/>
            <a:ext cx="4412502" cy="646730"/>
          </a:xfrm>
          <a:prstGeom prst="rect">
            <a:avLst/>
          </a:prstGeom>
        </p:spPr>
      </p:pic>
    </p:spTree>
    <p:extLst>
      <p:ext uri="{BB962C8B-B14F-4D97-AF65-F5344CB8AC3E}">
        <p14:creationId xmlns:p14="http://schemas.microsoft.com/office/powerpoint/2010/main" val="2733086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1A6CB96C-1C06-3B44-8615-D726F4477E8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8DF0E-90BF-EC4E-8934-156187A1162F}" type="datetimeFigureOut">
              <a:rPr lang="es-MX" smtClean="0"/>
              <a:t>12/03/2024</a:t>
            </a:fld>
            <a:endParaRPr lang="es-MX"/>
          </a:p>
        </p:txBody>
      </p:sp>
      <p:sp>
        <p:nvSpPr>
          <p:cNvPr id="5" name="Marcador de pie de página 4">
            <a:extLst>
              <a:ext uri="{FF2B5EF4-FFF2-40B4-BE49-F238E27FC236}">
                <a16:creationId xmlns:a16="http://schemas.microsoft.com/office/drawing/2014/main" id="{113D1A4B-ADA7-7043-82FA-F7032EB1772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6802CF53-648D-B74F-A473-B4CC8BB23A5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19739B-ACC7-1A4E-906B-A9546BA1AB75}" type="slidenum">
              <a:rPr lang="es-MX" smtClean="0"/>
              <a:t>‹Nº›</a:t>
            </a:fld>
            <a:endParaRPr lang="es-MX"/>
          </a:p>
        </p:txBody>
      </p:sp>
    </p:spTree>
    <p:extLst>
      <p:ext uri="{BB962C8B-B14F-4D97-AF65-F5344CB8AC3E}">
        <p14:creationId xmlns:p14="http://schemas.microsoft.com/office/powerpoint/2010/main" val="1828472170"/>
      </p:ext>
    </p:extLst>
  </p:cSld>
  <p:clrMap bg1="lt1" tx1="dk1" bg2="lt2" tx2="dk2" accent1="accent1" accent2="accent2" accent3="accent3" accent4="accent4" accent5="accent5" accent6="accent6" hlink="hlink" folHlink="folHlink"/>
  <p:sldLayoutIdLst>
    <p:sldLayoutId id="2147483669" r:id="rId1"/>
    <p:sldLayoutId id="2147483660" r:id="rId2"/>
    <p:sldLayoutId id="2147483664" r:id="rId3"/>
    <p:sldLayoutId id="2147483672" r:id="rId4"/>
    <p:sldLayoutId id="2147483650" r:id="rId5"/>
    <p:sldLayoutId id="2147483666" r:id="rId6"/>
    <p:sldLayoutId id="2147483667" r:id="rId7"/>
    <p:sldLayoutId id="2147483668" r:id="rId8"/>
    <p:sldLayoutId id="2147483663" r:id="rId9"/>
    <p:sldLayoutId id="2147483651" r:id="rId10"/>
    <p:sldLayoutId id="2147483653" r:id="rId11"/>
    <p:sldLayoutId id="2147483652" r:id="rId12"/>
    <p:sldLayoutId id="2147483656" r:id="rId13"/>
    <p:sldLayoutId id="2147483673" r:id="rId1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0.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31.pn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hyperlink" Target="mailto:lhernandezf.acad151@pue.conalep.edu.mx" TargetMode="Externa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hyperlink" Target="mailto:bmartinez@conalep.edu.mx" TargetMode="External"/><Relationship Id="rId2" Type="http://schemas.openxmlformats.org/officeDocument/2006/relationships/hyperlink" Target="mailto:slopez@conalep.edu.mx" TargetMode="Externa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hyperlink" Target="CERT%20GLCC%202024/formatos%20de%20sol%20de%20voucher/Anexo%20II%20FORMATO%20DE%20%20ORDEN%20DE%20COMPRA%20A%20OF%20NAL.docx" TargetMode="External"/><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hyperlink" Target="CERT%20GLCC%202024/formatos%20de%20sol%20de%20voucher/Propuesta%20de%20Oficio%20GLCC%201.docx" TargetMode="External"/><Relationship Id="rId1" Type="http://schemas.openxmlformats.org/officeDocument/2006/relationships/slideLayout" Target="../slideLayouts/slideLayout9.xml"/><Relationship Id="rId6" Type="http://schemas.openxmlformats.org/officeDocument/2006/relationships/hyperlink" Target="CERT%20GLCC%202024/formatos%20de%20sol%20de%20voucher/Anexo%201%20Base%20de%20datos.xlsx" TargetMode="External"/><Relationship Id="rId5" Type="http://schemas.openxmlformats.org/officeDocument/2006/relationships/image" Target="../media/image22.png"/><Relationship Id="rId4" Type="http://schemas.openxmlformats.org/officeDocument/2006/relationships/hyperlink" Target="CERT%20GLCC%202024/formatos%20de%20sol%20de%20voucher/COMPROBANTE%20DE%20PAGO%20BANCARIO.pdf" TargetMode="External"/><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93839E-42C7-C646-B6FF-4197C8741DFB}"/>
              </a:ext>
            </a:extLst>
          </p:cNvPr>
          <p:cNvSpPr>
            <a:spLocks noGrp="1"/>
          </p:cNvSpPr>
          <p:nvPr>
            <p:ph type="title"/>
          </p:nvPr>
        </p:nvSpPr>
        <p:spPr/>
        <p:txBody>
          <a:bodyPr/>
          <a:lstStyle/>
          <a:p>
            <a:r>
              <a:rPr lang="es-MX" dirty="0"/>
              <a:t>Certificación de Competencias Lingüísticas</a:t>
            </a:r>
          </a:p>
        </p:txBody>
      </p:sp>
      <p:sp>
        <p:nvSpPr>
          <p:cNvPr id="3" name="Marcador de contenido 2">
            <a:extLst>
              <a:ext uri="{FF2B5EF4-FFF2-40B4-BE49-F238E27FC236}">
                <a16:creationId xmlns:a16="http://schemas.microsoft.com/office/drawing/2014/main" id="{1030C26F-05D6-3E42-AC4F-B7CE78B0F1EB}"/>
              </a:ext>
            </a:extLst>
          </p:cNvPr>
          <p:cNvSpPr>
            <a:spLocks noGrp="1"/>
          </p:cNvSpPr>
          <p:nvPr>
            <p:ph idx="1"/>
          </p:nvPr>
        </p:nvSpPr>
        <p:spPr/>
        <p:txBody>
          <a:bodyPr/>
          <a:lstStyle/>
          <a:p>
            <a:r>
              <a:rPr lang="es-MX" dirty="0"/>
              <a:t>Global </a:t>
            </a:r>
            <a:r>
              <a:rPr lang="es-MX" dirty="0" err="1"/>
              <a:t>Learning</a:t>
            </a:r>
            <a:r>
              <a:rPr lang="es-MX" dirty="0"/>
              <a:t> </a:t>
            </a:r>
            <a:r>
              <a:rPr lang="es-MX" dirty="0" err="1"/>
              <a:t>Consulting</a:t>
            </a:r>
            <a:r>
              <a:rPr lang="es-MX" dirty="0"/>
              <a:t> </a:t>
            </a:r>
            <a:r>
              <a:rPr lang="es-MX" dirty="0" err="1"/>
              <a:t>Canada</a:t>
            </a:r>
            <a:r>
              <a:rPr lang="es-MX" dirty="0"/>
              <a:t> (GLCC)</a:t>
            </a:r>
          </a:p>
        </p:txBody>
      </p:sp>
      <p:pic>
        <p:nvPicPr>
          <p:cNvPr id="13" name="Imagen 12">
            <a:extLst>
              <a:ext uri="{FF2B5EF4-FFF2-40B4-BE49-F238E27FC236}">
                <a16:creationId xmlns:a16="http://schemas.microsoft.com/office/drawing/2014/main" id="{6D71E830-483B-0E4D-858C-7DCA12633C21}"/>
              </a:ext>
            </a:extLst>
          </p:cNvPr>
          <p:cNvPicPr>
            <a:picLocks noChangeAspect="1"/>
          </p:cNvPicPr>
          <p:nvPr/>
        </p:nvPicPr>
        <p:blipFill>
          <a:blip r:embed="rId3"/>
          <a:stretch>
            <a:fillRect/>
          </a:stretch>
        </p:blipFill>
        <p:spPr>
          <a:xfrm>
            <a:off x="5009261" y="4966255"/>
            <a:ext cx="0" cy="0"/>
          </a:xfrm>
          <a:prstGeom prst="rect">
            <a:avLst/>
          </a:prstGeom>
        </p:spPr>
      </p:pic>
      <p:pic>
        <p:nvPicPr>
          <p:cNvPr id="10" name="Imagen 9">
            <a:extLst>
              <a:ext uri="{FF2B5EF4-FFF2-40B4-BE49-F238E27FC236}">
                <a16:creationId xmlns:a16="http://schemas.microsoft.com/office/drawing/2014/main" id="{E3850F2C-A584-4977-A884-9369067A1327}"/>
              </a:ext>
            </a:extLst>
          </p:cNvPr>
          <p:cNvPicPr>
            <a:picLocks noChangeAspect="1"/>
          </p:cNvPicPr>
          <p:nvPr/>
        </p:nvPicPr>
        <p:blipFill>
          <a:blip r:embed="rId4"/>
          <a:stretch>
            <a:fillRect/>
          </a:stretch>
        </p:blipFill>
        <p:spPr>
          <a:xfrm>
            <a:off x="2809971" y="5375750"/>
            <a:ext cx="6572058" cy="963251"/>
          </a:xfrm>
          <a:prstGeom prst="rect">
            <a:avLst/>
          </a:prstGeom>
        </p:spPr>
      </p:pic>
    </p:spTree>
    <p:extLst>
      <p:ext uri="{BB962C8B-B14F-4D97-AF65-F5344CB8AC3E}">
        <p14:creationId xmlns:p14="http://schemas.microsoft.com/office/powerpoint/2010/main" val="362104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85E53A-AE20-6547-A1EE-1E553B4D33D2}"/>
              </a:ext>
            </a:extLst>
          </p:cNvPr>
          <p:cNvSpPr>
            <a:spLocks noGrp="1"/>
          </p:cNvSpPr>
          <p:nvPr>
            <p:ph type="title"/>
          </p:nvPr>
        </p:nvSpPr>
        <p:spPr>
          <a:xfrm>
            <a:off x="246993" y="1013538"/>
            <a:ext cx="4477407" cy="658262"/>
          </a:xfrm>
        </p:spPr>
        <p:txBody>
          <a:bodyPr/>
          <a:lstStyle/>
          <a:p>
            <a:pPr algn="ctr"/>
            <a:r>
              <a:rPr lang="es-MX" sz="2400" dirty="0"/>
              <a:t>Actividades de la Modalidad de </a:t>
            </a:r>
            <a:r>
              <a:rPr lang="es-MX" sz="2400" dirty="0">
                <a:solidFill>
                  <a:srgbClr val="6E152E"/>
                </a:solidFill>
                <a:latin typeface="Montserrat SemiBold" panose="00000700000000000000" pitchFamily="2" charset="0"/>
                <a:ea typeface="+mj-ea"/>
                <a:cs typeface="+mj-cs"/>
              </a:rPr>
              <a:t>competencia lingüísticas: </a:t>
            </a:r>
            <a:br>
              <a:rPr lang="es-MX" sz="2400" dirty="0">
                <a:solidFill>
                  <a:srgbClr val="6E152E"/>
                </a:solidFill>
                <a:latin typeface="Montserrat SemiBold" panose="00000700000000000000" pitchFamily="2" charset="0"/>
                <a:ea typeface="+mj-ea"/>
                <a:cs typeface="+mj-cs"/>
              </a:rPr>
            </a:br>
            <a:endParaRPr lang="es-MX" sz="2400" dirty="0"/>
          </a:p>
        </p:txBody>
      </p:sp>
      <p:sp>
        <p:nvSpPr>
          <p:cNvPr id="3" name="Marcador de contenido 2">
            <a:extLst>
              <a:ext uri="{FF2B5EF4-FFF2-40B4-BE49-F238E27FC236}">
                <a16:creationId xmlns:a16="http://schemas.microsoft.com/office/drawing/2014/main" id="{4B639BD9-C698-1F46-8816-49A841BCE106}"/>
              </a:ext>
            </a:extLst>
          </p:cNvPr>
          <p:cNvSpPr>
            <a:spLocks noGrp="1"/>
          </p:cNvSpPr>
          <p:nvPr>
            <p:ph idx="1"/>
          </p:nvPr>
        </p:nvSpPr>
        <p:spPr>
          <a:xfrm>
            <a:off x="4683412" y="1009650"/>
            <a:ext cx="7261595" cy="5581649"/>
          </a:xfrm>
        </p:spPr>
        <p:txBody>
          <a:bodyPr>
            <a:noAutofit/>
          </a:bodyPr>
          <a:lstStyle/>
          <a:p>
            <a:pPr marL="342900" indent="-342900">
              <a:lnSpc>
                <a:spcPct val="100000"/>
              </a:lnSpc>
              <a:buAutoNum type="arabicPeriod"/>
            </a:pPr>
            <a:r>
              <a:rPr lang="es-MX" sz="1500" dirty="0">
                <a:latin typeface="+mn-lt"/>
              </a:rPr>
              <a:t>Autorización y registro de supervisor. (se utiliza el Anexo I)</a:t>
            </a:r>
          </a:p>
          <a:p>
            <a:pPr marL="342900" indent="-342900">
              <a:lnSpc>
                <a:spcPct val="100000"/>
              </a:lnSpc>
              <a:buAutoNum type="arabicPeriod"/>
            </a:pPr>
            <a:r>
              <a:rPr lang="es-MX" sz="1500" dirty="0">
                <a:latin typeface="+mn-lt"/>
              </a:rPr>
              <a:t>Solicitud de </a:t>
            </a:r>
            <a:r>
              <a:rPr lang="es-MX" sz="1500" dirty="0" err="1">
                <a:latin typeface="+mn-lt"/>
              </a:rPr>
              <a:t>Voucher</a:t>
            </a:r>
            <a:r>
              <a:rPr lang="es-MX" sz="1500" dirty="0">
                <a:latin typeface="+mn-lt"/>
              </a:rPr>
              <a:t> (utilizar Anexo I y II)</a:t>
            </a:r>
          </a:p>
          <a:p>
            <a:pPr marL="342900" indent="-342900">
              <a:lnSpc>
                <a:spcPct val="100000"/>
              </a:lnSpc>
              <a:buAutoNum type="arabicPeriod"/>
            </a:pPr>
            <a:r>
              <a:rPr lang="es-MX" sz="1500" dirty="0">
                <a:latin typeface="+mn-lt"/>
              </a:rPr>
              <a:t>Verificación de formatos para la solicitud de </a:t>
            </a:r>
            <a:r>
              <a:rPr lang="es-MX" sz="1500" dirty="0" err="1">
                <a:latin typeface="+mn-lt"/>
              </a:rPr>
              <a:t>voucher</a:t>
            </a:r>
            <a:r>
              <a:rPr lang="es-MX" sz="1500" dirty="0">
                <a:latin typeface="+mn-lt"/>
              </a:rPr>
              <a:t>. (</a:t>
            </a:r>
            <a:r>
              <a:rPr lang="es-MX" sz="1500" dirty="0" err="1">
                <a:latin typeface="+mn-lt"/>
              </a:rPr>
              <a:t>Act</a:t>
            </a:r>
            <a:r>
              <a:rPr lang="es-MX" sz="1500" dirty="0">
                <a:latin typeface="+mn-lt"/>
              </a:rPr>
              <a:t> 2)</a:t>
            </a:r>
          </a:p>
          <a:p>
            <a:pPr marL="342900" indent="-342900">
              <a:lnSpc>
                <a:spcPct val="100000"/>
              </a:lnSpc>
              <a:buAutoNum type="arabicPeriod"/>
            </a:pPr>
            <a:r>
              <a:rPr lang="es-MX" sz="1500" dirty="0">
                <a:latin typeface="+mn-lt"/>
              </a:rPr>
              <a:t>Gestión de </a:t>
            </a:r>
            <a:r>
              <a:rPr lang="es-MX" sz="1500" dirty="0" err="1">
                <a:latin typeface="+mn-lt"/>
              </a:rPr>
              <a:t>voucher</a:t>
            </a:r>
            <a:r>
              <a:rPr lang="es-MX" sz="1500" dirty="0">
                <a:latin typeface="+mn-lt"/>
              </a:rPr>
              <a:t> ante GLCC. (utilizar Anexo I y Anexo II)</a:t>
            </a:r>
          </a:p>
          <a:p>
            <a:pPr marL="342900" indent="-342900">
              <a:lnSpc>
                <a:spcPct val="100000"/>
              </a:lnSpc>
              <a:buAutoNum type="arabicPeriod"/>
            </a:pPr>
            <a:r>
              <a:rPr lang="es-MX" sz="1500" dirty="0">
                <a:latin typeface="+mn-lt"/>
              </a:rPr>
              <a:t>Envío y verificación de claves de acceso y liga de acceso a la plataforma de capacitación. (por correo electrónico) </a:t>
            </a:r>
          </a:p>
          <a:p>
            <a:pPr marL="342900" indent="-342900">
              <a:lnSpc>
                <a:spcPct val="100000"/>
              </a:lnSpc>
              <a:buAutoNum type="arabicPeriod"/>
            </a:pPr>
            <a:r>
              <a:rPr lang="es-MX" sz="1500" dirty="0">
                <a:latin typeface="+mn-lt"/>
              </a:rPr>
              <a:t>Recibe e ingresa con clave de acceso a la liga de la plataforma capacitación. (Clave de acceso asignada, vigencia de 3 a 12 meses)</a:t>
            </a:r>
          </a:p>
          <a:p>
            <a:pPr marL="342900" indent="-342900">
              <a:lnSpc>
                <a:spcPct val="100000"/>
              </a:lnSpc>
              <a:buAutoNum type="arabicPeriod"/>
            </a:pPr>
            <a:r>
              <a:rPr lang="es-MX" sz="1500" dirty="0">
                <a:latin typeface="+mn-lt"/>
              </a:rPr>
              <a:t>Solicitud de evaluación y certificación en inglés. (Integración completa de la documentación: Términos y condiciones, Formulario de solicitud </a:t>
            </a:r>
            <a:r>
              <a:rPr lang="es-MX" sz="1500" dirty="0" err="1">
                <a:latin typeface="+mn-lt"/>
              </a:rPr>
              <a:t>CeNNI</a:t>
            </a:r>
            <a:r>
              <a:rPr lang="es-MX" sz="1500" dirty="0">
                <a:latin typeface="+mn-lt"/>
              </a:rPr>
              <a:t>, INE vigente y CURP versión digital)</a:t>
            </a:r>
          </a:p>
          <a:p>
            <a:pPr marL="342900" indent="-342900">
              <a:lnSpc>
                <a:spcPct val="100000"/>
              </a:lnSpc>
              <a:buAutoNum type="arabicPeriod"/>
            </a:pPr>
            <a:r>
              <a:rPr lang="es-MX" sz="1500" dirty="0">
                <a:latin typeface="+mn-lt"/>
              </a:rPr>
              <a:t>Calendario de aplicación GLCC English Test (mínimo 15 candidatos)</a:t>
            </a:r>
          </a:p>
          <a:p>
            <a:pPr marL="342900" indent="-342900">
              <a:lnSpc>
                <a:spcPct val="100000"/>
              </a:lnSpc>
              <a:buAutoNum type="arabicPeriod"/>
            </a:pPr>
            <a:r>
              <a:rPr lang="es-MX" sz="1500" dirty="0">
                <a:latin typeface="+mn-lt"/>
              </a:rPr>
              <a:t>Confirmación de fecha de evaluación e instrucciones </a:t>
            </a:r>
          </a:p>
          <a:p>
            <a:pPr marL="342900" indent="-342900">
              <a:lnSpc>
                <a:spcPct val="100000"/>
              </a:lnSpc>
              <a:buAutoNum type="arabicPeriod"/>
            </a:pPr>
            <a:r>
              <a:rPr lang="es-MX" sz="1500" dirty="0">
                <a:latin typeface="+mn-lt"/>
              </a:rPr>
              <a:t>Evaluación.</a:t>
            </a:r>
          </a:p>
          <a:p>
            <a:pPr marL="342900" indent="-342900">
              <a:lnSpc>
                <a:spcPct val="100000"/>
              </a:lnSpc>
              <a:buAutoNum type="arabicPeriod"/>
            </a:pPr>
            <a:r>
              <a:rPr lang="es-MX" sz="1500" dirty="0">
                <a:latin typeface="+mn-lt"/>
              </a:rPr>
              <a:t>Hoja de resultados GLCC.</a:t>
            </a:r>
          </a:p>
          <a:p>
            <a:pPr marL="342900" indent="-342900">
              <a:lnSpc>
                <a:spcPct val="100000"/>
              </a:lnSpc>
              <a:buAutoNum type="arabicPeriod"/>
            </a:pPr>
            <a:r>
              <a:rPr lang="es-MX" sz="1500" dirty="0">
                <a:latin typeface="+mn-lt"/>
              </a:rPr>
              <a:t>Entrega de base de datos de resultados.</a:t>
            </a:r>
          </a:p>
          <a:p>
            <a:pPr marL="342900" indent="-342900">
              <a:lnSpc>
                <a:spcPct val="100000"/>
              </a:lnSpc>
              <a:buAutoNum type="arabicPeriod"/>
            </a:pPr>
            <a:r>
              <a:rPr lang="es-MX" sz="1500" dirty="0">
                <a:latin typeface="+mn-lt"/>
              </a:rPr>
              <a:t>Integración de resultados.</a:t>
            </a:r>
          </a:p>
          <a:p>
            <a:pPr marL="342900" indent="-342900">
              <a:lnSpc>
                <a:spcPct val="100000"/>
              </a:lnSpc>
              <a:buAutoNum type="arabicPeriod"/>
            </a:pPr>
            <a:endParaRPr lang="es-MX" sz="1400" dirty="0">
              <a:latin typeface="+mn-lt"/>
            </a:endParaRPr>
          </a:p>
          <a:p>
            <a:pPr marL="342900" indent="-342900">
              <a:lnSpc>
                <a:spcPct val="100000"/>
              </a:lnSpc>
              <a:buAutoNum type="arabicPeriod"/>
            </a:pPr>
            <a:endParaRPr lang="es-MX" sz="1400" dirty="0">
              <a:latin typeface="+mn-lt"/>
            </a:endParaRPr>
          </a:p>
          <a:p>
            <a:pPr marL="342900" indent="-342900">
              <a:lnSpc>
                <a:spcPct val="100000"/>
              </a:lnSpc>
              <a:buAutoNum type="arabicPeriod"/>
            </a:pPr>
            <a:endParaRPr lang="es-MX" sz="1400" dirty="0">
              <a:latin typeface="+mn-lt"/>
            </a:endParaRPr>
          </a:p>
          <a:p>
            <a:pPr marL="342900" indent="-342900">
              <a:lnSpc>
                <a:spcPct val="100000"/>
              </a:lnSpc>
              <a:buAutoNum type="arabicPeriod"/>
            </a:pPr>
            <a:endParaRPr lang="es-MX" sz="1400" dirty="0">
              <a:latin typeface="+mn-lt"/>
            </a:endParaRPr>
          </a:p>
          <a:p>
            <a:pPr marL="342900" indent="-342900">
              <a:lnSpc>
                <a:spcPct val="100000"/>
              </a:lnSpc>
              <a:buAutoNum type="arabicPeriod"/>
            </a:pPr>
            <a:endParaRPr lang="es-MX" sz="1400" dirty="0">
              <a:latin typeface="+mn-lt"/>
            </a:endParaRPr>
          </a:p>
          <a:p>
            <a:pPr marL="342900" indent="-342900">
              <a:lnSpc>
                <a:spcPct val="100000"/>
              </a:lnSpc>
              <a:buAutoNum type="arabicPeriod"/>
            </a:pPr>
            <a:endParaRPr lang="es-MX" sz="1400" dirty="0">
              <a:latin typeface="+mn-lt"/>
            </a:endParaRPr>
          </a:p>
        </p:txBody>
      </p:sp>
    </p:spTree>
    <p:extLst>
      <p:ext uri="{BB962C8B-B14F-4D97-AF65-F5344CB8AC3E}">
        <p14:creationId xmlns:p14="http://schemas.microsoft.com/office/powerpoint/2010/main" val="2535161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C076A-F691-5394-56E3-09D6554A8B2F}"/>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1D312FD8-7228-D5BF-DC98-5D044B03FA48}"/>
              </a:ext>
            </a:extLst>
          </p:cNvPr>
          <p:cNvSpPr>
            <a:spLocks noGrp="1"/>
          </p:cNvSpPr>
          <p:nvPr>
            <p:ph type="title"/>
          </p:nvPr>
        </p:nvSpPr>
        <p:spPr>
          <a:xfrm>
            <a:off x="308798" y="340229"/>
            <a:ext cx="6774136" cy="753717"/>
          </a:xfrm>
        </p:spPr>
        <p:txBody>
          <a:bodyPr>
            <a:normAutofit/>
          </a:bodyPr>
          <a:lstStyle/>
          <a:p>
            <a:pPr algn="l"/>
            <a:r>
              <a:rPr lang="es-MX" sz="2400" dirty="0"/>
              <a:t>1. Autorización y registro de supervisor. </a:t>
            </a:r>
            <a:br>
              <a:rPr lang="es-MX" sz="2400" dirty="0"/>
            </a:br>
            <a:r>
              <a:rPr lang="es-MX" sz="2400" dirty="0"/>
              <a:t>(se utiliza el Anexo I)</a:t>
            </a:r>
          </a:p>
        </p:txBody>
      </p:sp>
      <p:grpSp>
        <p:nvGrpSpPr>
          <p:cNvPr id="31" name="Grupo 30">
            <a:extLst>
              <a:ext uri="{FF2B5EF4-FFF2-40B4-BE49-F238E27FC236}">
                <a16:creationId xmlns:a16="http://schemas.microsoft.com/office/drawing/2014/main" id="{CDD89FF5-77B9-215A-1536-2A3415F8B9E3}"/>
              </a:ext>
            </a:extLst>
          </p:cNvPr>
          <p:cNvGrpSpPr/>
          <p:nvPr/>
        </p:nvGrpSpPr>
        <p:grpSpPr>
          <a:xfrm>
            <a:off x="1194501" y="1576692"/>
            <a:ext cx="9955398" cy="3988797"/>
            <a:chOff x="1194501" y="1576692"/>
            <a:chExt cx="9955398" cy="3988797"/>
          </a:xfrm>
        </p:grpSpPr>
        <p:sp>
          <p:nvSpPr>
            <p:cNvPr id="6" name="Rectángulo 5">
              <a:extLst>
                <a:ext uri="{FF2B5EF4-FFF2-40B4-BE49-F238E27FC236}">
                  <a16:creationId xmlns:a16="http://schemas.microsoft.com/office/drawing/2014/main" id="{13CC889C-FFC7-8899-0C2F-7609E2F3D9D7}"/>
                </a:ext>
              </a:extLst>
            </p:cNvPr>
            <p:cNvSpPr/>
            <p:nvPr/>
          </p:nvSpPr>
          <p:spPr>
            <a:xfrm>
              <a:off x="2773684" y="3024887"/>
              <a:ext cx="1444405" cy="344510"/>
            </a:xfrm>
            <a:prstGeom prst="rect">
              <a:avLst/>
            </a:prstGeom>
            <a:scene3d>
              <a:camera prst="orthographicFront"/>
              <a:lightRig rig="threePt" dir="t"/>
            </a:scene3d>
            <a:sp3d>
              <a:bevelT w="165100" prst="coolSlant"/>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s-MX" sz="1700" dirty="0">
                  <a:solidFill>
                    <a:schemeClr val="tx1"/>
                  </a:solidFill>
                </a:rPr>
                <a:t>Coordinador</a:t>
              </a:r>
            </a:p>
          </p:txBody>
        </p:sp>
        <p:sp>
          <p:nvSpPr>
            <p:cNvPr id="7" name="Rectángulo 6">
              <a:extLst>
                <a:ext uri="{FF2B5EF4-FFF2-40B4-BE49-F238E27FC236}">
                  <a16:creationId xmlns:a16="http://schemas.microsoft.com/office/drawing/2014/main" id="{66E17A4D-0F46-F1D4-1550-CF6174958740}"/>
                </a:ext>
              </a:extLst>
            </p:cNvPr>
            <p:cNvSpPr/>
            <p:nvPr/>
          </p:nvSpPr>
          <p:spPr>
            <a:xfrm>
              <a:off x="4891847" y="1576692"/>
              <a:ext cx="3175457" cy="1925685"/>
            </a:xfrm>
            <a:prstGeom prst="rect">
              <a:avLst/>
            </a:prstGeom>
            <a:gradFill>
              <a:gsLst>
                <a:gs pos="0">
                  <a:schemeClr val="accent5">
                    <a:lumMod val="40000"/>
                    <a:lumOff val="60000"/>
                  </a:schemeClr>
                </a:gs>
                <a:gs pos="50000">
                  <a:srgbClr val="7DAED9"/>
                </a:gs>
                <a:gs pos="100000">
                  <a:schemeClr val="accent1">
                    <a:lumMod val="99000"/>
                    <a:satMod val="120000"/>
                    <a:shade val="78000"/>
                  </a:schemeClr>
                </a:gs>
              </a:gsLst>
            </a:gradFill>
            <a:scene3d>
              <a:camera prst="orthographicFront"/>
              <a:lightRig rig="threePt" dir="t"/>
            </a:scene3d>
            <a:sp3d>
              <a:bevelT w="165100" prst="coolSlant"/>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s-MX" sz="1700" dirty="0">
                  <a:solidFill>
                    <a:sysClr val="windowText" lastClr="000000"/>
                  </a:solidFill>
                </a:rPr>
                <a:t>El coordinador solicitará el alta de un supervisor, este fungirá como administrador para gestionar, administrar, programar, ejecutar y dar seguimiento a dichos procesos.</a:t>
              </a:r>
            </a:p>
          </p:txBody>
        </p:sp>
        <p:pic>
          <p:nvPicPr>
            <p:cNvPr id="8" name="Imagen 7">
              <a:extLst>
                <a:ext uri="{FF2B5EF4-FFF2-40B4-BE49-F238E27FC236}">
                  <a16:creationId xmlns:a16="http://schemas.microsoft.com/office/drawing/2014/main" id="{925002C7-16F5-F86C-B5B9-303C531077B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862639" y="2032824"/>
              <a:ext cx="1301187" cy="1029144"/>
            </a:xfrm>
            <a:prstGeom prst="rect">
              <a:avLst/>
            </a:prstGeom>
          </p:spPr>
        </p:pic>
        <p:pic>
          <p:nvPicPr>
            <p:cNvPr id="9" name="Imagen 8">
              <a:extLst>
                <a:ext uri="{FF2B5EF4-FFF2-40B4-BE49-F238E27FC236}">
                  <a16:creationId xmlns:a16="http://schemas.microsoft.com/office/drawing/2014/main" id="{AE0601DD-E98C-208C-EFD8-F9D04A186F42}"/>
                </a:ext>
              </a:extLst>
            </p:cNvPr>
            <p:cNvPicPr>
              <a:picLocks noChangeAspect="1"/>
            </p:cNvPicPr>
            <p:nvPr/>
          </p:nvPicPr>
          <p:blipFill>
            <a:blip r:embed="rId3"/>
            <a:stretch>
              <a:fillRect/>
            </a:stretch>
          </p:blipFill>
          <p:spPr>
            <a:xfrm>
              <a:off x="8762202" y="1836742"/>
              <a:ext cx="749507" cy="1151614"/>
            </a:xfrm>
            <a:prstGeom prst="rect">
              <a:avLst/>
            </a:prstGeom>
          </p:spPr>
        </p:pic>
        <p:sp>
          <p:nvSpPr>
            <p:cNvPr id="12" name="Rectángulo 11">
              <a:extLst>
                <a:ext uri="{FF2B5EF4-FFF2-40B4-BE49-F238E27FC236}">
                  <a16:creationId xmlns:a16="http://schemas.microsoft.com/office/drawing/2014/main" id="{132065BB-40BA-4CE3-6EF1-6F1D456FE358}"/>
                </a:ext>
              </a:extLst>
            </p:cNvPr>
            <p:cNvSpPr/>
            <p:nvPr/>
          </p:nvSpPr>
          <p:spPr>
            <a:xfrm>
              <a:off x="8414754" y="2988356"/>
              <a:ext cx="1444405" cy="344510"/>
            </a:xfrm>
            <a:prstGeom prst="rect">
              <a:avLst/>
            </a:prstGeom>
            <a:scene3d>
              <a:camera prst="orthographicFront"/>
              <a:lightRig rig="threePt" dir="t"/>
            </a:scene3d>
            <a:sp3d>
              <a:bevelT w="165100" prst="coolSlant"/>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s-MX" sz="1700" dirty="0">
                  <a:solidFill>
                    <a:schemeClr val="tx1"/>
                  </a:solidFill>
                </a:rPr>
                <a:t>Supervisor</a:t>
              </a:r>
            </a:p>
          </p:txBody>
        </p:sp>
        <p:sp>
          <p:nvSpPr>
            <p:cNvPr id="13" name="Rectángulo 12">
              <a:extLst>
                <a:ext uri="{FF2B5EF4-FFF2-40B4-BE49-F238E27FC236}">
                  <a16:creationId xmlns:a16="http://schemas.microsoft.com/office/drawing/2014/main" id="{3987B69E-B879-1EC2-FE32-F68ABDC91A71}"/>
                </a:ext>
              </a:extLst>
            </p:cNvPr>
            <p:cNvSpPr/>
            <p:nvPr/>
          </p:nvSpPr>
          <p:spPr>
            <a:xfrm>
              <a:off x="7496282" y="4254825"/>
              <a:ext cx="3653617" cy="1240683"/>
            </a:xfrm>
            <a:prstGeom prst="rect">
              <a:avLst/>
            </a:prstGeom>
            <a:gradFill>
              <a:gsLst>
                <a:gs pos="0">
                  <a:schemeClr val="accent5">
                    <a:lumMod val="40000"/>
                    <a:lumOff val="60000"/>
                  </a:schemeClr>
                </a:gs>
                <a:gs pos="50000">
                  <a:srgbClr val="7DAED9"/>
                </a:gs>
                <a:gs pos="100000">
                  <a:schemeClr val="accent1">
                    <a:lumMod val="99000"/>
                    <a:satMod val="120000"/>
                    <a:shade val="78000"/>
                  </a:schemeClr>
                </a:gs>
              </a:gsLst>
            </a:gradFill>
            <a:scene3d>
              <a:camera prst="orthographicFront"/>
              <a:lightRig rig="threePt" dir="t"/>
            </a:scene3d>
            <a:sp3d>
              <a:bevelT w="165100" prst="coolSlant"/>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s-MX" sz="1700" dirty="0">
                  <a:solidFill>
                    <a:sysClr val="windowText" lastClr="000000"/>
                  </a:solidFill>
                </a:rPr>
                <a:t>Si se requiere registrar o cambiar  se deberá solicitar su alta a través del formato de alta masiva (ANEXO1) y enviar correo a través de la DAOCE</a:t>
              </a:r>
            </a:p>
          </p:txBody>
        </p:sp>
        <p:pic>
          <p:nvPicPr>
            <p:cNvPr id="14" name="Imagen 13">
              <a:extLst>
                <a:ext uri="{FF2B5EF4-FFF2-40B4-BE49-F238E27FC236}">
                  <a16:creationId xmlns:a16="http://schemas.microsoft.com/office/drawing/2014/main" id="{06DABB7B-90D7-54AB-093F-EFB0F254929E}"/>
                </a:ext>
              </a:extLst>
            </p:cNvPr>
            <p:cNvPicPr>
              <a:picLocks noChangeAspect="1"/>
            </p:cNvPicPr>
            <p:nvPr/>
          </p:nvPicPr>
          <p:blipFill>
            <a:blip r:embed="rId4"/>
            <a:stretch>
              <a:fillRect/>
            </a:stretch>
          </p:blipFill>
          <p:spPr>
            <a:xfrm>
              <a:off x="5286939" y="4120587"/>
              <a:ext cx="1419100" cy="1444902"/>
            </a:xfrm>
            <a:prstGeom prst="rect">
              <a:avLst/>
            </a:prstGeom>
          </p:spPr>
        </p:pic>
        <p:sp>
          <p:nvSpPr>
            <p:cNvPr id="15" name="Rectángulo 14">
              <a:extLst>
                <a:ext uri="{FF2B5EF4-FFF2-40B4-BE49-F238E27FC236}">
                  <a16:creationId xmlns:a16="http://schemas.microsoft.com/office/drawing/2014/main" id="{1B678CAA-B53E-ED19-B6C0-B68534A4B719}"/>
                </a:ext>
              </a:extLst>
            </p:cNvPr>
            <p:cNvSpPr/>
            <p:nvPr/>
          </p:nvSpPr>
          <p:spPr>
            <a:xfrm>
              <a:off x="1194501" y="4254826"/>
              <a:ext cx="3338029" cy="1240683"/>
            </a:xfrm>
            <a:prstGeom prst="rect">
              <a:avLst/>
            </a:prstGeom>
            <a:gradFill>
              <a:gsLst>
                <a:gs pos="0">
                  <a:schemeClr val="accent5">
                    <a:lumMod val="40000"/>
                    <a:lumOff val="60000"/>
                  </a:schemeClr>
                </a:gs>
                <a:gs pos="50000">
                  <a:srgbClr val="7DAED9"/>
                </a:gs>
                <a:gs pos="100000">
                  <a:schemeClr val="accent1">
                    <a:lumMod val="99000"/>
                    <a:satMod val="120000"/>
                    <a:shade val="78000"/>
                  </a:schemeClr>
                </a:gs>
              </a:gsLst>
            </a:gradFill>
            <a:scene3d>
              <a:camera prst="orthographicFront"/>
              <a:lightRig rig="threePt" dir="t"/>
            </a:scene3d>
            <a:sp3d>
              <a:bevelT w="165100" prst="coolSlant"/>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s-MX" sz="1700" dirty="0">
                  <a:solidFill>
                    <a:sysClr val="windowText" lastClr="000000"/>
                  </a:solidFill>
                </a:rPr>
                <a:t>Envía nombre completo y el Email  del supervisor en una liga de </a:t>
              </a:r>
              <a:r>
                <a:rPr lang="es-MX" sz="1700" dirty="0" err="1">
                  <a:solidFill>
                    <a:sysClr val="windowText" lastClr="000000"/>
                  </a:solidFill>
                </a:rPr>
                <a:t>One</a:t>
              </a:r>
              <a:r>
                <a:rPr lang="es-MX" sz="1700" dirty="0">
                  <a:solidFill>
                    <a:sysClr val="windowText" lastClr="000000"/>
                  </a:solidFill>
                </a:rPr>
                <a:t> Drive con su usuario y contraseña para que pueda subir y compartir los formatos</a:t>
              </a:r>
            </a:p>
          </p:txBody>
        </p:sp>
        <p:pic>
          <p:nvPicPr>
            <p:cNvPr id="22" name="Imagen 21">
              <a:extLst>
                <a:ext uri="{FF2B5EF4-FFF2-40B4-BE49-F238E27FC236}">
                  <a16:creationId xmlns:a16="http://schemas.microsoft.com/office/drawing/2014/main" id="{4C9FDB1C-7C51-6652-809C-B794ED9682B0}"/>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backgroundRemoval t="10000" b="90000" l="10000" r="90000"/>
                      </a14:imgEffect>
                    </a14:imgLayer>
                  </a14:imgProps>
                </a:ext>
              </a:extLst>
            </a:blip>
            <a:srcRect l="33585" t="9272" r="35196" b="19346"/>
            <a:stretch/>
          </p:blipFill>
          <p:spPr>
            <a:xfrm>
              <a:off x="4243931" y="2983570"/>
              <a:ext cx="653036" cy="424717"/>
            </a:xfrm>
            <a:prstGeom prst="rect">
              <a:avLst/>
            </a:prstGeom>
          </p:spPr>
        </p:pic>
        <p:pic>
          <p:nvPicPr>
            <p:cNvPr id="26" name="Imagen 25">
              <a:extLst>
                <a:ext uri="{FF2B5EF4-FFF2-40B4-BE49-F238E27FC236}">
                  <a16:creationId xmlns:a16="http://schemas.microsoft.com/office/drawing/2014/main" id="{5E5F523C-0126-E6C1-9E18-AC50D2ADBEB0}"/>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backgroundRemoval t="10000" b="90000" l="10000" r="90000"/>
                      </a14:imgEffect>
                    </a14:imgLayer>
                  </a14:imgProps>
                </a:ext>
              </a:extLst>
            </a:blip>
            <a:srcRect l="33585" t="9272" r="35196" b="19346"/>
            <a:stretch/>
          </p:blipFill>
          <p:spPr>
            <a:xfrm>
              <a:off x="8142289" y="2492799"/>
              <a:ext cx="653036" cy="424717"/>
            </a:xfrm>
            <a:prstGeom prst="rect">
              <a:avLst/>
            </a:prstGeom>
          </p:spPr>
        </p:pic>
        <p:pic>
          <p:nvPicPr>
            <p:cNvPr id="27" name="Imagen 26">
              <a:extLst>
                <a:ext uri="{FF2B5EF4-FFF2-40B4-BE49-F238E27FC236}">
                  <a16:creationId xmlns:a16="http://schemas.microsoft.com/office/drawing/2014/main" id="{BF149D98-2606-CD39-64A7-BAF0B33025DF}"/>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backgroundRemoval t="10000" b="90000" l="10000" r="90000"/>
                      </a14:imgEffect>
                    </a14:imgLayer>
                  </a14:imgProps>
                </a:ext>
              </a:extLst>
            </a:blip>
            <a:srcRect l="33585" t="9272" r="35196" b="19346"/>
            <a:stretch/>
          </p:blipFill>
          <p:spPr>
            <a:xfrm flipH="1">
              <a:off x="6756416" y="4630679"/>
              <a:ext cx="653036" cy="424717"/>
            </a:xfrm>
            <a:prstGeom prst="rect">
              <a:avLst/>
            </a:prstGeom>
          </p:spPr>
        </p:pic>
        <p:pic>
          <p:nvPicPr>
            <p:cNvPr id="28" name="Imagen 27">
              <a:extLst>
                <a:ext uri="{FF2B5EF4-FFF2-40B4-BE49-F238E27FC236}">
                  <a16:creationId xmlns:a16="http://schemas.microsoft.com/office/drawing/2014/main" id="{9B2D9694-8B15-91B1-AE55-0E81AACB825A}"/>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backgroundRemoval t="10000" b="90000" l="10000" r="90000"/>
                      </a14:imgEffect>
                    </a14:imgLayer>
                  </a14:imgProps>
                </a:ext>
              </a:extLst>
            </a:blip>
            <a:srcRect l="33585" t="9272" r="35196" b="19346"/>
            <a:stretch/>
          </p:blipFill>
          <p:spPr>
            <a:xfrm flipH="1">
              <a:off x="4583216" y="4630679"/>
              <a:ext cx="653036" cy="424717"/>
            </a:xfrm>
            <a:prstGeom prst="rect">
              <a:avLst/>
            </a:prstGeom>
          </p:spPr>
        </p:pic>
        <p:pic>
          <p:nvPicPr>
            <p:cNvPr id="29" name="Imagen 28">
              <a:extLst>
                <a:ext uri="{FF2B5EF4-FFF2-40B4-BE49-F238E27FC236}">
                  <a16:creationId xmlns:a16="http://schemas.microsoft.com/office/drawing/2014/main" id="{5044A89B-BB80-1A63-95FF-77D4A41B28C8}"/>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backgroundRemoval t="10000" b="90000" l="10000" r="90000"/>
                      </a14:imgEffect>
                    </a14:imgLayer>
                  </a14:imgProps>
                </a:ext>
              </a:extLst>
            </a:blip>
            <a:srcRect l="33585" t="9272" r="35196" b="19346"/>
            <a:stretch/>
          </p:blipFill>
          <p:spPr>
            <a:xfrm rot="16200000" flipH="1">
              <a:off x="9001884" y="3592483"/>
              <a:ext cx="653036" cy="424717"/>
            </a:xfrm>
            <a:prstGeom prst="rect">
              <a:avLst/>
            </a:prstGeom>
          </p:spPr>
        </p:pic>
        <p:pic>
          <p:nvPicPr>
            <p:cNvPr id="30" name="Imagen 29">
              <a:extLst>
                <a:ext uri="{FF2B5EF4-FFF2-40B4-BE49-F238E27FC236}">
                  <a16:creationId xmlns:a16="http://schemas.microsoft.com/office/drawing/2014/main" id="{B1BB046D-92EA-3345-B70E-AA5CD834B4CF}"/>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backgroundRemoval t="10000" b="90000" l="10000" r="90000"/>
                      </a14:imgEffect>
                    </a14:imgLayer>
                  </a14:imgProps>
                </a:ext>
              </a:extLst>
            </a:blip>
            <a:srcRect l="33585" t="9272" r="35196" b="19346"/>
            <a:stretch/>
          </p:blipFill>
          <p:spPr>
            <a:xfrm rot="5400000" flipH="1" flipV="1">
              <a:off x="8575751" y="3589078"/>
              <a:ext cx="653036" cy="424717"/>
            </a:xfrm>
            <a:prstGeom prst="rect">
              <a:avLst/>
            </a:prstGeom>
          </p:spPr>
        </p:pic>
      </p:grpSp>
    </p:spTree>
    <p:extLst>
      <p:ext uri="{BB962C8B-B14F-4D97-AF65-F5344CB8AC3E}">
        <p14:creationId xmlns:p14="http://schemas.microsoft.com/office/powerpoint/2010/main" val="2984515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B86BD-687E-FB48-6FC2-B90914583D96}"/>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8E1800BB-75DC-D1F5-7EB2-A3ED8E6043F2}"/>
              </a:ext>
            </a:extLst>
          </p:cNvPr>
          <p:cNvSpPr>
            <a:spLocks noGrp="1"/>
          </p:cNvSpPr>
          <p:nvPr>
            <p:ph type="title"/>
          </p:nvPr>
        </p:nvSpPr>
        <p:spPr>
          <a:xfrm>
            <a:off x="250783" y="174892"/>
            <a:ext cx="4545806" cy="823288"/>
          </a:xfrm>
        </p:spPr>
        <p:txBody>
          <a:bodyPr>
            <a:normAutofit/>
          </a:bodyPr>
          <a:lstStyle/>
          <a:p>
            <a:pPr algn="just"/>
            <a:r>
              <a:rPr lang="es-MX" sz="2400" dirty="0"/>
              <a:t>2. Solicitud de </a:t>
            </a:r>
            <a:r>
              <a:rPr lang="es-MX" sz="2400" dirty="0" err="1"/>
              <a:t>Voucher</a:t>
            </a:r>
            <a:r>
              <a:rPr lang="es-MX" sz="2400" dirty="0"/>
              <a:t> (utilizar Anexo I y II)</a:t>
            </a:r>
          </a:p>
        </p:txBody>
      </p:sp>
      <p:grpSp>
        <p:nvGrpSpPr>
          <p:cNvPr id="38" name="Grupo 37">
            <a:extLst>
              <a:ext uri="{FF2B5EF4-FFF2-40B4-BE49-F238E27FC236}">
                <a16:creationId xmlns:a16="http://schemas.microsoft.com/office/drawing/2014/main" id="{8D8448CF-5ED0-A23E-5947-29881A7130CF}"/>
              </a:ext>
            </a:extLst>
          </p:cNvPr>
          <p:cNvGrpSpPr/>
          <p:nvPr/>
        </p:nvGrpSpPr>
        <p:grpSpPr>
          <a:xfrm>
            <a:off x="929788" y="1366691"/>
            <a:ext cx="10332423" cy="4536350"/>
            <a:chOff x="623888" y="1644317"/>
            <a:chExt cx="10332423" cy="4536350"/>
          </a:xfrm>
        </p:grpSpPr>
        <p:sp>
          <p:nvSpPr>
            <p:cNvPr id="11" name="Rectángulo 10">
              <a:extLst>
                <a:ext uri="{FF2B5EF4-FFF2-40B4-BE49-F238E27FC236}">
                  <a16:creationId xmlns:a16="http://schemas.microsoft.com/office/drawing/2014/main" id="{AF670E3C-C088-2670-3B65-113C93822564}"/>
                </a:ext>
              </a:extLst>
            </p:cNvPr>
            <p:cNvSpPr/>
            <p:nvPr/>
          </p:nvSpPr>
          <p:spPr>
            <a:xfrm>
              <a:off x="1818490" y="4040595"/>
              <a:ext cx="5303706" cy="2140072"/>
            </a:xfrm>
            <a:prstGeom prst="rect">
              <a:avLst/>
            </a:prstGeom>
            <a:gradFill>
              <a:gsLst>
                <a:gs pos="0">
                  <a:schemeClr val="accent5">
                    <a:lumMod val="40000"/>
                    <a:lumOff val="60000"/>
                  </a:schemeClr>
                </a:gs>
                <a:gs pos="50000">
                  <a:srgbClr val="92C4D0"/>
                </a:gs>
                <a:gs pos="100000">
                  <a:srgbClr val="009999"/>
                </a:gs>
              </a:gsLst>
              <a:lin ang="5400000" scaled="0"/>
            </a:gradFill>
            <a:ln>
              <a:noFill/>
            </a:ln>
            <a:scene3d>
              <a:camera prst="orthographicFront"/>
              <a:lightRig rig="threePt" dir="t"/>
            </a:scene3d>
            <a:sp3d>
              <a:bevelT w="165100" prst="coolSlant"/>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s-MX" dirty="0">
                  <a:solidFill>
                    <a:schemeClr val="tx1"/>
                  </a:solidFill>
                </a:rPr>
                <a:t>Será responsabilidad del coordinador </a:t>
              </a:r>
              <a:r>
                <a:rPr lang="es-MX" dirty="0" err="1">
                  <a:solidFill>
                    <a:schemeClr val="tx1"/>
                  </a:solidFill>
                </a:rPr>
                <a:t>requisitar</a:t>
              </a:r>
              <a:r>
                <a:rPr lang="es-MX" dirty="0">
                  <a:solidFill>
                    <a:schemeClr val="tx1"/>
                  </a:solidFill>
                </a:rPr>
                <a:t> correctamente todos los apartados de la base con  los datos del candidato (s), ni la COCE ni GLCC asumirán la responsabilidad por datos erróneos para la gestión, esto causara un costo adicional para el Centro de Evaluación</a:t>
              </a:r>
            </a:p>
          </p:txBody>
        </p:sp>
        <p:sp>
          <p:nvSpPr>
            <p:cNvPr id="22" name="Rectángulo 21">
              <a:extLst>
                <a:ext uri="{FF2B5EF4-FFF2-40B4-BE49-F238E27FC236}">
                  <a16:creationId xmlns:a16="http://schemas.microsoft.com/office/drawing/2014/main" id="{7F558ACF-D075-DA89-CC09-E7BC7166C424}"/>
                </a:ext>
              </a:extLst>
            </p:cNvPr>
            <p:cNvSpPr/>
            <p:nvPr/>
          </p:nvSpPr>
          <p:spPr>
            <a:xfrm>
              <a:off x="3773054" y="3229431"/>
              <a:ext cx="1464774" cy="34451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solidFill>
                    <a:srgbClr val="FF0000"/>
                  </a:solidFill>
                </a:rPr>
                <a:t>Solicita</a:t>
              </a:r>
            </a:p>
          </p:txBody>
        </p:sp>
        <p:sp>
          <p:nvSpPr>
            <p:cNvPr id="23" name="Rectángulo 22">
              <a:extLst>
                <a:ext uri="{FF2B5EF4-FFF2-40B4-BE49-F238E27FC236}">
                  <a16:creationId xmlns:a16="http://schemas.microsoft.com/office/drawing/2014/main" id="{806155D7-6F6C-AE77-D515-CFA4934E6F66}"/>
                </a:ext>
              </a:extLst>
            </p:cNvPr>
            <p:cNvSpPr/>
            <p:nvPr/>
          </p:nvSpPr>
          <p:spPr>
            <a:xfrm>
              <a:off x="7940452" y="4472599"/>
              <a:ext cx="2727548" cy="788276"/>
            </a:xfrm>
            <a:prstGeom prst="rect">
              <a:avLst/>
            </a:prstGeom>
            <a:gradFill>
              <a:gsLst>
                <a:gs pos="0">
                  <a:schemeClr val="accent5">
                    <a:lumMod val="40000"/>
                    <a:lumOff val="60000"/>
                  </a:schemeClr>
                </a:gs>
                <a:gs pos="50000">
                  <a:srgbClr val="92C4D0"/>
                </a:gs>
                <a:gs pos="100000">
                  <a:srgbClr val="009999"/>
                </a:gs>
              </a:gsLst>
              <a:lin ang="5400000" scaled="0"/>
            </a:gradFill>
            <a:ln>
              <a:noFill/>
            </a:ln>
            <a:scene3d>
              <a:camera prst="orthographicFront"/>
              <a:lightRig rig="threePt" dir="t"/>
            </a:scene3d>
            <a:sp3d>
              <a:bevelT w="165100" prst="coolSlant"/>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s-MX" dirty="0">
                  <a:solidFill>
                    <a:schemeClr val="tx1"/>
                  </a:solidFill>
                </a:rPr>
                <a:t>Formatos de:</a:t>
              </a:r>
            </a:p>
            <a:p>
              <a:pPr algn="ctr"/>
              <a:r>
                <a:rPr lang="es-MX" dirty="0">
                  <a:solidFill>
                    <a:schemeClr val="tx1"/>
                  </a:solidFill>
                </a:rPr>
                <a:t>Anexo I y Anexo II</a:t>
              </a:r>
            </a:p>
          </p:txBody>
        </p:sp>
        <p:sp>
          <p:nvSpPr>
            <p:cNvPr id="24" name="Rectángulo 23">
              <a:extLst>
                <a:ext uri="{FF2B5EF4-FFF2-40B4-BE49-F238E27FC236}">
                  <a16:creationId xmlns:a16="http://schemas.microsoft.com/office/drawing/2014/main" id="{DC64E6A4-1DF7-3D8F-4EB8-2F855805B039}"/>
                </a:ext>
              </a:extLst>
            </p:cNvPr>
            <p:cNvSpPr/>
            <p:nvPr/>
          </p:nvSpPr>
          <p:spPr>
            <a:xfrm>
              <a:off x="1100225" y="2795538"/>
              <a:ext cx="2898291" cy="705853"/>
            </a:xfrm>
            <a:prstGeom prst="rect">
              <a:avLst/>
            </a:prstGeom>
            <a:gradFill>
              <a:gsLst>
                <a:gs pos="0">
                  <a:schemeClr val="accent5">
                    <a:lumMod val="40000"/>
                    <a:lumOff val="60000"/>
                  </a:schemeClr>
                </a:gs>
                <a:gs pos="50000">
                  <a:srgbClr val="92C4D0"/>
                </a:gs>
                <a:gs pos="100000">
                  <a:srgbClr val="009999"/>
                </a:gs>
              </a:gsLst>
              <a:lin ang="5400000" scaled="0"/>
            </a:gradFill>
            <a:ln>
              <a:noFill/>
            </a:ln>
            <a:scene3d>
              <a:camera prst="orthographicFront"/>
              <a:lightRig rig="threePt" dir="t"/>
            </a:scene3d>
            <a:sp3d>
              <a:bevelT w="165100" prst="coolSlant"/>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s-MX" dirty="0">
                  <a:solidFill>
                    <a:schemeClr val="tx1"/>
                  </a:solidFill>
                </a:rPr>
                <a:t>Plantel CONALEP</a:t>
              </a:r>
            </a:p>
          </p:txBody>
        </p:sp>
        <p:sp>
          <p:nvSpPr>
            <p:cNvPr id="25" name="Rectángulo 24">
              <a:extLst>
                <a:ext uri="{FF2B5EF4-FFF2-40B4-BE49-F238E27FC236}">
                  <a16:creationId xmlns:a16="http://schemas.microsoft.com/office/drawing/2014/main" id="{217A2128-592C-FA42-9EC0-ED5629E4E33A}"/>
                </a:ext>
              </a:extLst>
            </p:cNvPr>
            <p:cNvSpPr/>
            <p:nvPr/>
          </p:nvSpPr>
          <p:spPr>
            <a:xfrm>
              <a:off x="5038178" y="2795539"/>
              <a:ext cx="2185737" cy="705853"/>
            </a:xfrm>
            <a:prstGeom prst="rect">
              <a:avLst/>
            </a:prstGeom>
            <a:gradFill>
              <a:gsLst>
                <a:gs pos="0">
                  <a:schemeClr val="accent5">
                    <a:lumMod val="40000"/>
                    <a:lumOff val="60000"/>
                  </a:schemeClr>
                </a:gs>
                <a:gs pos="50000">
                  <a:srgbClr val="92C4D0"/>
                </a:gs>
                <a:gs pos="100000">
                  <a:srgbClr val="009999"/>
                </a:gs>
              </a:gsLst>
              <a:lin ang="5400000" scaled="0"/>
            </a:gradFill>
            <a:ln>
              <a:noFill/>
            </a:ln>
            <a:scene3d>
              <a:camera prst="orthographicFront"/>
              <a:lightRig rig="threePt" dir="t"/>
            </a:scene3d>
            <a:sp3d>
              <a:bevelT w="165100" prst="coolSlant"/>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s-MX" dirty="0">
                  <a:solidFill>
                    <a:schemeClr val="tx1"/>
                  </a:solidFill>
                </a:rPr>
                <a:t>Colegio Estatal</a:t>
              </a:r>
            </a:p>
          </p:txBody>
        </p:sp>
        <p:sp>
          <p:nvSpPr>
            <p:cNvPr id="26" name="Rectángulo 25">
              <a:extLst>
                <a:ext uri="{FF2B5EF4-FFF2-40B4-BE49-F238E27FC236}">
                  <a16:creationId xmlns:a16="http://schemas.microsoft.com/office/drawing/2014/main" id="{477E0110-42D8-BE7E-8F15-A30887F66C77}"/>
                </a:ext>
              </a:extLst>
            </p:cNvPr>
            <p:cNvSpPr/>
            <p:nvPr/>
          </p:nvSpPr>
          <p:spPr>
            <a:xfrm>
              <a:off x="8079987" y="2813636"/>
              <a:ext cx="2876324" cy="786732"/>
            </a:xfrm>
            <a:prstGeom prst="rect">
              <a:avLst/>
            </a:prstGeom>
            <a:gradFill>
              <a:gsLst>
                <a:gs pos="0">
                  <a:schemeClr val="accent5">
                    <a:lumMod val="40000"/>
                    <a:lumOff val="60000"/>
                  </a:schemeClr>
                </a:gs>
                <a:gs pos="50000">
                  <a:srgbClr val="92C4D0"/>
                </a:gs>
                <a:gs pos="100000">
                  <a:srgbClr val="009999"/>
                </a:gs>
              </a:gsLst>
              <a:lin ang="5400000" scaled="0"/>
            </a:gradFill>
            <a:ln>
              <a:noFill/>
            </a:ln>
            <a:scene3d>
              <a:camera prst="orthographicFront"/>
              <a:lightRig rig="threePt" dir="t"/>
            </a:scene3d>
            <a:sp3d>
              <a:bevelT w="165100" prst="coolSlant"/>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s-MX" dirty="0" err="1">
                  <a:solidFill>
                    <a:schemeClr val="tx1"/>
                  </a:solidFill>
                </a:rPr>
                <a:t>Voucher</a:t>
              </a:r>
              <a:r>
                <a:rPr lang="es-MX" dirty="0">
                  <a:solidFill>
                    <a:schemeClr val="tx1"/>
                  </a:solidFill>
                </a:rPr>
                <a:t> a través de la DAOCE</a:t>
              </a:r>
            </a:p>
          </p:txBody>
        </p:sp>
        <p:pic>
          <p:nvPicPr>
            <p:cNvPr id="31" name="Imagen 30">
              <a:extLst>
                <a:ext uri="{FF2B5EF4-FFF2-40B4-BE49-F238E27FC236}">
                  <a16:creationId xmlns:a16="http://schemas.microsoft.com/office/drawing/2014/main" id="{60ED3B96-A06E-9E5C-6796-5BF0DCA3F292}"/>
                </a:ext>
              </a:extLst>
            </p:cNvPr>
            <p:cNvPicPr>
              <a:picLocks noChangeAspect="1"/>
            </p:cNvPicPr>
            <p:nvPr/>
          </p:nvPicPr>
          <p:blipFill>
            <a:blip r:embed="rId3"/>
            <a:stretch>
              <a:fillRect/>
            </a:stretch>
          </p:blipFill>
          <p:spPr>
            <a:xfrm>
              <a:off x="8565381" y="1644317"/>
              <a:ext cx="1198244" cy="1267664"/>
            </a:xfrm>
            <a:prstGeom prst="rect">
              <a:avLst/>
            </a:prstGeom>
            <a:ln>
              <a:noFill/>
            </a:ln>
            <a:effectLst>
              <a:outerShdw blurRad="292100" dist="139700" dir="2700000" algn="tl" rotWithShape="0">
                <a:srgbClr val="333333">
                  <a:alpha val="65000"/>
                </a:srgbClr>
              </a:outerShdw>
            </a:effectLst>
          </p:spPr>
        </p:pic>
        <p:pic>
          <p:nvPicPr>
            <p:cNvPr id="32" name="Imagen 31">
              <a:extLst>
                <a:ext uri="{FF2B5EF4-FFF2-40B4-BE49-F238E27FC236}">
                  <a16:creationId xmlns:a16="http://schemas.microsoft.com/office/drawing/2014/main" id="{1F70F836-1B02-7872-559D-EA15D642AFFA}"/>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623888" y="1802051"/>
              <a:ext cx="2001400" cy="1111330"/>
            </a:xfrm>
            <a:prstGeom prst="rect">
              <a:avLst/>
            </a:prstGeom>
            <a:ln>
              <a:noFill/>
            </a:ln>
            <a:effectLst>
              <a:outerShdw blurRad="292100" dist="139700" dir="2700000" algn="tl" rotWithShape="0">
                <a:srgbClr val="333333">
                  <a:alpha val="65000"/>
                </a:srgbClr>
              </a:outerShdw>
            </a:effectLst>
          </p:spPr>
        </p:pic>
        <p:pic>
          <p:nvPicPr>
            <p:cNvPr id="33" name="Imagen 32">
              <a:extLst>
                <a:ext uri="{FF2B5EF4-FFF2-40B4-BE49-F238E27FC236}">
                  <a16:creationId xmlns:a16="http://schemas.microsoft.com/office/drawing/2014/main" id="{6B56C912-18BB-B27B-BD9B-55B8EEFC262E}"/>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Lst>
            </a:blip>
            <a:stretch>
              <a:fillRect/>
            </a:stretch>
          </p:blipFill>
          <p:spPr>
            <a:xfrm>
              <a:off x="4764095" y="1757930"/>
              <a:ext cx="1662479" cy="1108861"/>
            </a:xfrm>
            <a:prstGeom prst="rect">
              <a:avLst/>
            </a:prstGeom>
            <a:ln>
              <a:noFill/>
            </a:ln>
            <a:effectLst>
              <a:outerShdw blurRad="292100" dist="139700" dir="2700000" algn="tl" rotWithShape="0">
                <a:srgbClr val="333333">
                  <a:alpha val="65000"/>
                </a:srgbClr>
              </a:outerShdw>
            </a:effectLst>
          </p:spPr>
        </p:pic>
        <p:pic>
          <p:nvPicPr>
            <p:cNvPr id="34" name="Imagen 33">
              <a:extLst>
                <a:ext uri="{FF2B5EF4-FFF2-40B4-BE49-F238E27FC236}">
                  <a16:creationId xmlns:a16="http://schemas.microsoft.com/office/drawing/2014/main" id="{AB097C50-B9A9-149B-013E-99B105B7F7D8}"/>
                </a:ext>
              </a:extLst>
            </p:cNvPr>
            <p:cNvPicPr>
              <a:picLocks noChangeAspect="1"/>
            </p:cNvPicPr>
            <p:nvPr/>
          </p:nvPicPr>
          <p:blipFill rotWithShape="1">
            <a:blip r:embed="rId8">
              <a:biLevel thresh="75000"/>
              <a:extLst>
                <a:ext uri="{BEBA8EAE-BF5A-486C-A8C5-ECC9F3942E4B}">
                  <a14:imgProps xmlns:a14="http://schemas.microsoft.com/office/drawing/2010/main">
                    <a14:imgLayer r:embed="rId9">
                      <a14:imgEffect>
                        <a14:backgroundRemoval t="10000" b="90000" l="10000" r="90000"/>
                      </a14:imgEffect>
                    </a14:imgLayer>
                  </a14:imgProps>
                </a:ext>
              </a:extLst>
            </a:blip>
            <a:srcRect l="33585" t="9272" r="35196" b="19346"/>
            <a:stretch/>
          </p:blipFill>
          <p:spPr>
            <a:xfrm flipH="1">
              <a:off x="7122195" y="4654378"/>
              <a:ext cx="818256" cy="424717"/>
            </a:xfrm>
            <a:prstGeom prst="rect">
              <a:avLst/>
            </a:prstGeom>
          </p:spPr>
        </p:pic>
        <p:pic>
          <p:nvPicPr>
            <p:cNvPr id="35" name="Imagen 34">
              <a:extLst>
                <a:ext uri="{FF2B5EF4-FFF2-40B4-BE49-F238E27FC236}">
                  <a16:creationId xmlns:a16="http://schemas.microsoft.com/office/drawing/2014/main" id="{D3369CC8-3F38-34D2-C075-F138166E9CBF}"/>
                </a:ext>
              </a:extLst>
            </p:cNvPr>
            <p:cNvPicPr>
              <a:picLocks noChangeAspect="1"/>
            </p:cNvPicPr>
            <p:nvPr/>
          </p:nvPicPr>
          <p:blipFill rotWithShape="1">
            <a:blip r:embed="rId8">
              <a:biLevel thresh="75000"/>
              <a:extLst>
                <a:ext uri="{BEBA8EAE-BF5A-486C-A8C5-ECC9F3942E4B}">
                  <a14:imgProps xmlns:a14="http://schemas.microsoft.com/office/drawing/2010/main">
                    <a14:imgLayer r:embed="rId9">
                      <a14:imgEffect>
                        <a14:backgroundRemoval t="10000" b="90000" l="10000" r="90000"/>
                      </a14:imgEffect>
                    </a14:imgLayer>
                  </a14:imgProps>
                </a:ext>
              </a:extLst>
            </a:blip>
            <a:srcRect l="33585" t="9272" r="35196" b="19346"/>
            <a:stretch/>
          </p:blipFill>
          <p:spPr>
            <a:xfrm>
              <a:off x="3998516" y="2887759"/>
              <a:ext cx="1039662" cy="424717"/>
            </a:xfrm>
            <a:prstGeom prst="rect">
              <a:avLst/>
            </a:prstGeom>
          </p:spPr>
        </p:pic>
        <p:pic>
          <p:nvPicPr>
            <p:cNvPr id="36" name="Imagen 35">
              <a:extLst>
                <a:ext uri="{FF2B5EF4-FFF2-40B4-BE49-F238E27FC236}">
                  <a16:creationId xmlns:a16="http://schemas.microsoft.com/office/drawing/2014/main" id="{661DC003-EC9C-6302-10E5-7D31438AB100}"/>
                </a:ext>
              </a:extLst>
            </p:cNvPr>
            <p:cNvPicPr>
              <a:picLocks noChangeAspect="1"/>
            </p:cNvPicPr>
            <p:nvPr/>
          </p:nvPicPr>
          <p:blipFill rotWithShape="1">
            <a:blip r:embed="rId8">
              <a:biLevel thresh="75000"/>
              <a:extLst>
                <a:ext uri="{BEBA8EAE-BF5A-486C-A8C5-ECC9F3942E4B}">
                  <a14:imgProps xmlns:a14="http://schemas.microsoft.com/office/drawing/2010/main">
                    <a14:imgLayer r:embed="rId9">
                      <a14:imgEffect>
                        <a14:backgroundRemoval t="10000" b="90000" l="10000" r="90000"/>
                      </a14:imgEffect>
                    </a14:imgLayer>
                  </a14:imgProps>
                </a:ext>
              </a:extLst>
            </a:blip>
            <a:srcRect l="33585" t="9272" r="35196" b="19346"/>
            <a:stretch/>
          </p:blipFill>
          <p:spPr>
            <a:xfrm>
              <a:off x="7223915" y="2936105"/>
              <a:ext cx="933050" cy="424717"/>
            </a:xfrm>
            <a:prstGeom prst="rect">
              <a:avLst/>
            </a:prstGeom>
          </p:spPr>
        </p:pic>
        <p:pic>
          <p:nvPicPr>
            <p:cNvPr id="37" name="Imagen 36">
              <a:extLst>
                <a:ext uri="{FF2B5EF4-FFF2-40B4-BE49-F238E27FC236}">
                  <a16:creationId xmlns:a16="http://schemas.microsoft.com/office/drawing/2014/main" id="{6F3F79EF-AECC-559F-6B99-34DB693EA2B4}"/>
                </a:ext>
              </a:extLst>
            </p:cNvPr>
            <p:cNvPicPr>
              <a:picLocks noChangeAspect="1"/>
            </p:cNvPicPr>
            <p:nvPr/>
          </p:nvPicPr>
          <p:blipFill rotWithShape="1">
            <a:blip r:embed="rId8">
              <a:biLevel thresh="75000"/>
              <a:extLst>
                <a:ext uri="{BEBA8EAE-BF5A-486C-A8C5-ECC9F3942E4B}">
                  <a14:imgProps xmlns:a14="http://schemas.microsoft.com/office/drawing/2010/main">
                    <a14:imgLayer r:embed="rId9">
                      <a14:imgEffect>
                        <a14:backgroundRemoval t="10000" b="90000" l="10000" r="90000"/>
                      </a14:imgEffect>
                    </a14:imgLayer>
                  </a14:imgProps>
                </a:ext>
              </a:extLst>
            </a:blip>
            <a:srcRect l="33585" t="9272" r="35196" b="19346"/>
            <a:stretch/>
          </p:blipFill>
          <p:spPr>
            <a:xfrm rot="5400000">
              <a:off x="8868108" y="3824126"/>
              <a:ext cx="872232" cy="424717"/>
            </a:xfrm>
            <a:prstGeom prst="rect">
              <a:avLst/>
            </a:prstGeom>
          </p:spPr>
        </p:pic>
      </p:grpSp>
    </p:spTree>
    <p:extLst>
      <p:ext uri="{BB962C8B-B14F-4D97-AF65-F5344CB8AC3E}">
        <p14:creationId xmlns:p14="http://schemas.microsoft.com/office/powerpoint/2010/main" val="2489038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EE7EA-94F5-365F-5FF0-ADBE03E86587}"/>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3BF84770-0679-7E36-0E77-77EB84B2CA6F}"/>
              </a:ext>
            </a:extLst>
          </p:cNvPr>
          <p:cNvSpPr>
            <a:spLocks noGrp="1"/>
          </p:cNvSpPr>
          <p:nvPr>
            <p:ph type="title"/>
          </p:nvPr>
        </p:nvSpPr>
        <p:spPr>
          <a:xfrm>
            <a:off x="314113" y="126947"/>
            <a:ext cx="6311933" cy="844655"/>
          </a:xfrm>
        </p:spPr>
        <p:txBody>
          <a:bodyPr>
            <a:normAutofit/>
          </a:bodyPr>
          <a:lstStyle/>
          <a:p>
            <a:pPr algn="l"/>
            <a:r>
              <a:rPr lang="es-MX" sz="2400" dirty="0"/>
              <a:t>3. Verificación de formatos para la solicitud de </a:t>
            </a:r>
            <a:r>
              <a:rPr lang="es-MX" sz="2400" dirty="0" err="1"/>
              <a:t>Voucher</a:t>
            </a:r>
            <a:r>
              <a:rPr lang="es-MX" sz="2400" dirty="0"/>
              <a:t>. </a:t>
            </a:r>
          </a:p>
        </p:txBody>
      </p:sp>
      <p:grpSp>
        <p:nvGrpSpPr>
          <p:cNvPr id="22" name="Grupo 21">
            <a:extLst>
              <a:ext uri="{FF2B5EF4-FFF2-40B4-BE49-F238E27FC236}">
                <a16:creationId xmlns:a16="http://schemas.microsoft.com/office/drawing/2014/main" id="{347A2607-27DC-317A-C928-967A19117808}"/>
              </a:ext>
            </a:extLst>
          </p:cNvPr>
          <p:cNvGrpSpPr/>
          <p:nvPr/>
        </p:nvGrpSpPr>
        <p:grpSpPr>
          <a:xfrm>
            <a:off x="1681332" y="1143946"/>
            <a:ext cx="8921598" cy="5116822"/>
            <a:chOff x="1681332" y="1143946"/>
            <a:chExt cx="8921598" cy="5116822"/>
          </a:xfrm>
        </p:grpSpPr>
        <p:pic>
          <p:nvPicPr>
            <p:cNvPr id="20" name="Imagen 19">
              <a:extLst>
                <a:ext uri="{FF2B5EF4-FFF2-40B4-BE49-F238E27FC236}">
                  <a16:creationId xmlns:a16="http://schemas.microsoft.com/office/drawing/2014/main" id="{0D2F07DA-DAF7-4823-1881-92EB90872D7A}"/>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10000" b="90000" l="10000" r="90000"/>
                      </a14:imgEffect>
                    </a14:imgLayer>
                  </a14:imgProps>
                </a:ext>
              </a:extLst>
            </a:blip>
            <a:srcRect l="33585" t="9272" r="35196" b="19346"/>
            <a:stretch/>
          </p:blipFill>
          <p:spPr>
            <a:xfrm rot="5400000">
              <a:off x="7753610" y="2354605"/>
              <a:ext cx="653036" cy="424717"/>
            </a:xfrm>
            <a:prstGeom prst="rect">
              <a:avLst/>
            </a:prstGeom>
          </p:spPr>
        </p:pic>
        <p:pic>
          <p:nvPicPr>
            <p:cNvPr id="21" name="Imagen 20">
              <a:extLst>
                <a:ext uri="{FF2B5EF4-FFF2-40B4-BE49-F238E27FC236}">
                  <a16:creationId xmlns:a16="http://schemas.microsoft.com/office/drawing/2014/main" id="{EBA4FB24-F76C-3C17-D60B-D2C81F80D587}"/>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10000" b="90000" l="10000" r="90000"/>
                      </a14:imgEffect>
                    </a14:imgLayer>
                  </a14:imgProps>
                </a:ext>
              </a:extLst>
            </a:blip>
            <a:srcRect l="33585" t="9272" r="35196" b="19346"/>
            <a:stretch/>
          </p:blipFill>
          <p:spPr>
            <a:xfrm rot="5400000">
              <a:off x="7788342" y="4592269"/>
              <a:ext cx="653036" cy="424717"/>
            </a:xfrm>
            <a:prstGeom prst="rect">
              <a:avLst/>
            </a:prstGeom>
          </p:spPr>
        </p:pic>
        <p:sp>
          <p:nvSpPr>
            <p:cNvPr id="5" name="Rectángulo 4">
              <a:extLst>
                <a:ext uri="{FF2B5EF4-FFF2-40B4-BE49-F238E27FC236}">
                  <a16:creationId xmlns:a16="http://schemas.microsoft.com/office/drawing/2014/main" id="{7FC4B02A-56F8-55C4-3708-EA5069A8FD38}"/>
                </a:ext>
              </a:extLst>
            </p:cNvPr>
            <p:cNvSpPr/>
            <p:nvPr/>
          </p:nvSpPr>
          <p:spPr>
            <a:xfrm>
              <a:off x="3164630" y="2041456"/>
              <a:ext cx="1173929" cy="34451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solidFill>
                    <a:srgbClr val="FF0000"/>
                  </a:solidFill>
                </a:rPr>
                <a:t>Recibe y</a:t>
              </a:r>
            </a:p>
            <a:p>
              <a:pPr algn="ctr"/>
              <a:r>
                <a:rPr lang="es-MX" b="1" dirty="0">
                  <a:solidFill>
                    <a:srgbClr val="FF0000"/>
                  </a:solidFill>
                </a:rPr>
                <a:t>turna</a:t>
              </a:r>
            </a:p>
          </p:txBody>
        </p:sp>
        <p:sp>
          <p:nvSpPr>
            <p:cNvPr id="6" name="Hexágono 5">
              <a:extLst>
                <a:ext uri="{FF2B5EF4-FFF2-40B4-BE49-F238E27FC236}">
                  <a16:creationId xmlns:a16="http://schemas.microsoft.com/office/drawing/2014/main" id="{E05279B7-7E44-7C1C-186E-47B6D06AF0AB}"/>
                </a:ext>
              </a:extLst>
            </p:cNvPr>
            <p:cNvSpPr/>
            <p:nvPr/>
          </p:nvSpPr>
          <p:spPr>
            <a:xfrm>
              <a:off x="1681332" y="1216242"/>
              <a:ext cx="1652337" cy="1122947"/>
            </a:xfrm>
            <a:prstGeom prst="hexagon">
              <a:avLst/>
            </a:prstGeom>
            <a:gradFill>
              <a:gsLst>
                <a:gs pos="0">
                  <a:schemeClr val="bg1"/>
                </a:gs>
                <a:gs pos="50000">
                  <a:srgbClr val="FFCCFF"/>
                </a:gs>
                <a:gs pos="100000">
                  <a:srgbClr val="D26C94"/>
                </a:gs>
              </a:gsLst>
              <a:lin ang="5400000" scaled="0"/>
            </a:gradFill>
            <a:ln>
              <a:noFill/>
            </a:ln>
            <a:scene3d>
              <a:camera prst="orthographicFront"/>
              <a:lightRig rig="threePt" dir="t"/>
            </a:scene3d>
            <a:sp3d>
              <a:bevelT w="165100" prst="coolSlant"/>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s-MX" b="1" dirty="0">
                  <a:solidFill>
                    <a:schemeClr val="tx1"/>
                  </a:solidFill>
                </a:rPr>
                <a:t>DAOCE</a:t>
              </a:r>
            </a:p>
          </p:txBody>
        </p:sp>
        <p:sp>
          <p:nvSpPr>
            <p:cNvPr id="7" name="Hexágono 6">
              <a:extLst>
                <a:ext uri="{FF2B5EF4-FFF2-40B4-BE49-F238E27FC236}">
                  <a16:creationId xmlns:a16="http://schemas.microsoft.com/office/drawing/2014/main" id="{CE61E0DC-1D7B-57D0-4ED2-88E8F899D1C5}"/>
                </a:ext>
              </a:extLst>
            </p:cNvPr>
            <p:cNvSpPr/>
            <p:nvPr/>
          </p:nvSpPr>
          <p:spPr>
            <a:xfrm>
              <a:off x="4106101" y="1216242"/>
              <a:ext cx="1652337" cy="1122947"/>
            </a:xfrm>
            <a:prstGeom prst="hexagon">
              <a:avLst/>
            </a:prstGeom>
            <a:gradFill>
              <a:gsLst>
                <a:gs pos="0">
                  <a:schemeClr val="bg1"/>
                </a:gs>
                <a:gs pos="50000">
                  <a:srgbClr val="FFCCFF"/>
                </a:gs>
                <a:gs pos="100000">
                  <a:srgbClr val="D26C94"/>
                </a:gs>
              </a:gsLst>
              <a:lin ang="5400000" scaled="0"/>
            </a:gradFill>
            <a:ln>
              <a:noFill/>
            </a:ln>
            <a:scene3d>
              <a:camera prst="orthographicFront"/>
              <a:lightRig rig="threePt" dir="t"/>
            </a:scene3d>
            <a:sp3d>
              <a:bevelT w="165100" prst="coolSlant"/>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s-MX" dirty="0">
                  <a:solidFill>
                    <a:schemeClr val="tx1"/>
                  </a:solidFill>
                </a:rPr>
                <a:t>COCE</a:t>
              </a:r>
            </a:p>
          </p:txBody>
        </p:sp>
        <p:sp>
          <p:nvSpPr>
            <p:cNvPr id="8" name="Rectángulo 7">
              <a:extLst>
                <a:ext uri="{FF2B5EF4-FFF2-40B4-BE49-F238E27FC236}">
                  <a16:creationId xmlns:a16="http://schemas.microsoft.com/office/drawing/2014/main" id="{2EBF7238-300D-5DB6-9D91-E3E17195983F}"/>
                </a:ext>
              </a:extLst>
            </p:cNvPr>
            <p:cNvSpPr/>
            <p:nvPr/>
          </p:nvSpPr>
          <p:spPr>
            <a:xfrm>
              <a:off x="6543860" y="1143946"/>
              <a:ext cx="3142007" cy="1184009"/>
            </a:xfrm>
            <a:prstGeom prst="rect">
              <a:avLst/>
            </a:prstGeom>
            <a:gradFill>
              <a:gsLst>
                <a:gs pos="0">
                  <a:schemeClr val="bg1"/>
                </a:gs>
                <a:gs pos="50000">
                  <a:srgbClr val="FFCCFF"/>
                </a:gs>
                <a:gs pos="100000">
                  <a:srgbClr val="D26C94"/>
                </a:gs>
              </a:gsLst>
              <a:lin ang="5400000" scaled="0"/>
            </a:gradFill>
            <a:scene3d>
              <a:camera prst="orthographicFront"/>
              <a:lightRig rig="threePt" dir="t"/>
            </a:scene3d>
            <a:sp3d>
              <a:bevelT w="165100" prst="coolSlant"/>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s-MX" dirty="0">
                  <a:solidFill>
                    <a:schemeClr val="tx1"/>
                  </a:solidFill>
                </a:rPr>
                <a:t>Revisión y en su caso preparar documentación soporte  para la gestión de manera Electrónica a GLCC</a:t>
              </a:r>
            </a:p>
          </p:txBody>
        </p:sp>
        <p:sp>
          <p:nvSpPr>
            <p:cNvPr id="11" name="Rombo 10">
              <a:extLst>
                <a:ext uri="{FF2B5EF4-FFF2-40B4-BE49-F238E27FC236}">
                  <a16:creationId xmlns:a16="http://schemas.microsoft.com/office/drawing/2014/main" id="{582A2E67-0AB7-3E05-5F4B-227EAFA6F2B3}"/>
                </a:ext>
              </a:extLst>
            </p:cNvPr>
            <p:cNvSpPr/>
            <p:nvPr/>
          </p:nvSpPr>
          <p:spPr>
            <a:xfrm>
              <a:off x="6543858" y="2894697"/>
              <a:ext cx="3142007" cy="1669438"/>
            </a:xfrm>
            <a:prstGeom prst="diamond">
              <a:avLst/>
            </a:prstGeom>
            <a:gradFill>
              <a:gsLst>
                <a:gs pos="0">
                  <a:schemeClr val="bg1"/>
                </a:gs>
                <a:gs pos="50000">
                  <a:srgbClr val="FFCCFF"/>
                </a:gs>
                <a:gs pos="100000">
                  <a:srgbClr val="D26C94"/>
                </a:gs>
              </a:gsLst>
              <a:lin ang="5400000" scaled="0"/>
            </a:gradFill>
            <a:ln/>
            <a:scene3d>
              <a:camera prst="orthographicFront"/>
              <a:lightRig rig="threePt" dir="t"/>
            </a:scene3d>
            <a:sp3d>
              <a:bevelT w="165100" prst="coolSlant"/>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s-MX" sz="2200" dirty="0">
                  <a:solidFill>
                    <a:schemeClr val="tx1"/>
                  </a:solidFill>
                </a:rPr>
                <a:t>Información Completa</a:t>
              </a:r>
            </a:p>
          </p:txBody>
        </p:sp>
        <p:sp>
          <p:nvSpPr>
            <p:cNvPr id="12" name="Rectángulo 11">
              <a:extLst>
                <a:ext uri="{FF2B5EF4-FFF2-40B4-BE49-F238E27FC236}">
                  <a16:creationId xmlns:a16="http://schemas.microsoft.com/office/drawing/2014/main" id="{FFBD9B99-B857-76BF-1BD6-51E954B58500}"/>
                </a:ext>
              </a:extLst>
            </p:cNvPr>
            <p:cNvSpPr/>
            <p:nvPr/>
          </p:nvSpPr>
          <p:spPr>
            <a:xfrm>
              <a:off x="4469258" y="5076759"/>
              <a:ext cx="6133672" cy="1184009"/>
            </a:xfrm>
            <a:prstGeom prst="rect">
              <a:avLst/>
            </a:prstGeom>
            <a:gradFill>
              <a:gsLst>
                <a:gs pos="0">
                  <a:schemeClr val="bg1"/>
                </a:gs>
                <a:gs pos="50000">
                  <a:srgbClr val="FFCCFF"/>
                </a:gs>
                <a:gs pos="100000">
                  <a:srgbClr val="D26C94"/>
                </a:gs>
              </a:gsLst>
              <a:lin ang="5400000" scaled="0"/>
            </a:gradFill>
            <a:scene3d>
              <a:camera prst="orthographicFront"/>
              <a:lightRig rig="threePt" dir="t"/>
            </a:scene3d>
            <a:sp3d>
              <a:bevelT w="165100" prst="coolSlant"/>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s-MX" dirty="0">
                  <a:solidFill>
                    <a:schemeClr val="tx1"/>
                  </a:solidFill>
                </a:rPr>
                <a:t>Si la COCE detecta alguna incongruencia en los (formatos establecidos) se reenviará al Colegio Estatal para su corrección, y volverá a la actividad 2</a:t>
              </a:r>
            </a:p>
          </p:txBody>
        </p:sp>
        <p:sp>
          <p:nvSpPr>
            <p:cNvPr id="14" name="Rectángulo 13">
              <a:extLst>
                <a:ext uri="{FF2B5EF4-FFF2-40B4-BE49-F238E27FC236}">
                  <a16:creationId xmlns:a16="http://schemas.microsoft.com/office/drawing/2014/main" id="{AFD0F105-5BA0-F01B-2556-DDF00CCF7221}"/>
                </a:ext>
              </a:extLst>
            </p:cNvPr>
            <p:cNvSpPr/>
            <p:nvPr/>
          </p:nvSpPr>
          <p:spPr>
            <a:xfrm>
              <a:off x="5714529" y="3399518"/>
              <a:ext cx="1173929" cy="34451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solidFill>
                    <a:srgbClr val="FF0000"/>
                  </a:solidFill>
                </a:rPr>
                <a:t>Si</a:t>
              </a:r>
            </a:p>
          </p:txBody>
        </p:sp>
        <p:sp>
          <p:nvSpPr>
            <p:cNvPr id="15" name="Rectángulo 14">
              <a:extLst>
                <a:ext uri="{FF2B5EF4-FFF2-40B4-BE49-F238E27FC236}">
                  <a16:creationId xmlns:a16="http://schemas.microsoft.com/office/drawing/2014/main" id="{E9B3EDBA-9856-830F-A1A5-D537DB079890}"/>
                </a:ext>
              </a:extLst>
            </p:cNvPr>
            <p:cNvSpPr/>
            <p:nvPr/>
          </p:nvSpPr>
          <p:spPr>
            <a:xfrm>
              <a:off x="7152470" y="4589666"/>
              <a:ext cx="1173929" cy="34451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solidFill>
                    <a:srgbClr val="FF0000"/>
                  </a:solidFill>
                </a:rPr>
                <a:t>No</a:t>
              </a:r>
            </a:p>
          </p:txBody>
        </p:sp>
        <p:sp>
          <p:nvSpPr>
            <p:cNvPr id="16" name="Rectángulo 15">
              <a:extLst>
                <a:ext uri="{FF2B5EF4-FFF2-40B4-BE49-F238E27FC236}">
                  <a16:creationId xmlns:a16="http://schemas.microsoft.com/office/drawing/2014/main" id="{7997C15C-55F4-E1E0-B013-062D4703931C}"/>
                </a:ext>
              </a:extLst>
            </p:cNvPr>
            <p:cNvSpPr/>
            <p:nvPr/>
          </p:nvSpPr>
          <p:spPr>
            <a:xfrm>
              <a:off x="2854087" y="3337868"/>
              <a:ext cx="2822165" cy="783095"/>
            </a:xfrm>
            <a:prstGeom prst="rect">
              <a:avLst/>
            </a:prstGeom>
            <a:gradFill>
              <a:gsLst>
                <a:gs pos="0">
                  <a:schemeClr val="bg1"/>
                </a:gs>
                <a:gs pos="50000">
                  <a:srgbClr val="FFCCFF"/>
                </a:gs>
                <a:gs pos="100000">
                  <a:srgbClr val="D26C94"/>
                </a:gs>
              </a:gsLst>
              <a:lin ang="5400000" scaled="0"/>
            </a:gradFill>
            <a:scene3d>
              <a:camera prst="orthographicFront"/>
              <a:lightRig rig="threePt" dir="t"/>
            </a:scene3d>
            <a:sp3d>
              <a:bevelT w="165100" prst="coolSlant"/>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s-MX" dirty="0">
                  <a:solidFill>
                    <a:schemeClr val="tx1"/>
                  </a:solidFill>
                </a:rPr>
                <a:t>Continuar a la actividad 4</a:t>
              </a:r>
            </a:p>
          </p:txBody>
        </p:sp>
        <p:pic>
          <p:nvPicPr>
            <p:cNvPr id="17" name="Imagen 16">
              <a:extLst>
                <a:ext uri="{FF2B5EF4-FFF2-40B4-BE49-F238E27FC236}">
                  <a16:creationId xmlns:a16="http://schemas.microsoft.com/office/drawing/2014/main" id="{F0C877CA-59A1-68F5-53C4-29CB5CAE5E91}"/>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10000" b="90000" l="10000" r="90000"/>
                      </a14:imgEffect>
                    </a14:imgLayer>
                  </a14:imgProps>
                </a:ext>
              </a:extLst>
            </a:blip>
            <a:srcRect l="33585" t="9272" r="35196" b="19346"/>
            <a:stretch/>
          </p:blipFill>
          <p:spPr>
            <a:xfrm>
              <a:off x="3401506" y="1554748"/>
              <a:ext cx="653036" cy="424717"/>
            </a:xfrm>
            <a:prstGeom prst="rect">
              <a:avLst/>
            </a:prstGeom>
          </p:spPr>
        </p:pic>
        <p:pic>
          <p:nvPicPr>
            <p:cNvPr id="18" name="Imagen 17">
              <a:extLst>
                <a:ext uri="{FF2B5EF4-FFF2-40B4-BE49-F238E27FC236}">
                  <a16:creationId xmlns:a16="http://schemas.microsoft.com/office/drawing/2014/main" id="{B33F1599-035B-EF85-862F-BFBCEC2DB131}"/>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10000" b="90000" l="10000" r="90000"/>
                      </a14:imgEffect>
                    </a14:imgLayer>
                  </a14:imgProps>
                </a:ext>
              </a:extLst>
            </a:blip>
            <a:srcRect l="33585" t="9272" r="35196" b="19346"/>
            <a:stretch/>
          </p:blipFill>
          <p:spPr>
            <a:xfrm>
              <a:off x="5780528" y="1523591"/>
              <a:ext cx="653036" cy="424717"/>
            </a:xfrm>
            <a:prstGeom prst="rect">
              <a:avLst/>
            </a:prstGeom>
          </p:spPr>
        </p:pic>
        <p:pic>
          <p:nvPicPr>
            <p:cNvPr id="19" name="Imagen 18">
              <a:extLst>
                <a:ext uri="{FF2B5EF4-FFF2-40B4-BE49-F238E27FC236}">
                  <a16:creationId xmlns:a16="http://schemas.microsoft.com/office/drawing/2014/main" id="{B3B14436-3C97-0068-91AD-CEE211585CCE}"/>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10000" b="90000" l="10000" r="90000"/>
                      </a14:imgEffect>
                    </a14:imgLayer>
                  </a14:imgProps>
                </a:ext>
              </a:extLst>
            </a:blip>
            <a:srcRect l="33585" t="9272" r="35196" b="19346"/>
            <a:stretch/>
          </p:blipFill>
          <p:spPr>
            <a:xfrm flipH="1">
              <a:off x="5802676" y="3587706"/>
              <a:ext cx="653036" cy="424717"/>
            </a:xfrm>
            <a:prstGeom prst="rect">
              <a:avLst/>
            </a:prstGeom>
          </p:spPr>
        </p:pic>
      </p:grpSp>
    </p:spTree>
    <p:extLst>
      <p:ext uri="{BB962C8B-B14F-4D97-AF65-F5344CB8AC3E}">
        <p14:creationId xmlns:p14="http://schemas.microsoft.com/office/powerpoint/2010/main" val="710820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AB4CC-AC2C-4135-0B30-F83D45CFBB31}"/>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954B1315-C286-F3D0-D142-E0038FF5A8B7}"/>
              </a:ext>
            </a:extLst>
          </p:cNvPr>
          <p:cNvSpPr>
            <a:spLocks noGrp="1"/>
          </p:cNvSpPr>
          <p:nvPr>
            <p:ph type="title"/>
          </p:nvPr>
        </p:nvSpPr>
        <p:spPr>
          <a:xfrm>
            <a:off x="197285" y="478520"/>
            <a:ext cx="6576048" cy="770198"/>
          </a:xfrm>
        </p:spPr>
        <p:txBody>
          <a:bodyPr>
            <a:noAutofit/>
          </a:bodyPr>
          <a:lstStyle/>
          <a:p>
            <a:pPr algn="l"/>
            <a:r>
              <a:rPr lang="es-MX" sz="2400" dirty="0"/>
              <a:t>4. Gestión del formato de solicitud de </a:t>
            </a:r>
            <a:r>
              <a:rPr lang="es-MX" sz="2400" dirty="0" err="1"/>
              <a:t>voucher</a:t>
            </a:r>
            <a:r>
              <a:rPr lang="es-MX" sz="2400" dirty="0"/>
              <a:t> ante GLCC. (utilizar Anexo I y Anexo II)</a:t>
            </a:r>
          </a:p>
        </p:txBody>
      </p:sp>
      <p:grpSp>
        <p:nvGrpSpPr>
          <p:cNvPr id="21" name="Grupo 20">
            <a:extLst>
              <a:ext uri="{FF2B5EF4-FFF2-40B4-BE49-F238E27FC236}">
                <a16:creationId xmlns:a16="http://schemas.microsoft.com/office/drawing/2014/main" id="{0A89F102-CCB3-74C1-EC14-C1FCF9BC4F78}"/>
              </a:ext>
            </a:extLst>
          </p:cNvPr>
          <p:cNvGrpSpPr/>
          <p:nvPr/>
        </p:nvGrpSpPr>
        <p:grpSpPr>
          <a:xfrm>
            <a:off x="1490134" y="1198552"/>
            <a:ext cx="9202793" cy="4415693"/>
            <a:chOff x="1490134" y="1198552"/>
            <a:chExt cx="9202793" cy="4415693"/>
          </a:xfrm>
        </p:grpSpPr>
        <p:sp>
          <p:nvSpPr>
            <p:cNvPr id="5" name="Rectángulo 4">
              <a:extLst>
                <a:ext uri="{FF2B5EF4-FFF2-40B4-BE49-F238E27FC236}">
                  <a16:creationId xmlns:a16="http://schemas.microsoft.com/office/drawing/2014/main" id="{C8DCDF38-7923-1280-5722-68D3BE08F1DA}"/>
                </a:ext>
              </a:extLst>
            </p:cNvPr>
            <p:cNvSpPr/>
            <p:nvPr/>
          </p:nvSpPr>
          <p:spPr>
            <a:xfrm>
              <a:off x="2982371" y="2448986"/>
              <a:ext cx="1173929" cy="34451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solidFill>
                    <a:srgbClr val="FF0000"/>
                  </a:solidFill>
                </a:rPr>
                <a:t>Enviará email</a:t>
              </a:r>
            </a:p>
          </p:txBody>
        </p:sp>
        <p:sp>
          <p:nvSpPr>
            <p:cNvPr id="6" name="Hexágono 5">
              <a:extLst>
                <a:ext uri="{FF2B5EF4-FFF2-40B4-BE49-F238E27FC236}">
                  <a16:creationId xmlns:a16="http://schemas.microsoft.com/office/drawing/2014/main" id="{91169D3A-65BE-AC91-643C-031F194253A9}"/>
                </a:ext>
              </a:extLst>
            </p:cNvPr>
            <p:cNvSpPr/>
            <p:nvPr/>
          </p:nvSpPr>
          <p:spPr>
            <a:xfrm>
              <a:off x="1499073" y="1623772"/>
              <a:ext cx="1652337" cy="1122947"/>
            </a:xfrm>
            <a:prstGeom prst="hexagon">
              <a:avLst/>
            </a:prstGeom>
            <a:gradFill>
              <a:gsLst>
                <a:gs pos="0">
                  <a:srgbClr val="C5DFB7"/>
                </a:gs>
                <a:gs pos="50000">
                  <a:srgbClr val="88C460"/>
                </a:gs>
                <a:gs pos="100000">
                  <a:schemeClr val="accent6">
                    <a:lumMod val="99000"/>
                    <a:satMod val="120000"/>
                    <a:shade val="78000"/>
                  </a:schemeClr>
                </a:gs>
              </a:gsLst>
            </a:gradFill>
            <a:ln/>
            <a:scene3d>
              <a:camera prst="orthographicFront"/>
              <a:lightRig rig="threePt" dir="t"/>
            </a:scene3d>
            <a:sp3d>
              <a:bevelT w="165100" prst="coolSlan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s-MX" b="1" dirty="0">
                  <a:solidFill>
                    <a:schemeClr val="tx1"/>
                  </a:solidFill>
                </a:rPr>
                <a:t>DAOCE</a:t>
              </a:r>
            </a:p>
          </p:txBody>
        </p:sp>
        <p:sp>
          <p:nvSpPr>
            <p:cNvPr id="7" name="Hexágono 6">
              <a:extLst>
                <a:ext uri="{FF2B5EF4-FFF2-40B4-BE49-F238E27FC236}">
                  <a16:creationId xmlns:a16="http://schemas.microsoft.com/office/drawing/2014/main" id="{D54E4647-96CD-860B-56C1-4C2B7F13AF17}"/>
                </a:ext>
              </a:extLst>
            </p:cNvPr>
            <p:cNvSpPr/>
            <p:nvPr/>
          </p:nvSpPr>
          <p:spPr>
            <a:xfrm>
              <a:off x="3923842" y="1623772"/>
              <a:ext cx="1652337" cy="1122947"/>
            </a:xfrm>
            <a:prstGeom prst="hexagon">
              <a:avLst/>
            </a:prstGeom>
            <a:gradFill>
              <a:gsLst>
                <a:gs pos="0">
                  <a:srgbClr val="C5DFB7"/>
                </a:gs>
                <a:gs pos="50000">
                  <a:srgbClr val="88C460"/>
                </a:gs>
                <a:gs pos="100000">
                  <a:schemeClr val="accent6">
                    <a:lumMod val="99000"/>
                    <a:satMod val="120000"/>
                    <a:shade val="78000"/>
                  </a:schemeClr>
                </a:gs>
              </a:gsLst>
            </a:gradFill>
            <a:ln/>
            <a:scene3d>
              <a:camera prst="orthographicFront"/>
              <a:lightRig rig="threePt" dir="t"/>
            </a:scene3d>
            <a:sp3d>
              <a:bevelT w="165100" prst="coolSlan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s-MX" dirty="0">
                  <a:solidFill>
                    <a:schemeClr val="tx1"/>
                  </a:solidFill>
                </a:rPr>
                <a:t>GLCC</a:t>
              </a:r>
            </a:p>
          </p:txBody>
        </p:sp>
        <p:sp>
          <p:nvSpPr>
            <p:cNvPr id="8" name="Rectángulo 7">
              <a:extLst>
                <a:ext uri="{FF2B5EF4-FFF2-40B4-BE49-F238E27FC236}">
                  <a16:creationId xmlns:a16="http://schemas.microsoft.com/office/drawing/2014/main" id="{564FF12E-8CCD-1619-BF58-02E4423C912F}"/>
                </a:ext>
              </a:extLst>
            </p:cNvPr>
            <p:cNvSpPr/>
            <p:nvPr/>
          </p:nvSpPr>
          <p:spPr>
            <a:xfrm>
              <a:off x="6361601" y="1198552"/>
              <a:ext cx="4331326" cy="1184009"/>
            </a:xfrm>
            <a:prstGeom prst="rect">
              <a:avLst/>
            </a:prstGeom>
            <a:gradFill>
              <a:gsLst>
                <a:gs pos="0">
                  <a:srgbClr val="C5DFB7"/>
                </a:gs>
                <a:gs pos="50000">
                  <a:srgbClr val="88C460"/>
                </a:gs>
                <a:gs pos="100000">
                  <a:schemeClr val="accent6">
                    <a:lumMod val="99000"/>
                    <a:satMod val="120000"/>
                    <a:shade val="78000"/>
                  </a:schemeClr>
                </a:gs>
              </a:gsLst>
            </a:gradFill>
            <a:scene3d>
              <a:camera prst="orthographicFront"/>
              <a:lightRig rig="threePt" dir="t"/>
            </a:scene3d>
            <a:sp3d>
              <a:bevelT w="165100" prst="coolSlan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s-MX" dirty="0">
                  <a:solidFill>
                    <a:schemeClr val="tx1"/>
                  </a:solidFill>
                </a:rPr>
                <a:t>Documentación soporte que ampara la gestión de los </a:t>
              </a:r>
              <a:r>
                <a:rPr lang="es-MX" dirty="0" err="1">
                  <a:solidFill>
                    <a:schemeClr val="tx1"/>
                  </a:solidFill>
                </a:rPr>
                <a:t>Voucher</a:t>
              </a:r>
              <a:r>
                <a:rPr lang="es-MX" dirty="0">
                  <a:solidFill>
                    <a:schemeClr val="tx1"/>
                  </a:solidFill>
                </a:rPr>
                <a:t> (para el acceso a la plataforma de GLCC)</a:t>
              </a:r>
            </a:p>
          </p:txBody>
        </p:sp>
        <p:sp>
          <p:nvSpPr>
            <p:cNvPr id="12" name="Rectángulo 11">
              <a:extLst>
                <a:ext uri="{FF2B5EF4-FFF2-40B4-BE49-F238E27FC236}">
                  <a16:creationId xmlns:a16="http://schemas.microsoft.com/office/drawing/2014/main" id="{C3E5252A-7A30-A7E3-F2A4-E21AA3416778}"/>
                </a:ext>
              </a:extLst>
            </p:cNvPr>
            <p:cNvSpPr/>
            <p:nvPr/>
          </p:nvSpPr>
          <p:spPr>
            <a:xfrm>
              <a:off x="1490134" y="3993764"/>
              <a:ext cx="4480543" cy="1620481"/>
            </a:xfrm>
            <a:prstGeom prst="rect">
              <a:avLst/>
            </a:prstGeom>
            <a:gradFill>
              <a:gsLst>
                <a:gs pos="0">
                  <a:srgbClr val="C5DFB7"/>
                </a:gs>
                <a:gs pos="50000">
                  <a:srgbClr val="88C460"/>
                </a:gs>
                <a:gs pos="100000">
                  <a:schemeClr val="accent6">
                    <a:lumMod val="99000"/>
                    <a:satMod val="120000"/>
                    <a:shade val="78000"/>
                  </a:schemeClr>
                </a:gs>
              </a:gsLst>
            </a:gradFill>
            <a:scene3d>
              <a:camera prst="orthographicFront"/>
              <a:lightRig rig="threePt" dir="t"/>
            </a:scene3d>
            <a:sp3d>
              <a:bevelT w="165100" prst="coolSlan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s-MX" dirty="0">
                  <a:solidFill>
                    <a:schemeClr val="tx1"/>
                  </a:solidFill>
                </a:rPr>
                <a:t>Libera el </a:t>
              </a:r>
              <a:r>
                <a:rPr lang="es-MX" dirty="0" err="1">
                  <a:solidFill>
                    <a:schemeClr val="tx1"/>
                  </a:solidFill>
                </a:rPr>
                <a:t>Voucher</a:t>
              </a:r>
              <a:r>
                <a:rPr lang="es-MX" dirty="0">
                  <a:solidFill>
                    <a:schemeClr val="tx1"/>
                  </a:solidFill>
                </a:rPr>
                <a:t> cuando el pago se emita, enviando este al candidato y a la COCE por email confirmación de alta y asignación de </a:t>
              </a:r>
              <a:r>
                <a:rPr lang="es-MX" dirty="0" err="1">
                  <a:solidFill>
                    <a:schemeClr val="tx1"/>
                  </a:solidFill>
                </a:rPr>
                <a:t>Voucher</a:t>
              </a:r>
              <a:r>
                <a:rPr lang="es-MX" dirty="0">
                  <a:solidFill>
                    <a:schemeClr val="tx1"/>
                  </a:solidFill>
                </a:rPr>
                <a:t>, en un tiempo no mayor a 10 días después del pago.</a:t>
              </a:r>
            </a:p>
          </p:txBody>
        </p:sp>
        <p:sp>
          <p:nvSpPr>
            <p:cNvPr id="13" name="Rectángulo 12">
              <a:extLst>
                <a:ext uri="{FF2B5EF4-FFF2-40B4-BE49-F238E27FC236}">
                  <a16:creationId xmlns:a16="http://schemas.microsoft.com/office/drawing/2014/main" id="{7C5E06B4-25E7-3BFF-29E7-4BF544F27E8F}"/>
                </a:ext>
              </a:extLst>
            </p:cNvPr>
            <p:cNvSpPr/>
            <p:nvPr/>
          </p:nvSpPr>
          <p:spPr>
            <a:xfrm>
              <a:off x="6361600" y="2983551"/>
              <a:ext cx="2822165" cy="783095"/>
            </a:xfrm>
            <a:prstGeom prst="rect">
              <a:avLst/>
            </a:prstGeom>
            <a:gradFill>
              <a:gsLst>
                <a:gs pos="0">
                  <a:srgbClr val="C5DFB7"/>
                </a:gs>
                <a:gs pos="50000">
                  <a:srgbClr val="88C460"/>
                </a:gs>
                <a:gs pos="100000">
                  <a:schemeClr val="accent6">
                    <a:lumMod val="99000"/>
                    <a:satMod val="120000"/>
                    <a:shade val="78000"/>
                  </a:schemeClr>
                </a:gs>
              </a:gsLst>
            </a:gradFill>
            <a:scene3d>
              <a:camera prst="orthographicFront"/>
              <a:lightRig rig="threePt" dir="t"/>
            </a:scene3d>
            <a:sp3d>
              <a:bevelT w="165100" prst="coolSlan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s-MX" dirty="0">
                  <a:solidFill>
                    <a:schemeClr val="tx1"/>
                  </a:solidFill>
                </a:rPr>
                <a:t>Anexo 1 : Base de Alta masiva y Anexo 2: Orden de compra a </a:t>
              </a:r>
              <a:r>
                <a:rPr lang="es-MX" dirty="0" err="1">
                  <a:solidFill>
                    <a:schemeClr val="tx1"/>
                  </a:solidFill>
                </a:rPr>
                <a:t>Of</a:t>
              </a:r>
              <a:r>
                <a:rPr lang="es-MX" dirty="0">
                  <a:solidFill>
                    <a:schemeClr val="tx1"/>
                  </a:solidFill>
                </a:rPr>
                <a:t>. </a:t>
              </a:r>
              <a:r>
                <a:rPr lang="es-MX" dirty="0" err="1">
                  <a:solidFill>
                    <a:schemeClr val="tx1"/>
                  </a:solidFill>
                </a:rPr>
                <a:t>Nal</a:t>
              </a:r>
              <a:r>
                <a:rPr lang="es-MX" dirty="0">
                  <a:solidFill>
                    <a:schemeClr val="tx1"/>
                  </a:solidFill>
                </a:rPr>
                <a:t>. </a:t>
              </a:r>
            </a:p>
          </p:txBody>
        </p:sp>
        <p:sp>
          <p:nvSpPr>
            <p:cNvPr id="14" name="Hexágono 13">
              <a:extLst>
                <a:ext uri="{FF2B5EF4-FFF2-40B4-BE49-F238E27FC236}">
                  <a16:creationId xmlns:a16="http://schemas.microsoft.com/office/drawing/2014/main" id="{F1656A74-8D2E-1F74-6171-B90D716FD31B}"/>
                </a:ext>
              </a:extLst>
            </p:cNvPr>
            <p:cNvSpPr/>
            <p:nvPr/>
          </p:nvSpPr>
          <p:spPr>
            <a:xfrm>
              <a:off x="7080993" y="4367635"/>
              <a:ext cx="1738150" cy="1064060"/>
            </a:xfrm>
            <a:prstGeom prst="hexagon">
              <a:avLst/>
            </a:prstGeom>
            <a:gradFill>
              <a:gsLst>
                <a:gs pos="0">
                  <a:srgbClr val="C5DFB7"/>
                </a:gs>
                <a:gs pos="50000">
                  <a:srgbClr val="88C460"/>
                </a:gs>
                <a:gs pos="100000">
                  <a:schemeClr val="accent6">
                    <a:lumMod val="99000"/>
                    <a:satMod val="120000"/>
                    <a:shade val="78000"/>
                  </a:schemeClr>
                </a:gs>
              </a:gsLst>
            </a:gradFill>
            <a:ln/>
            <a:scene3d>
              <a:camera prst="orthographicFront"/>
              <a:lightRig rig="threePt" dir="t"/>
            </a:scene3d>
            <a:sp3d>
              <a:bevelT w="165100" prst="coolSlan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s-MX" dirty="0">
                  <a:solidFill>
                    <a:schemeClr val="tx1"/>
                  </a:solidFill>
                </a:rPr>
                <a:t>GLCC</a:t>
              </a:r>
            </a:p>
          </p:txBody>
        </p:sp>
        <p:pic>
          <p:nvPicPr>
            <p:cNvPr id="16" name="Imagen 15">
              <a:extLst>
                <a:ext uri="{FF2B5EF4-FFF2-40B4-BE49-F238E27FC236}">
                  <a16:creationId xmlns:a16="http://schemas.microsoft.com/office/drawing/2014/main" id="{BB1EE2F3-1FBF-1A34-D4CD-6B427ABFA768}"/>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10000" b="90000" l="10000" r="90000"/>
                      </a14:imgEffect>
                    </a14:imgLayer>
                  </a14:imgProps>
                </a:ext>
              </a:extLst>
            </a:blip>
            <a:srcRect l="33585" t="9272" r="35196" b="19346"/>
            <a:stretch/>
          </p:blipFill>
          <p:spPr>
            <a:xfrm>
              <a:off x="3211108" y="1957844"/>
              <a:ext cx="653036" cy="424717"/>
            </a:xfrm>
            <a:prstGeom prst="rect">
              <a:avLst/>
            </a:prstGeom>
          </p:spPr>
        </p:pic>
        <p:pic>
          <p:nvPicPr>
            <p:cNvPr id="17" name="Imagen 16">
              <a:extLst>
                <a:ext uri="{FF2B5EF4-FFF2-40B4-BE49-F238E27FC236}">
                  <a16:creationId xmlns:a16="http://schemas.microsoft.com/office/drawing/2014/main" id="{1D04C699-6457-3132-7243-8FC5A9293C9C}"/>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10000" b="90000" l="10000" r="90000"/>
                      </a14:imgEffect>
                    </a14:imgLayer>
                  </a14:imgProps>
                </a:ext>
              </a:extLst>
            </a:blip>
            <a:srcRect l="33585" t="9272" r="35196" b="19346"/>
            <a:stretch/>
          </p:blipFill>
          <p:spPr>
            <a:xfrm>
              <a:off x="5644159" y="1957844"/>
              <a:ext cx="653036" cy="424717"/>
            </a:xfrm>
            <a:prstGeom prst="rect">
              <a:avLst/>
            </a:prstGeom>
          </p:spPr>
        </p:pic>
        <p:pic>
          <p:nvPicPr>
            <p:cNvPr id="18" name="Imagen 17">
              <a:extLst>
                <a:ext uri="{FF2B5EF4-FFF2-40B4-BE49-F238E27FC236}">
                  <a16:creationId xmlns:a16="http://schemas.microsoft.com/office/drawing/2014/main" id="{9B1F8E39-D761-60D9-C9BC-135D4D00B89B}"/>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10000" b="90000" l="10000" r="90000"/>
                      </a14:imgEffect>
                    </a14:imgLayer>
                  </a14:imgProps>
                </a:ext>
              </a:extLst>
            </a:blip>
            <a:srcRect l="33585" t="9272" r="35196" b="19346"/>
            <a:stretch/>
          </p:blipFill>
          <p:spPr>
            <a:xfrm flipH="1">
              <a:off x="5970677" y="4687307"/>
              <a:ext cx="1110316" cy="424717"/>
            </a:xfrm>
            <a:prstGeom prst="rect">
              <a:avLst/>
            </a:prstGeom>
          </p:spPr>
        </p:pic>
        <p:pic>
          <p:nvPicPr>
            <p:cNvPr id="19" name="Imagen 18">
              <a:extLst>
                <a:ext uri="{FF2B5EF4-FFF2-40B4-BE49-F238E27FC236}">
                  <a16:creationId xmlns:a16="http://schemas.microsoft.com/office/drawing/2014/main" id="{9B5DBE34-7E1F-9080-653F-7AFFFE102019}"/>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10000" b="90000" l="10000" r="90000"/>
                      </a14:imgEffect>
                    </a14:imgLayer>
                  </a14:imgProps>
                </a:ext>
              </a:extLst>
            </a:blip>
            <a:srcRect l="33585" t="9272" r="35196" b="19346"/>
            <a:stretch/>
          </p:blipFill>
          <p:spPr>
            <a:xfrm rot="16200000" flipH="1" flipV="1">
              <a:off x="7647332" y="2444675"/>
              <a:ext cx="653036" cy="424717"/>
            </a:xfrm>
            <a:prstGeom prst="rect">
              <a:avLst/>
            </a:prstGeom>
          </p:spPr>
        </p:pic>
        <p:pic>
          <p:nvPicPr>
            <p:cNvPr id="20" name="Imagen 19">
              <a:extLst>
                <a:ext uri="{FF2B5EF4-FFF2-40B4-BE49-F238E27FC236}">
                  <a16:creationId xmlns:a16="http://schemas.microsoft.com/office/drawing/2014/main" id="{349A8687-52CB-08A9-0B8E-F77E3C5415D3}"/>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10000" b="90000" l="10000" r="90000"/>
                      </a14:imgEffect>
                    </a14:imgLayer>
                  </a14:imgProps>
                </a:ext>
              </a:extLst>
            </a:blip>
            <a:srcRect l="33585" t="9272" r="35196" b="19346"/>
            <a:stretch/>
          </p:blipFill>
          <p:spPr>
            <a:xfrm rot="16200000" flipH="1" flipV="1">
              <a:off x="7623550" y="3854783"/>
              <a:ext cx="653036" cy="424717"/>
            </a:xfrm>
            <a:prstGeom prst="rect">
              <a:avLst/>
            </a:prstGeom>
          </p:spPr>
        </p:pic>
      </p:grpSp>
    </p:spTree>
    <p:extLst>
      <p:ext uri="{BB962C8B-B14F-4D97-AF65-F5344CB8AC3E}">
        <p14:creationId xmlns:p14="http://schemas.microsoft.com/office/powerpoint/2010/main" val="914186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0675E-B1CE-2A92-3AFD-3AC5BCDF4D8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6EBF33C-6CA5-9932-31F3-11F6C8CBCCCE}"/>
              </a:ext>
            </a:extLst>
          </p:cNvPr>
          <p:cNvSpPr>
            <a:spLocks noGrp="1"/>
          </p:cNvSpPr>
          <p:nvPr>
            <p:ph type="title"/>
          </p:nvPr>
        </p:nvSpPr>
        <p:spPr>
          <a:xfrm>
            <a:off x="233928" y="895739"/>
            <a:ext cx="7257449" cy="941864"/>
          </a:xfrm>
        </p:spPr>
        <p:txBody>
          <a:bodyPr>
            <a:normAutofit/>
          </a:bodyPr>
          <a:lstStyle/>
          <a:p>
            <a:pPr algn="l"/>
            <a:r>
              <a:rPr lang="es-MX" sz="2400" dirty="0"/>
              <a:t>5. Envío y verificación de clave y liga de acceso a la plataforma.</a:t>
            </a:r>
          </a:p>
        </p:txBody>
      </p:sp>
      <p:grpSp>
        <p:nvGrpSpPr>
          <p:cNvPr id="19" name="Grupo 18">
            <a:extLst>
              <a:ext uri="{FF2B5EF4-FFF2-40B4-BE49-F238E27FC236}">
                <a16:creationId xmlns:a16="http://schemas.microsoft.com/office/drawing/2014/main" id="{647B0575-766C-D532-9DA8-F2C1C31BC966}"/>
              </a:ext>
            </a:extLst>
          </p:cNvPr>
          <p:cNvGrpSpPr/>
          <p:nvPr/>
        </p:nvGrpSpPr>
        <p:grpSpPr>
          <a:xfrm>
            <a:off x="1623212" y="2263894"/>
            <a:ext cx="9944901" cy="3975764"/>
            <a:chOff x="1623212" y="2459837"/>
            <a:chExt cx="9944901" cy="3975764"/>
          </a:xfrm>
        </p:grpSpPr>
        <p:sp>
          <p:nvSpPr>
            <p:cNvPr id="3" name="Rectángulo 2">
              <a:extLst>
                <a:ext uri="{FF2B5EF4-FFF2-40B4-BE49-F238E27FC236}">
                  <a16:creationId xmlns:a16="http://schemas.microsoft.com/office/drawing/2014/main" id="{DEE420CA-AD98-C0D2-59CF-C2DE2716696E}"/>
                </a:ext>
              </a:extLst>
            </p:cNvPr>
            <p:cNvSpPr/>
            <p:nvPr/>
          </p:nvSpPr>
          <p:spPr>
            <a:xfrm>
              <a:off x="8599803" y="5271393"/>
              <a:ext cx="2968310" cy="1164208"/>
            </a:xfrm>
            <a:prstGeom prst="rect">
              <a:avLst/>
            </a:prstGeom>
            <a:noFill/>
          </p:spPr>
          <p:style>
            <a:lnRef idx="0">
              <a:schemeClr val="accent2"/>
            </a:lnRef>
            <a:fillRef idx="3">
              <a:schemeClr val="accent2"/>
            </a:fillRef>
            <a:effectRef idx="3">
              <a:schemeClr val="accent2"/>
            </a:effectRef>
            <a:fontRef idx="minor">
              <a:schemeClr val="lt1"/>
            </a:fontRef>
          </p:style>
          <p:txBody>
            <a:bodyPr rtlCol="0" anchor="ctr"/>
            <a:lstStyle/>
            <a:p>
              <a:pPr algn="ctr"/>
              <a:r>
                <a:rPr lang="es-MX" sz="1600" dirty="0">
                  <a:solidFill>
                    <a:schemeClr val="tx1"/>
                  </a:solidFill>
                  <a:effectLst>
                    <a:outerShdw blurRad="38100" dist="38100" dir="2700000" algn="tl">
                      <a:srgbClr val="000000">
                        <a:alpha val="43137"/>
                      </a:srgbClr>
                    </a:outerShdw>
                  </a:effectLst>
                </a:rPr>
                <a:t>N0TA: </a:t>
              </a:r>
            </a:p>
            <a:p>
              <a:pPr algn="ctr"/>
              <a:r>
                <a:rPr lang="es-MX" sz="1600" dirty="0">
                  <a:solidFill>
                    <a:schemeClr val="tx1"/>
                  </a:solidFill>
                  <a:effectLst>
                    <a:outerShdw blurRad="38100" dist="38100" dir="2700000" algn="tl">
                      <a:srgbClr val="000000">
                        <a:alpha val="43137"/>
                      </a:srgbClr>
                    </a:outerShdw>
                  </a:effectLst>
                </a:rPr>
                <a:t>Vigencia de </a:t>
              </a:r>
              <a:r>
                <a:rPr lang="es-MX" sz="1600" dirty="0" err="1">
                  <a:solidFill>
                    <a:schemeClr val="tx1"/>
                  </a:solidFill>
                  <a:effectLst>
                    <a:outerShdw blurRad="38100" dist="38100" dir="2700000" algn="tl">
                      <a:srgbClr val="000000">
                        <a:alpha val="43137"/>
                      </a:srgbClr>
                    </a:outerShdw>
                  </a:effectLst>
                </a:rPr>
                <a:t>Voucher</a:t>
              </a:r>
              <a:r>
                <a:rPr lang="es-MX" sz="1600" dirty="0">
                  <a:solidFill>
                    <a:schemeClr val="tx1"/>
                  </a:solidFill>
                  <a:effectLst>
                    <a:outerShdw blurRad="38100" dist="38100" dir="2700000" algn="tl">
                      <a:srgbClr val="000000">
                        <a:alpha val="43137"/>
                      </a:srgbClr>
                    </a:outerShdw>
                  </a:effectLst>
                </a:rPr>
                <a:t> depende de fecha de gestión y tipo de aplicación</a:t>
              </a:r>
            </a:p>
          </p:txBody>
        </p:sp>
        <p:sp>
          <p:nvSpPr>
            <p:cNvPr id="6" name="Rectángulo 5">
              <a:extLst>
                <a:ext uri="{FF2B5EF4-FFF2-40B4-BE49-F238E27FC236}">
                  <a16:creationId xmlns:a16="http://schemas.microsoft.com/office/drawing/2014/main" id="{1B4CFFB4-1EC7-C6EC-5553-FB1DC9018252}"/>
                </a:ext>
              </a:extLst>
            </p:cNvPr>
            <p:cNvSpPr/>
            <p:nvPr/>
          </p:nvSpPr>
          <p:spPr>
            <a:xfrm>
              <a:off x="2838188" y="4452834"/>
              <a:ext cx="3475490" cy="1038211"/>
            </a:xfrm>
            <a:prstGeom prst="rect">
              <a:avLst/>
            </a:prstGeom>
            <a:gradFill>
              <a:gsLst>
                <a:gs pos="0">
                  <a:srgbClr val="F9D0B9"/>
                </a:gs>
                <a:gs pos="50000">
                  <a:srgbClr val="F9A46B"/>
                </a:gs>
                <a:gs pos="100000">
                  <a:schemeClr val="accent2">
                    <a:lumMod val="99000"/>
                    <a:satMod val="120000"/>
                    <a:shade val="78000"/>
                  </a:schemeClr>
                </a:gs>
              </a:gsLst>
            </a:gradFill>
            <a:scene3d>
              <a:camera prst="orthographicFront"/>
              <a:lightRig rig="threePt" dir="t"/>
            </a:scene3d>
            <a:sp3d>
              <a:bevelT w="165100" prst="coolSlan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s-MX" dirty="0">
                  <a:solidFill>
                    <a:schemeClr val="tx1"/>
                  </a:solidFill>
                </a:rPr>
                <a:t>Realiza entrega mediante oficio a DAOCE</a:t>
              </a:r>
            </a:p>
          </p:txBody>
        </p:sp>
        <p:sp>
          <p:nvSpPr>
            <p:cNvPr id="7" name="Rectángulo 6">
              <a:extLst>
                <a:ext uri="{FF2B5EF4-FFF2-40B4-BE49-F238E27FC236}">
                  <a16:creationId xmlns:a16="http://schemas.microsoft.com/office/drawing/2014/main" id="{C0481E1B-68E4-3E52-649B-64A03777B51E}"/>
                </a:ext>
              </a:extLst>
            </p:cNvPr>
            <p:cNvSpPr/>
            <p:nvPr/>
          </p:nvSpPr>
          <p:spPr>
            <a:xfrm>
              <a:off x="2838187" y="3222380"/>
              <a:ext cx="1496070" cy="34451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solidFill>
                    <a:srgbClr val="FF0000"/>
                  </a:solidFill>
                </a:rPr>
                <a:t>Enviará Email</a:t>
              </a:r>
            </a:p>
          </p:txBody>
        </p:sp>
        <p:sp>
          <p:nvSpPr>
            <p:cNvPr id="8" name="Hexágono 7">
              <a:extLst>
                <a:ext uri="{FF2B5EF4-FFF2-40B4-BE49-F238E27FC236}">
                  <a16:creationId xmlns:a16="http://schemas.microsoft.com/office/drawing/2014/main" id="{3E9C466F-B37D-911B-B724-71608565DB5A}"/>
                </a:ext>
              </a:extLst>
            </p:cNvPr>
            <p:cNvSpPr/>
            <p:nvPr/>
          </p:nvSpPr>
          <p:spPr>
            <a:xfrm>
              <a:off x="4151494" y="2459837"/>
              <a:ext cx="4298657" cy="1248127"/>
            </a:xfrm>
            <a:prstGeom prst="hexagon">
              <a:avLst/>
            </a:prstGeom>
            <a:gradFill>
              <a:gsLst>
                <a:gs pos="0">
                  <a:srgbClr val="F9D0B9"/>
                </a:gs>
                <a:gs pos="50000">
                  <a:srgbClr val="F9A46B"/>
                </a:gs>
                <a:gs pos="100000">
                  <a:schemeClr val="accent2">
                    <a:lumMod val="99000"/>
                    <a:satMod val="120000"/>
                    <a:shade val="78000"/>
                  </a:schemeClr>
                </a:gs>
              </a:gsLst>
            </a:gradFill>
            <a:scene3d>
              <a:camera prst="orthographicFront"/>
              <a:lightRig rig="threePt" dir="t"/>
            </a:scene3d>
            <a:sp3d>
              <a:bevelT w="165100" prst="coolSlan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dirty="0">
                <a:solidFill>
                  <a:schemeClr val="tx1"/>
                </a:solidFill>
              </a:endParaRPr>
            </a:p>
            <a:p>
              <a:pPr algn="ctr"/>
              <a:r>
                <a:rPr lang="es-MX" dirty="0">
                  <a:solidFill>
                    <a:schemeClr val="tx1"/>
                  </a:solidFill>
                </a:rPr>
                <a:t>Centro de Evaluación del Plantel a través del Colegio Estatal envía  </a:t>
              </a:r>
              <a:r>
                <a:rPr lang="es-MX" dirty="0" err="1">
                  <a:solidFill>
                    <a:schemeClr val="tx1"/>
                  </a:solidFill>
                </a:rPr>
                <a:t>Voucher</a:t>
              </a:r>
              <a:r>
                <a:rPr lang="es-MX" dirty="0">
                  <a:solidFill>
                    <a:schemeClr val="tx1"/>
                  </a:solidFill>
                </a:rPr>
                <a:t> y liga de acceso  a Plataforma</a:t>
              </a:r>
            </a:p>
            <a:p>
              <a:pPr algn="ctr"/>
              <a:endParaRPr lang="es-MX" dirty="0">
                <a:solidFill>
                  <a:schemeClr val="tx1"/>
                </a:solidFill>
              </a:endParaRPr>
            </a:p>
          </p:txBody>
        </p:sp>
        <p:sp>
          <p:nvSpPr>
            <p:cNvPr id="9" name="Hexágono 8">
              <a:extLst>
                <a:ext uri="{FF2B5EF4-FFF2-40B4-BE49-F238E27FC236}">
                  <a16:creationId xmlns:a16="http://schemas.microsoft.com/office/drawing/2014/main" id="{24DA110F-5F61-46CB-AD90-13FB6795293B}"/>
                </a:ext>
              </a:extLst>
            </p:cNvPr>
            <p:cNvSpPr/>
            <p:nvPr/>
          </p:nvSpPr>
          <p:spPr>
            <a:xfrm>
              <a:off x="6953858" y="4452834"/>
              <a:ext cx="1589036" cy="1008187"/>
            </a:xfrm>
            <a:prstGeom prst="hexagon">
              <a:avLst/>
            </a:prstGeom>
            <a:gradFill>
              <a:gsLst>
                <a:gs pos="0">
                  <a:srgbClr val="F9D0B9"/>
                </a:gs>
                <a:gs pos="50000">
                  <a:srgbClr val="F9A46B"/>
                </a:gs>
                <a:gs pos="100000">
                  <a:schemeClr val="accent2">
                    <a:lumMod val="99000"/>
                    <a:satMod val="120000"/>
                    <a:shade val="78000"/>
                  </a:schemeClr>
                </a:gs>
              </a:gsLst>
            </a:gradFill>
            <a:scene3d>
              <a:camera prst="orthographicFront"/>
              <a:lightRig rig="threePt" dir="t"/>
            </a:scene3d>
            <a:sp3d>
              <a:bevelT w="165100" prst="coolSlan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s-MX" dirty="0">
                  <a:solidFill>
                    <a:schemeClr val="tx1"/>
                  </a:solidFill>
                </a:rPr>
                <a:t>GLCC</a:t>
              </a:r>
            </a:p>
          </p:txBody>
        </p:sp>
        <p:sp>
          <p:nvSpPr>
            <p:cNvPr id="10" name="Hexágono 9">
              <a:extLst>
                <a:ext uri="{FF2B5EF4-FFF2-40B4-BE49-F238E27FC236}">
                  <a16:creationId xmlns:a16="http://schemas.microsoft.com/office/drawing/2014/main" id="{C47121B7-76F9-CC83-41D2-169A2DDD5245}"/>
                </a:ext>
              </a:extLst>
            </p:cNvPr>
            <p:cNvSpPr/>
            <p:nvPr/>
          </p:nvSpPr>
          <p:spPr>
            <a:xfrm>
              <a:off x="1623212" y="2459837"/>
              <a:ext cx="1496070" cy="1164208"/>
            </a:xfrm>
            <a:prstGeom prst="hexagon">
              <a:avLst/>
            </a:prstGeom>
            <a:gradFill>
              <a:gsLst>
                <a:gs pos="0">
                  <a:srgbClr val="F9D0B9"/>
                </a:gs>
                <a:gs pos="50000">
                  <a:srgbClr val="F9A46B"/>
                </a:gs>
                <a:gs pos="100000">
                  <a:schemeClr val="accent2">
                    <a:lumMod val="99000"/>
                    <a:satMod val="120000"/>
                    <a:shade val="78000"/>
                  </a:schemeClr>
                </a:gs>
              </a:gsLst>
            </a:gradFill>
            <a:scene3d>
              <a:camera prst="orthographicFront"/>
              <a:lightRig rig="threePt" dir="t"/>
            </a:scene3d>
            <a:sp3d>
              <a:bevelT w="165100" prst="coolSlan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s-MX" b="1" dirty="0">
                  <a:solidFill>
                    <a:schemeClr val="tx1"/>
                  </a:solidFill>
                </a:rPr>
                <a:t>COCE</a:t>
              </a:r>
            </a:p>
          </p:txBody>
        </p:sp>
        <p:pic>
          <p:nvPicPr>
            <p:cNvPr id="15" name="Imagen 14">
              <a:extLst>
                <a:ext uri="{FF2B5EF4-FFF2-40B4-BE49-F238E27FC236}">
                  <a16:creationId xmlns:a16="http://schemas.microsoft.com/office/drawing/2014/main" id="{0EC5ED8C-7A94-B5EF-9D3C-CFC33E11BC8E}"/>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10000" b="90000" l="10000" r="90000"/>
                      </a14:imgEffect>
                    </a14:imgLayer>
                  </a14:imgProps>
                </a:ext>
              </a:extLst>
            </a:blip>
            <a:srcRect l="33585" t="9272" r="35196" b="19346"/>
            <a:stretch/>
          </p:blipFill>
          <p:spPr>
            <a:xfrm>
              <a:off x="3119282" y="2870629"/>
              <a:ext cx="1032212" cy="424717"/>
            </a:xfrm>
            <a:prstGeom prst="rect">
              <a:avLst/>
            </a:prstGeom>
          </p:spPr>
        </p:pic>
        <p:pic>
          <p:nvPicPr>
            <p:cNvPr id="17" name="Imagen 16">
              <a:extLst>
                <a:ext uri="{FF2B5EF4-FFF2-40B4-BE49-F238E27FC236}">
                  <a16:creationId xmlns:a16="http://schemas.microsoft.com/office/drawing/2014/main" id="{C4529CA5-3C3B-88E0-A132-BF69BC74610D}"/>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10000" b="90000" l="10000" r="90000"/>
                      </a14:imgEffect>
                    </a14:imgLayer>
                  </a14:imgProps>
                </a:ext>
              </a:extLst>
            </a:blip>
            <a:srcRect l="33585" t="9272" r="35196" b="19346"/>
            <a:stretch/>
          </p:blipFill>
          <p:spPr>
            <a:xfrm flipH="1">
              <a:off x="6307250" y="4759580"/>
              <a:ext cx="653036" cy="424717"/>
            </a:xfrm>
            <a:prstGeom prst="rect">
              <a:avLst/>
            </a:prstGeom>
          </p:spPr>
        </p:pic>
        <p:pic>
          <p:nvPicPr>
            <p:cNvPr id="18" name="Imagen 17">
              <a:extLst>
                <a:ext uri="{FF2B5EF4-FFF2-40B4-BE49-F238E27FC236}">
                  <a16:creationId xmlns:a16="http://schemas.microsoft.com/office/drawing/2014/main" id="{3FD91D35-E97C-4C81-07FF-A2E717F8F7EF}"/>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10000" b="90000" l="10000" r="90000"/>
                      </a14:imgEffect>
                    </a14:imgLayer>
                  </a14:imgProps>
                </a:ext>
              </a:extLst>
            </a:blip>
            <a:srcRect l="33585" t="9272" r="35196" b="19346"/>
            <a:stretch/>
          </p:blipFill>
          <p:spPr>
            <a:xfrm rot="16200000" flipH="1" flipV="1">
              <a:off x="7333980" y="3826083"/>
              <a:ext cx="828789" cy="424717"/>
            </a:xfrm>
            <a:prstGeom prst="rect">
              <a:avLst/>
            </a:prstGeom>
          </p:spPr>
        </p:pic>
      </p:grpSp>
    </p:spTree>
    <p:extLst>
      <p:ext uri="{BB962C8B-B14F-4D97-AF65-F5344CB8AC3E}">
        <p14:creationId xmlns:p14="http://schemas.microsoft.com/office/powerpoint/2010/main" val="2292021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42242-9A56-2883-34BA-91FE3CD82EFE}"/>
            </a:ext>
          </a:extLst>
        </p:cNvPr>
        <p:cNvGrpSpPr/>
        <p:nvPr/>
      </p:nvGrpSpPr>
      <p:grpSpPr>
        <a:xfrm>
          <a:off x="0" y="0"/>
          <a:ext cx="0" cy="0"/>
          <a:chOff x="0" y="0"/>
          <a:chExt cx="0" cy="0"/>
        </a:xfrm>
      </p:grpSpPr>
      <p:sp>
        <p:nvSpPr>
          <p:cNvPr id="18" name="Título 1">
            <a:extLst>
              <a:ext uri="{FF2B5EF4-FFF2-40B4-BE49-F238E27FC236}">
                <a16:creationId xmlns:a16="http://schemas.microsoft.com/office/drawing/2014/main" id="{27FF72CE-7847-9A69-F7B8-22336E3DDBBD}"/>
              </a:ext>
            </a:extLst>
          </p:cNvPr>
          <p:cNvSpPr>
            <a:spLocks noGrp="1"/>
          </p:cNvSpPr>
          <p:nvPr>
            <p:ph type="title"/>
          </p:nvPr>
        </p:nvSpPr>
        <p:spPr>
          <a:xfrm>
            <a:off x="97352" y="171216"/>
            <a:ext cx="7459579" cy="1164208"/>
          </a:xfrm>
        </p:spPr>
        <p:txBody>
          <a:bodyPr>
            <a:normAutofit/>
          </a:bodyPr>
          <a:lstStyle/>
          <a:p>
            <a:pPr algn="l"/>
            <a:r>
              <a:rPr lang="es-MX" sz="2400" dirty="0"/>
              <a:t>6. Recibe e ingresa con clave de acceso a la liga de la plataforma (Clave de acceso asignada, vigencia de 12 meses).</a:t>
            </a:r>
          </a:p>
        </p:txBody>
      </p:sp>
      <p:grpSp>
        <p:nvGrpSpPr>
          <p:cNvPr id="36" name="Grupo 35">
            <a:extLst>
              <a:ext uri="{FF2B5EF4-FFF2-40B4-BE49-F238E27FC236}">
                <a16:creationId xmlns:a16="http://schemas.microsoft.com/office/drawing/2014/main" id="{740CDC1B-D901-0FCC-53E1-13F1ECFF599D}"/>
              </a:ext>
            </a:extLst>
          </p:cNvPr>
          <p:cNvGrpSpPr/>
          <p:nvPr/>
        </p:nvGrpSpPr>
        <p:grpSpPr>
          <a:xfrm>
            <a:off x="412265" y="2100339"/>
            <a:ext cx="11139033" cy="3801849"/>
            <a:chOff x="606490" y="2016363"/>
            <a:chExt cx="10811385" cy="3801849"/>
          </a:xfrm>
        </p:grpSpPr>
        <p:sp>
          <p:nvSpPr>
            <p:cNvPr id="19" name="Rectángulo 18">
              <a:extLst>
                <a:ext uri="{FF2B5EF4-FFF2-40B4-BE49-F238E27FC236}">
                  <a16:creationId xmlns:a16="http://schemas.microsoft.com/office/drawing/2014/main" id="{F0BB1F3B-1642-CD1D-0DBB-89E2B3A21AA3}"/>
                </a:ext>
              </a:extLst>
            </p:cNvPr>
            <p:cNvSpPr/>
            <p:nvPr/>
          </p:nvSpPr>
          <p:spPr>
            <a:xfrm>
              <a:off x="4318504" y="2016363"/>
              <a:ext cx="3842894" cy="1423130"/>
            </a:xfrm>
            <a:prstGeom prst="rect">
              <a:avLst/>
            </a:prstGeom>
            <a:gradFill flip="none" rotWithShape="1">
              <a:gsLst>
                <a:gs pos="0">
                  <a:srgbClr val="D9C6DC">
                    <a:shade val="30000"/>
                    <a:satMod val="115000"/>
                  </a:srgbClr>
                </a:gs>
                <a:gs pos="50000">
                  <a:srgbClr val="D9C6DC">
                    <a:shade val="67500"/>
                    <a:satMod val="115000"/>
                  </a:srgbClr>
                </a:gs>
                <a:gs pos="100000">
                  <a:srgbClr val="D9C6DC">
                    <a:shade val="100000"/>
                    <a:satMod val="115000"/>
                  </a:srgbClr>
                </a:gs>
              </a:gsLst>
              <a:lin ang="16200000" scaled="1"/>
              <a:tileRect/>
            </a:gradFill>
            <a:scene3d>
              <a:camera prst="orthographicFront"/>
              <a:lightRig rig="threePt" dir="t"/>
            </a:scene3d>
            <a:sp3d>
              <a:bevelT w="165100" prst="coolSlan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dirty="0">
                  <a:solidFill>
                    <a:schemeClr val="tx1"/>
                  </a:solidFill>
                </a:rPr>
                <a:t>El candidato recibe Clave de acceso a la plataforma para su ingreso</a:t>
              </a:r>
            </a:p>
          </p:txBody>
        </p:sp>
        <p:sp>
          <p:nvSpPr>
            <p:cNvPr id="20" name="Rectángulo 19">
              <a:extLst>
                <a:ext uri="{FF2B5EF4-FFF2-40B4-BE49-F238E27FC236}">
                  <a16:creationId xmlns:a16="http://schemas.microsoft.com/office/drawing/2014/main" id="{CA488004-0D05-8779-02EA-68A3785ED970}"/>
                </a:ext>
              </a:extLst>
            </p:cNvPr>
            <p:cNvSpPr/>
            <p:nvPr/>
          </p:nvSpPr>
          <p:spPr>
            <a:xfrm>
              <a:off x="8793123" y="2016364"/>
              <a:ext cx="2624752" cy="1423130"/>
            </a:xfrm>
            <a:prstGeom prst="rect">
              <a:avLst/>
            </a:prstGeom>
            <a:gradFill flip="none" rotWithShape="1">
              <a:gsLst>
                <a:gs pos="0">
                  <a:srgbClr val="D9C6DC">
                    <a:shade val="30000"/>
                    <a:satMod val="115000"/>
                  </a:srgbClr>
                </a:gs>
                <a:gs pos="50000">
                  <a:srgbClr val="D9C6DC">
                    <a:shade val="67500"/>
                    <a:satMod val="115000"/>
                  </a:srgbClr>
                </a:gs>
                <a:gs pos="100000">
                  <a:srgbClr val="D9C6DC">
                    <a:shade val="100000"/>
                    <a:satMod val="115000"/>
                  </a:srgbClr>
                </a:gs>
              </a:gsLst>
              <a:lin ang="16200000" scaled="1"/>
              <a:tileRect/>
            </a:gradFill>
            <a:scene3d>
              <a:camera prst="orthographicFront"/>
              <a:lightRig rig="threePt" dir="t"/>
            </a:scene3d>
            <a:sp3d>
              <a:bevelT w="165100" prst="coolSlan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dirty="0">
                  <a:solidFill>
                    <a:schemeClr val="tx1"/>
                  </a:solidFill>
                </a:rPr>
                <a:t>Contará con un periodo de 3 a 12 meses para realizar su examen, como se indica en el cuadro de costos </a:t>
              </a:r>
            </a:p>
          </p:txBody>
        </p:sp>
        <p:sp>
          <p:nvSpPr>
            <p:cNvPr id="21" name="Hexágono 20">
              <a:extLst>
                <a:ext uri="{FF2B5EF4-FFF2-40B4-BE49-F238E27FC236}">
                  <a16:creationId xmlns:a16="http://schemas.microsoft.com/office/drawing/2014/main" id="{A44A4589-2706-FF20-51F3-14A957F7E59B}"/>
                </a:ext>
              </a:extLst>
            </p:cNvPr>
            <p:cNvSpPr/>
            <p:nvPr/>
          </p:nvSpPr>
          <p:spPr>
            <a:xfrm>
              <a:off x="606490" y="2016363"/>
              <a:ext cx="3265714" cy="1323439"/>
            </a:xfrm>
            <a:prstGeom prst="hexagon">
              <a:avLst/>
            </a:prstGeom>
            <a:gradFill flip="none" rotWithShape="1">
              <a:gsLst>
                <a:gs pos="0">
                  <a:srgbClr val="D9C6DC">
                    <a:shade val="30000"/>
                    <a:satMod val="115000"/>
                  </a:srgbClr>
                </a:gs>
                <a:gs pos="50000">
                  <a:srgbClr val="D9C6DC">
                    <a:shade val="67500"/>
                    <a:satMod val="115000"/>
                  </a:srgbClr>
                </a:gs>
                <a:gs pos="100000">
                  <a:srgbClr val="D9C6DC">
                    <a:shade val="100000"/>
                    <a:satMod val="115000"/>
                  </a:srgbClr>
                </a:gs>
              </a:gsLst>
              <a:lin ang="16200000" scaled="1"/>
              <a:tileRect/>
            </a:gradFill>
            <a:scene3d>
              <a:camera prst="orthographicFront"/>
              <a:lightRig rig="threePt" dir="t"/>
            </a:scene3d>
            <a:sp3d>
              <a:bevelT w="165100" prst="coolSlan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b="1" dirty="0">
                  <a:solidFill>
                    <a:schemeClr val="tx1"/>
                  </a:solidFill>
                </a:rPr>
                <a:t>Es responsabilidad del Coordinador del C.E. dar seguimiento al proceso del candidato</a:t>
              </a:r>
            </a:p>
          </p:txBody>
        </p:sp>
        <p:sp>
          <p:nvSpPr>
            <p:cNvPr id="28" name="CuadroTexto 27">
              <a:extLst>
                <a:ext uri="{FF2B5EF4-FFF2-40B4-BE49-F238E27FC236}">
                  <a16:creationId xmlns:a16="http://schemas.microsoft.com/office/drawing/2014/main" id="{88ED63C6-9F57-3166-684F-99F069C27BEA}"/>
                </a:ext>
              </a:extLst>
            </p:cNvPr>
            <p:cNvSpPr txBox="1"/>
            <p:nvPr/>
          </p:nvSpPr>
          <p:spPr>
            <a:xfrm>
              <a:off x="2091600" y="4494773"/>
              <a:ext cx="7295747" cy="1323439"/>
            </a:xfrm>
            <a:prstGeom prst="rect">
              <a:avLst/>
            </a:prstGeom>
            <a:noFill/>
          </p:spPr>
          <p:txBody>
            <a:bodyPr wrap="square">
              <a:spAutoFit/>
            </a:bodyPr>
            <a:lstStyle/>
            <a:p>
              <a:pPr algn="ctr"/>
              <a:r>
                <a:rPr lang="es-MX" sz="1600" b="1" dirty="0"/>
                <a:t>N0TA: </a:t>
              </a:r>
            </a:p>
            <a:p>
              <a:pPr algn="ctr"/>
              <a:r>
                <a:rPr lang="es-MX" sz="1600" b="1" dirty="0"/>
                <a:t>El candidato tendrá un tiempo de vigencia  del </a:t>
              </a:r>
              <a:r>
                <a:rPr lang="es-MX" sz="1600" b="1" dirty="0" err="1"/>
                <a:t>Voucher</a:t>
              </a:r>
              <a:r>
                <a:rPr lang="es-MX" sz="1600" b="1" dirty="0"/>
                <a:t> adquirido para la realización de su examen. Si excede del tiempo límite ni GLCC ni CONALEP se harán responsable del reintegrar o devolver el recurso, si el candidato no realiza la evaluación en el tiempo establecido, tendrá que realizar nuevamente el pago correspondiente.</a:t>
              </a:r>
            </a:p>
          </p:txBody>
        </p:sp>
        <p:pic>
          <p:nvPicPr>
            <p:cNvPr id="31" name="Imagen 30">
              <a:extLst>
                <a:ext uri="{FF2B5EF4-FFF2-40B4-BE49-F238E27FC236}">
                  <a16:creationId xmlns:a16="http://schemas.microsoft.com/office/drawing/2014/main" id="{5E09F8E8-DA05-0836-EBCA-CC1B3C310978}"/>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10000" b="90000" l="10000" r="90000"/>
                      </a14:imgEffect>
                    </a14:imgLayer>
                  </a14:imgProps>
                </a:ext>
              </a:extLst>
            </a:blip>
            <a:srcRect l="33585" t="9272" r="35196" b="19346"/>
            <a:stretch/>
          </p:blipFill>
          <p:spPr>
            <a:xfrm>
              <a:off x="3838884" y="2640325"/>
              <a:ext cx="446032" cy="290086"/>
            </a:xfrm>
            <a:prstGeom prst="rect">
              <a:avLst/>
            </a:prstGeom>
          </p:spPr>
        </p:pic>
        <p:pic>
          <p:nvPicPr>
            <p:cNvPr id="32" name="Imagen 31">
              <a:extLst>
                <a:ext uri="{FF2B5EF4-FFF2-40B4-BE49-F238E27FC236}">
                  <a16:creationId xmlns:a16="http://schemas.microsoft.com/office/drawing/2014/main" id="{1C9559B6-564B-B472-5232-1D3AE5269733}"/>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10000" b="90000" l="10000" r="90000"/>
                      </a14:imgEffect>
                    </a14:imgLayer>
                  </a14:imgProps>
                </a:ext>
              </a:extLst>
            </a:blip>
            <a:srcRect l="33585" t="9272" r="35196" b="19346"/>
            <a:stretch/>
          </p:blipFill>
          <p:spPr>
            <a:xfrm>
              <a:off x="8183222" y="2664563"/>
              <a:ext cx="609901" cy="351005"/>
            </a:xfrm>
            <a:prstGeom prst="rect">
              <a:avLst/>
            </a:prstGeom>
          </p:spPr>
        </p:pic>
      </p:grpSp>
    </p:spTree>
    <p:extLst>
      <p:ext uri="{BB962C8B-B14F-4D97-AF65-F5344CB8AC3E}">
        <p14:creationId xmlns:p14="http://schemas.microsoft.com/office/powerpoint/2010/main" val="51777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F0DAD-4373-F337-9749-AD2F768457BF}"/>
            </a:ext>
          </a:extLst>
        </p:cNvPr>
        <p:cNvGrpSpPr/>
        <p:nvPr/>
      </p:nvGrpSpPr>
      <p:grpSpPr>
        <a:xfrm>
          <a:off x="0" y="0"/>
          <a:ext cx="0" cy="0"/>
          <a:chOff x="0" y="0"/>
          <a:chExt cx="0" cy="0"/>
        </a:xfrm>
      </p:grpSpPr>
      <p:sp>
        <p:nvSpPr>
          <p:cNvPr id="19" name="CuadroTexto 18">
            <a:extLst>
              <a:ext uri="{FF2B5EF4-FFF2-40B4-BE49-F238E27FC236}">
                <a16:creationId xmlns:a16="http://schemas.microsoft.com/office/drawing/2014/main" id="{752C89EB-169F-FB21-6B54-531CAE6B2479}"/>
              </a:ext>
            </a:extLst>
          </p:cNvPr>
          <p:cNvSpPr txBox="1"/>
          <p:nvPr/>
        </p:nvSpPr>
        <p:spPr>
          <a:xfrm>
            <a:off x="159661" y="293143"/>
            <a:ext cx="3374540" cy="4081117"/>
          </a:xfrm>
          <a:prstGeom prst="rect">
            <a:avLst/>
          </a:prstGeom>
          <a:noFill/>
        </p:spPr>
        <p:txBody>
          <a:bodyPr wrap="square" rtlCol="0">
            <a:spAutoFit/>
          </a:bodyPr>
          <a:lstStyle/>
          <a:p>
            <a:pPr>
              <a:lnSpc>
                <a:spcPct val="90000"/>
              </a:lnSpc>
              <a:spcBef>
                <a:spcPct val="0"/>
              </a:spcBef>
            </a:pPr>
            <a:r>
              <a:rPr lang="es-MX" sz="2400" b="1" dirty="0">
                <a:solidFill>
                  <a:srgbClr val="6E152E"/>
                </a:solidFill>
                <a:latin typeface="Montserrat SemiBold" pitchFamily="2" charset="77"/>
                <a:ea typeface="+mj-ea"/>
                <a:cs typeface="+mj-cs"/>
              </a:rPr>
              <a:t>7. Solicitud de evaluación y certificación en inglés. (Integración completa de la documentación: Términos y condiciones, Formulario de solicitud CENNI, INE vigente y CURP versión digital).</a:t>
            </a:r>
          </a:p>
        </p:txBody>
      </p:sp>
      <p:grpSp>
        <p:nvGrpSpPr>
          <p:cNvPr id="29" name="Grupo 28">
            <a:extLst>
              <a:ext uri="{FF2B5EF4-FFF2-40B4-BE49-F238E27FC236}">
                <a16:creationId xmlns:a16="http://schemas.microsoft.com/office/drawing/2014/main" id="{131B7B6A-F3C6-E229-B91B-2DF0012BF13D}"/>
              </a:ext>
            </a:extLst>
          </p:cNvPr>
          <p:cNvGrpSpPr/>
          <p:nvPr/>
        </p:nvGrpSpPr>
        <p:grpSpPr>
          <a:xfrm>
            <a:off x="2821445" y="1194792"/>
            <a:ext cx="9021162" cy="4706314"/>
            <a:chOff x="2821445" y="1194792"/>
            <a:chExt cx="9021162" cy="4706314"/>
          </a:xfrm>
        </p:grpSpPr>
        <p:sp>
          <p:nvSpPr>
            <p:cNvPr id="6" name="Rectángulo 5">
              <a:extLst>
                <a:ext uri="{FF2B5EF4-FFF2-40B4-BE49-F238E27FC236}">
                  <a16:creationId xmlns:a16="http://schemas.microsoft.com/office/drawing/2014/main" id="{9D6363BD-EF24-962D-237A-1B5DE6737885}"/>
                </a:ext>
              </a:extLst>
            </p:cNvPr>
            <p:cNvSpPr/>
            <p:nvPr/>
          </p:nvSpPr>
          <p:spPr>
            <a:xfrm>
              <a:off x="7455159" y="1209103"/>
              <a:ext cx="3769568" cy="1134906"/>
            </a:xfrm>
            <a:prstGeom prst="rect">
              <a:avLst/>
            </a:prstGeom>
            <a:gradFill>
              <a:gsLst>
                <a:gs pos="0">
                  <a:srgbClr val="979797"/>
                </a:gs>
                <a:gs pos="50000">
                  <a:srgbClr val="3B3B3B"/>
                </a:gs>
                <a:gs pos="100000">
                  <a:schemeClr val="dk1">
                    <a:lumMod val="99000"/>
                    <a:satMod val="120000"/>
                    <a:shade val="78000"/>
                  </a:schemeClr>
                </a:gs>
              </a:gsLst>
            </a:gradFill>
            <a:scene3d>
              <a:camera prst="orthographicFront"/>
              <a:lightRig rig="threePt" dir="t"/>
            </a:scene3d>
            <a:sp3d>
              <a:bevelT w="165100" prst="coolSlant"/>
            </a:sp3d>
          </p:spPr>
          <p:style>
            <a:lnRef idx="0">
              <a:schemeClr val="dk1"/>
            </a:lnRef>
            <a:fillRef idx="3">
              <a:schemeClr val="dk1"/>
            </a:fillRef>
            <a:effectRef idx="3">
              <a:schemeClr val="dk1"/>
            </a:effectRef>
            <a:fontRef idx="minor">
              <a:schemeClr val="lt1"/>
            </a:fontRef>
          </p:style>
          <p:txBody>
            <a:bodyPr rtlCol="0" anchor="ctr"/>
            <a:lstStyle/>
            <a:p>
              <a:pPr algn="ctr"/>
              <a:r>
                <a:rPr lang="es-MX" dirty="0"/>
                <a:t>A la COCE la programación de la evaluación de los candidatos</a:t>
              </a:r>
            </a:p>
            <a:p>
              <a:pPr algn="ctr"/>
              <a:endParaRPr lang="es-MX" dirty="0"/>
            </a:p>
          </p:txBody>
        </p:sp>
        <p:sp>
          <p:nvSpPr>
            <p:cNvPr id="8" name="Rectángulo 7">
              <a:extLst>
                <a:ext uri="{FF2B5EF4-FFF2-40B4-BE49-F238E27FC236}">
                  <a16:creationId xmlns:a16="http://schemas.microsoft.com/office/drawing/2014/main" id="{E47B86F5-3951-F7AE-92B1-6A7EF4C60D96}"/>
                </a:ext>
              </a:extLst>
            </p:cNvPr>
            <p:cNvSpPr/>
            <p:nvPr/>
          </p:nvSpPr>
          <p:spPr>
            <a:xfrm>
              <a:off x="5876111" y="1209102"/>
              <a:ext cx="1824045" cy="5044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600" b="1" dirty="0">
                  <a:solidFill>
                    <a:srgbClr val="FF0000"/>
                  </a:solidFill>
                </a:rPr>
                <a:t>Enviará Email</a:t>
              </a:r>
            </a:p>
          </p:txBody>
        </p:sp>
        <p:sp>
          <p:nvSpPr>
            <p:cNvPr id="9" name="Hexágono 8">
              <a:extLst>
                <a:ext uri="{FF2B5EF4-FFF2-40B4-BE49-F238E27FC236}">
                  <a16:creationId xmlns:a16="http://schemas.microsoft.com/office/drawing/2014/main" id="{BF3EEA09-5566-FB65-EB95-62C99FC015F2}"/>
                </a:ext>
              </a:extLst>
            </p:cNvPr>
            <p:cNvSpPr/>
            <p:nvPr/>
          </p:nvSpPr>
          <p:spPr>
            <a:xfrm>
              <a:off x="3779197" y="1194792"/>
              <a:ext cx="2637714" cy="1306286"/>
            </a:xfrm>
            <a:prstGeom prst="hexagon">
              <a:avLst/>
            </a:prstGeom>
            <a:gradFill>
              <a:gsLst>
                <a:gs pos="0">
                  <a:srgbClr val="979797"/>
                </a:gs>
                <a:gs pos="50000">
                  <a:srgbClr val="3B3B3B"/>
                </a:gs>
                <a:gs pos="100000">
                  <a:schemeClr val="dk1">
                    <a:lumMod val="99000"/>
                    <a:satMod val="120000"/>
                    <a:shade val="78000"/>
                  </a:schemeClr>
                </a:gs>
              </a:gsLst>
            </a:gradFill>
            <a:scene3d>
              <a:camera prst="orthographicFront"/>
              <a:lightRig rig="threePt" dir="t"/>
            </a:scene3d>
            <a:sp3d>
              <a:bevelT w="165100" prst="coolSlant"/>
            </a:sp3d>
          </p:spPr>
          <p:style>
            <a:lnRef idx="0">
              <a:schemeClr val="dk1"/>
            </a:lnRef>
            <a:fillRef idx="3">
              <a:schemeClr val="dk1"/>
            </a:fillRef>
            <a:effectRef idx="3">
              <a:schemeClr val="dk1"/>
            </a:effectRef>
            <a:fontRef idx="minor">
              <a:schemeClr val="lt1"/>
            </a:fontRef>
          </p:style>
          <p:txBody>
            <a:bodyPr rtlCol="0" anchor="ctr"/>
            <a:lstStyle/>
            <a:p>
              <a:pPr algn="ctr"/>
              <a:r>
                <a:rPr lang="es-MX" dirty="0"/>
                <a:t>El Plantel Conalep a través Colegio Estatal </a:t>
              </a:r>
            </a:p>
          </p:txBody>
        </p:sp>
        <p:sp>
          <p:nvSpPr>
            <p:cNvPr id="13" name="Rectángulo 12">
              <a:extLst>
                <a:ext uri="{FF2B5EF4-FFF2-40B4-BE49-F238E27FC236}">
                  <a16:creationId xmlns:a16="http://schemas.microsoft.com/office/drawing/2014/main" id="{80373D81-8A2E-E5F5-D591-543C7BCF1DEB}"/>
                </a:ext>
              </a:extLst>
            </p:cNvPr>
            <p:cNvSpPr/>
            <p:nvPr/>
          </p:nvSpPr>
          <p:spPr>
            <a:xfrm>
              <a:off x="8655002" y="3052866"/>
              <a:ext cx="3187605" cy="1461125"/>
            </a:xfrm>
            <a:prstGeom prst="rect">
              <a:avLst/>
            </a:prstGeom>
            <a:gradFill>
              <a:gsLst>
                <a:gs pos="0">
                  <a:srgbClr val="979797"/>
                </a:gs>
                <a:gs pos="50000">
                  <a:srgbClr val="3B3B3B"/>
                </a:gs>
                <a:gs pos="100000">
                  <a:schemeClr val="dk1">
                    <a:lumMod val="99000"/>
                    <a:satMod val="120000"/>
                    <a:shade val="78000"/>
                  </a:schemeClr>
                </a:gs>
              </a:gsLst>
            </a:gradFill>
            <a:scene3d>
              <a:camera prst="orthographicFront"/>
              <a:lightRig rig="threePt" dir="t"/>
            </a:scene3d>
            <a:sp3d>
              <a:bevelT w="165100" prst="coolSlant"/>
            </a:sp3d>
          </p:spPr>
          <p:style>
            <a:lnRef idx="0">
              <a:schemeClr val="dk1"/>
            </a:lnRef>
            <a:fillRef idx="3">
              <a:schemeClr val="dk1"/>
            </a:fillRef>
            <a:effectRef idx="3">
              <a:schemeClr val="dk1"/>
            </a:effectRef>
            <a:fontRef idx="minor">
              <a:schemeClr val="lt1"/>
            </a:fontRef>
          </p:style>
          <p:txBody>
            <a:bodyPr rtlCol="0" anchor="ctr"/>
            <a:lstStyle/>
            <a:p>
              <a:pPr algn="ctr"/>
              <a:r>
                <a:rPr lang="es-MX" dirty="0"/>
                <a:t>Cuando GLCC Autorice la planeación de los procesos enviará un correo con el listado de formatos y documentos requeridos</a:t>
              </a:r>
            </a:p>
          </p:txBody>
        </p:sp>
        <p:sp>
          <p:nvSpPr>
            <p:cNvPr id="17" name="Rectángulo 16">
              <a:extLst>
                <a:ext uri="{FF2B5EF4-FFF2-40B4-BE49-F238E27FC236}">
                  <a16:creationId xmlns:a16="http://schemas.microsoft.com/office/drawing/2014/main" id="{DA0D9121-D20E-0862-E5C3-7EC31F820B2C}"/>
                </a:ext>
              </a:extLst>
            </p:cNvPr>
            <p:cNvSpPr/>
            <p:nvPr/>
          </p:nvSpPr>
          <p:spPr>
            <a:xfrm>
              <a:off x="2821445" y="3638923"/>
              <a:ext cx="4299370" cy="2262183"/>
            </a:xfrm>
            <a:prstGeom prst="rect">
              <a:avLst/>
            </a:prstGeom>
            <a:gradFill>
              <a:gsLst>
                <a:gs pos="0">
                  <a:srgbClr val="979797"/>
                </a:gs>
                <a:gs pos="50000">
                  <a:srgbClr val="3B3B3B"/>
                </a:gs>
                <a:gs pos="100000">
                  <a:schemeClr val="dk1">
                    <a:lumMod val="99000"/>
                    <a:satMod val="120000"/>
                    <a:shade val="78000"/>
                  </a:schemeClr>
                </a:gs>
              </a:gsLst>
            </a:gradFill>
            <a:scene3d>
              <a:camera prst="orthographicFront"/>
              <a:lightRig rig="threePt" dir="t"/>
            </a:scene3d>
            <a:sp3d>
              <a:bevelT w="165100" prst="coolSlant"/>
            </a:sp3d>
          </p:spPr>
          <p:style>
            <a:lnRef idx="0">
              <a:schemeClr val="dk1"/>
            </a:lnRef>
            <a:fillRef idx="3">
              <a:schemeClr val="dk1"/>
            </a:fillRef>
            <a:effectRef idx="3">
              <a:schemeClr val="dk1"/>
            </a:effectRef>
            <a:fontRef idx="minor">
              <a:schemeClr val="lt1"/>
            </a:fontRef>
          </p:style>
          <p:txBody>
            <a:bodyPr rtlCol="0" anchor="ctr"/>
            <a:lstStyle/>
            <a:p>
              <a:pPr algn="ctr"/>
              <a:r>
                <a:rPr lang="es-MX" dirty="0"/>
                <a:t>El supervisor del CE junto con el candidato integraran los Doctos requeridos:</a:t>
              </a:r>
            </a:p>
            <a:p>
              <a:r>
                <a:rPr lang="es-MX" dirty="0"/>
                <a:t>1.-Términos y condiciones, con firma autógrafa en cada hoja por el candidato.</a:t>
              </a:r>
            </a:p>
            <a:p>
              <a:r>
                <a:rPr lang="es-MX" dirty="0"/>
                <a:t>2.- Formulario de solicitud CENNI, debidamente requisitado,</a:t>
              </a:r>
            </a:p>
            <a:p>
              <a:r>
                <a:rPr lang="es-MX" dirty="0"/>
                <a:t>3.- INE Vigente por ambos lados, y </a:t>
              </a:r>
            </a:p>
            <a:p>
              <a:r>
                <a:rPr lang="es-MX" dirty="0"/>
                <a:t>4.- CURP versión digital</a:t>
              </a:r>
            </a:p>
          </p:txBody>
        </p:sp>
        <p:pic>
          <p:nvPicPr>
            <p:cNvPr id="23" name="Imagen 22">
              <a:extLst>
                <a:ext uri="{FF2B5EF4-FFF2-40B4-BE49-F238E27FC236}">
                  <a16:creationId xmlns:a16="http://schemas.microsoft.com/office/drawing/2014/main" id="{3C0047DB-D113-A2C1-82ED-32EA9A9F943D}"/>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10000" b="90000" l="10000" r="90000"/>
                      </a14:imgEffect>
                    </a14:imgLayer>
                  </a14:imgProps>
                </a:ext>
              </a:extLst>
            </a:blip>
            <a:srcRect l="33585" t="9272" r="35196" b="19346"/>
            <a:stretch/>
          </p:blipFill>
          <p:spPr>
            <a:xfrm>
              <a:off x="6445249" y="1626109"/>
              <a:ext cx="1009910" cy="424717"/>
            </a:xfrm>
            <a:prstGeom prst="rect">
              <a:avLst/>
            </a:prstGeom>
          </p:spPr>
        </p:pic>
        <p:pic>
          <p:nvPicPr>
            <p:cNvPr id="26" name="Imagen 25">
              <a:extLst>
                <a:ext uri="{FF2B5EF4-FFF2-40B4-BE49-F238E27FC236}">
                  <a16:creationId xmlns:a16="http://schemas.microsoft.com/office/drawing/2014/main" id="{134DDEA7-584F-4D74-DAAE-94FA2CFFF60E}"/>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10000" b="90000" l="10000" r="90000"/>
                      </a14:imgEffect>
                    </a14:imgLayer>
                  </a14:imgProps>
                </a:ext>
              </a:extLst>
            </a:blip>
            <a:srcRect l="33585" t="9272" r="35196" b="19346"/>
            <a:stretch/>
          </p:blipFill>
          <p:spPr>
            <a:xfrm rot="16200000" flipH="1" flipV="1">
              <a:off x="10175622" y="2513990"/>
              <a:ext cx="653036" cy="424717"/>
            </a:xfrm>
            <a:prstGeom prst="rect">
              <a:avLst/>
            </a:prstGeom>
          </p:spPr>
        </p:pic>
        <p:pic>
          <p:nvPicPr>
            <p:cNvPr id="28" name="Imagen 27">
              <a:extLst>
                <a:ext uri="{FF2B5EF4-FFF2-40B4-BE49-F238E27FC236}">
                  <a16:creationId xmlns:a16="http://schemas.microsoft.com/office/drawing/2014/main" id="{E10D3D42-427C-3139-90CA-8FEF6C8835CC}"/>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10000" b="90000" l="10000" r="90000"/>
                      </a14:imgEffect>
                    </a14:imgLayer>
                  </a14:imgProps>
                </a:ext>
              </a:extLst>
            </a:blip>
            <a:srcRect l="33585" t="9272" r="35196" b="19346"/>
            <a:stretch/>
          </p:blipFill>
          <p:spPr>
            <a:xfrm flipH="1">
              <a:off x="7082714" y="3548868"/>
              <a:ext cx="1610390" cy="424717"/>
            </a:xfrm>
            <a:prstGeom prst="rect">
              <a:avLst/>
            </a:prstGeom>
          </p:spPr>
        </p:pic>
      </p:grpSp>
      <p:sp>
        <p:nvSpPr>
          <p:cNvPr id="2" name="CuadroTexto 1">
            <a:extLst>
              <a:ext uri="{FF2B5EF4-FFF2-40B4-BE49-F238E27FC236}">
                <a16:creationId xmlns:a16="http://schemas.microsoft.com/office/drawing/2014/main" id="{DFCF974B-F7D4-7655-0662-B2CC99932EAE}"/>
              </a:ext>
            </a:extLst>
          </p:cNvPr>
          <p:cNvSpPr txBox="1"/>
          <p:nvPr/>
        </p:nvSpPr>
        <p:spPr>
          <a:xfrm>
            <a:off x="7487269" y="4993235"/>
            <a:ext cx="4590661" cy="1384995"/>
          </a:xfrm>
          <a:prstGeom prst="rect">
            <a:avLst/>
          </a:prstGeom>
          <a:noFill/>
        </p:spPr>
        <p:txBody>
          <a:bodyPr wrap="square" rtlCol="0">
            <a:spAutoFit/>
          </a:bodyPr>
          <a:lstStyle/>
          <a:p>
            <a:r>
              <a:rPr lang="es-MX" sz="1400" dirty="0"/>
              <a:t>Nota: Es responsabilidad del Coordinador del CE verificar la integración de la documentación, así como, del llenado de los formatos de los candidatos. Ni el personal de la COCE, ni de GLCC serán responsables al gestionar con datos erróneos o documentos faltantes. Por lo que esto causará costos adicionales, retraso y cancelación del proceso </a:t>
            </a:r>
          </a:p>
        </p:txBody>
      </p:sp>
    </p:spTree>
    <p:extLst>
      <p:ext uri="{BB962C8B-B14F-4D97-AF65-F5344CB8AC3E}">
        <p14:creationId xmlns:p14="http://schemas.microsoft.com/office/powerpoint/2010/main" val="2463381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10FF2-D72C-8245-8374-B0AA9F60B18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2F387CF-D074-7D9F-2EF6-B3265C1ECA13}"/>
              </a:ext>
            </a:extLst>
          </p:cNvPr>
          <p:cNvSpPr>
            <a:spLocks noGrp="1"/>
          </p:cNvSpPr>
          <p:nvPr>
            <p:ph type="title"/>
          </p:nvPr>
        </p:nvSpPr>
        <p:spPr>
          <a:xfrm>
            <a:off x="399547" y="818829"/>
            <a:ext cx="6827875" cy="784224"/>
          </a:xfrm>
        </p:spPr>
        <p:txBody>
          <a:bodyPr>
            <a:normAutofit/>
          </a:bodyPr>
          <a:lstStyle/>
          <a:p>
            <a:pPr algn="l"/>
            <a:r>
              <a:rPr lang="es-MX" sz="2400" dirty="0"/>
              <a:t>8. Calendario de aplicación GLCC English Test (mínimo 15 candidatos).</a:t>
            </a:r>
          </a:p>
        </p:txBody>
      </p:sp>
      <p:sp>
        <p:nvSpPr>
          <p:cNvPr id="16" name="CuadroTexto 15">
            <a:extLst>
              <a:ext uri="{FF2B5EF4-FFF2-40B4-BE49-F238E27FC236}">
                <a16:creationId xmlns:a16="http://schemas.microsoft.com/office/drawing/2014/main" id="{4FF695A7-372F-8BD8-7772-B07E1065C95C}"/>
              </a:ext>
            </a:extLst>
          </p:cNvPr>
          <p:cNvSpPr txBox="1"/>
          <p:nvPr/>
        </p:nvSpPr>
        <p:spPr>
          <a:xfrm>
            <a:off x="1705169" y="1980208"/>
            <a:ext cx="6097554" cy="3416320"/>
          </a:xfrm>
          <a:prstGeom prst="rect">
            <a:avLst/>
          </a:prstGeom>
          <a:noFill/>
        </p:spPr>
        <p:txBody>
          <a:bodyPr wrap="square">
            <a:spAutoFit/>
          </a:bodyPr>
          <a:lstStyle/>
          <a:p>
            <a:pPr algn="ctr"/>
            <a:r>
              <a:rPr lang="es-MX" b="1" dirty="0">
                <a:solidFill>
                  <a:schemeClr val="accent2">
                    <a:lumMod val="75000"/>
                  </a:schemeClr>
                </a:solidFill>
                <a:effectLst>
                  <a:outerShdw blurRad="38100" dist="38100" dir="2700000" algn="tl">
                    <a:srgbClr val="000000">
                      <a:alpha val="43137"/>
                    </a:srgbClr>
                  </a:outerShdw>
                </a:effectLst>
              </a:rPr>
              <a:t>Una vez que GLCC reciba la documentación completa y correcta,  se proporcionara: </a:t>
            </a:r>
          </a:p>
          <a:p>
            <a:pPr algn="ctr"/>
            <a:endParaRPr lang="es-MX" b="1" dirty="0">
              <a:solidFill>
                <a:schemeClr val="accent2">
                  <a:lumMod val="75000"/>
                </a:schemeClr>
              </a:solidFill>
              <a:effectLst>
                <a:outerShdw blurRad="38100" dist="38100" dir="2700000" algn="tl">
                  <a:srgbClr val="000000">
                    <a:alpha val="43137"/>
                  </a:srgbClr>
                </a:outerShdw>
              </a:effectLst>
            </a:endParaRPr>
          </a:p>
          <a:p>
            <a:pPr marL="285750" indent="-285750" algn="ctr">
              <a:buFont typeface="Arial" panose="020B0604020202020204" pitchFamily="34" charset="0"/>
              <a:buChar char="•"/>
            </a:pPr>
            <a:r>
              <a:rPr lang="es-MX" b="1" dirty="0">
                <a:solidFill>
                  <a:schemeClr val="accent2">
                    <a:lumMod val="75000"/>
                  </a:schemeClr>
                </a:solidFill>
              </a:rPr>
              <a:t>La calendarización de los procesos de evaluación al Coordinador del CE</a:t>
            </a:r>
          </a:p>
          <a:p>
            <a:pPr marL="285750" indent="-285750" algn="ctr">
              <a:buFont typeface="Arial" panose="020B0604020202020204" pitchFamily="34" charset="0"/>
              <a:buChar char="•"/>
            </a:pPr>
            <a:endParaRPr lang="es-MX" b="1" dirty="0">
              <a:solidFill>
                <a:schemeClr val="accent2">
                  <a:lumMod val="75000"/>
                </a:schemeClr>
              </a:solidFill>
            </a:endParaRPr>
          </a:p>
          <a:p>
            <a:pPr marL="285750" indent="-285750" algn="ctr">
              <a:buFont typeface="Arial" panose="020B0604020202020204" pitchFamily="34" charset="0"/>
              <a:buChar char="•"/>
            </a:pPr>
            <a:r>
              <a:rPr lang="es-MX" b="1" dirty="0">
                <a:solidFill>
                  <a:schemeClr val="accent2">
                    <a:lumMod val="75000"/>
                  </a:schemeClr>
                </a:solidFill>
              </a:rPr>
              <a:t>Los horarios disponibles  para reservar la fecha de aplicación de la evaluación</a:t>
            </a:r>
          </a:p>
          <a:p>
            <a:pPr algn="ctr"/>
            <a:endParaRPr lang="es-MX" b="1" dirty="0">
              <a:solidFill>
                <a:schemeClr val="accent2">
                  <a:lumMod val="75000"/>
                </a:schemeClr>
              </a:solidFill>
            </a:endParaRPr>
          </a:p>
          <a:p>
            <a:pPr marL="285750" indent="-285750" algn="ctr">
              <a:buFont typeface="Arial" panose="020B0604020202020204" pitchFamily="34" charset="0"/>
              <a:buChar char="•"/>
            </a:pPr>
            <a:r>
              <a:rPr lang="es-MX" b="1" dirty="0">
                <a:solidFill>
                  <a:schemeClr val="accent2">
                    <a:lumMod val="75000"/>
                  </a:schemeClr>
                </a:solidFill>
              </a:rPr>
              <a:t>Se podrá realizar una recalendarización o cambio de fecha se debe solicitar con 5 días hábiles en </a:t>
            </a:r>
            <a:r>
              <a:rPr lang="es-MX" b="1">
                <a:solidFill>
                  <a:schemeClr val="accent2">
                    <a:lumMod val="75000"/>
                  </a:schemeClr>
                </a:solidFill>
              </a:rPr>
              <a:t>horario laborable.</a:t>
            </a:r>
            <a:endParaRPr lang="es-MX" b="1" dirty="0">
              <a:solidFill>
                <a:schemeClr val="accent2">
                  <a:lumMod val="75000"/>
                </a:schemeClr>
              </a:solidFill>
            </a:endParaRPr>
          </a:p>
          <a:p>
            <a:pPr algn="ctr"/>
            <a:endParaRPr lang="es-MX" b="1" dirty="0">
              <a:solidFill>
                <a:schemeClr val="accent2">
                  <a:lumMod val="75000"/>
                </a:schemeClr>
              </a:solidFill>
            </a:endParaRPr>
          </a:p>
        </p:txBody>
      </p:sp>
    </p:spTree>
    <p:extLst>
      <p:ext uri="{BB962C8B-B14F-4D97-AF65-F5344CB8AC3E}">
        <p14:creationId xmlns:p14="http://schemas.microsoft.com/office/powerpoint/2010/main" val="1349986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78BE8-EFC4-73DA-E163-8D3AB813937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3EEFD70-49F7-691D-DC67-CE83994EE464}"/>
              </a:ext>
            </a:extLst>
          </p:cNvPr>
          <p:cNvSpPr>
            <a:spLocks noGrp="1"/>
          </p:cNvSpPr>
          <p:nvPr>
            <p:ph type="title"/>
          </p:nvPr>
        </p:nvSpPr>
        <p:spPr>
          <a:xfrm>
            <a:off x="268453" y="190702"/>
            <a:ext cx="6626869" cy="783221"/>
          </a:xfrm>
        </p:spPr>
        <p:txBody>
          <a:bodyPr>
            <a:normAutofit/>
          </a:bodyPr>
          <a:lstStyle/>
          <a:p>
            <a:r>
              <a:rPr lang="es-MX" sz="2400" dirty="0"/>
              <a:t>9. Confirmación de fecha de evaluación e instrucciones.</a:t>
            </a:r>
          </a:p>
        </p:txBody>
      </p:sp>
      <p:grpSp>
        <p:nvGrpSpPr>
          <p:cNvPr id="25" name="Grupo 24">
            <a:extLst>
              <a:ext uri="{FF2B5EF4-FFF2-40B4-BE49-F238E27FC236}">
                <a16:creationId xmlns:a16="http://schemas.microsoft.com/office/drawing/2014/main" id="{65486A50-3BBB-3266-E308-B8A0C639DE7D}"/>
              </a:ext>
            </a:extLst>
          </p:cNvPr>
          <p:cNvGrpSpPr/>
          <p:nvPr/>
        </p:nvGrpSpPr>
        <p:grpSpPr>
          <a:xfrm>
            <a:off x="781942" y="1010519"/>
            <a:ext cx="9369980" cy="4833507"/>
            <a:chOff x="781942" y="1154897"/>
            <a:chExt cx="9369980" cy="4833507"/>
          </a:xfrm>
        </p:grpSpPr>
        <p:sp>
          <p:nvSpPr>
            <p:cNvPr id="5" name="Rectángulo 4">
              <a:extLst>
                <a:ext uri="{FF2B5EF4-FFF2-40B4-BE49-F238E27FC236}">
                  <a16:creationId xmlns:a16="http://schemas.microsoft.com/office/drawing/2014/main" id="{9BD1C488-E4D8-843C-9E28-1491445D8125}"/>
                </a:ext>
              </a:extLst>
            </p:cNvPr>
            <p:cNvSpPr/>
            <p:nvPr/>
          </p:nvSpPr>
          <p:spPr>
            <a:xfrm>
              <a:off x="6631811" y="2347274"/>
              <a:ext cx="3520111" cy="1539520"/>
            </a:xfrm>
            <a:prstGeom prst="rect">
              <a:avLst/>
            </a:prstGeom>
            <a:gradFill>
              <a:gsLst>
                <a:gs pos="0">
                  <a:srgbClr val="75FFFC"/>
                </a:gs>
                <a:gs pos="50000">
                  <a:srgbClr val="1DFFFA"/>
                </a:gs>
                <a:gs pos="100000">
                  <a:srgbClr val="009999"/>
                </a:gs>
              </a:gsLst>
              <a:lin ang="5400000" scaled="0"/>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Envía usuario y contraseña para el acceso a la plataforma  y liga de video llamada para llevar a cabo la evaluación</a:t>
              </a:r>
            </a:p>
          </p:txBody>
        </p:sp>
        <p:sp>
          <p:nvSpPr>
            <p:cNvPr id="8" name="Hexágono 7">
              <a:extLst>
                <a:ext uri="{FF2B5EF4-FFF2-40B4-BE49-F238E27FC236}">
                  <a16:creationId xmlns:a16="http://schemas.microsoft.com/office/drawing/2014/main" id="{B25842BA-FE93-B7FE-372B-7F0A6D41E2AF}"/>
                </a:ext>
              </a:extLst>
            </p:cNvPr>
            <p:cNvSpPr/>
            <p:nvPr/>
          </p:nvSpPr>
          <p:spPr>
            <a:xfrm>
              <a:off x="7246937" y="1154897"/>
              <a:ext cx="1976386" cy="519498"/>
            </a:xfrm>
            <a:prstGeom prst="hexagon">
              <a:avLst/>
            </a:prstGeom>
            <a:gradFill>
              <a:gsLst>
                <a:gs pos="0">
                  <a:srgbClr val="75FFFC"/>
                </a:gs>
                <a:gs pos="50000">
                  <a:srgbClr val="1DFFFA"/>
                </a:gs>
                <a:gs pos="100000">
                  <a:srgbClr val="009999"/>
                </a:gs>
              </a:gsLst>
              <a:lin ang="5400000" scaled="0"/>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2800" b="1" dirty="0">
                  <a:solidFill>
                    <a:schemeClr val="tx1"/>
                  </a:solidFill>
                </a:rPr>
                <a:t>GLCC</a:t>
              </a:r>
            </a:p>
          </p:txBody>
        </p:sp>
        <p:sp>
          <p:nvSpPr>
            <p:cNvPr id="9" name="Rectángulo 8">
              <a:extLst>
                <a:ext uri="{FF2B5EF4-FFF2-40B4-BE49-F238E27FC236}">
                  <a16:creationId xmlns:a16="http://schemas.microsoft.com/office/drawing/2014/main" id="{34F953FE-1139-4074-710A-545AD3CD4965}"/>
                </a:ext>
              </a:extLst>
            </p:cNvPr>
            <p:cNvSpPr/>
            <p:nvPr/>
          </p:nvSpPr>
          <p:spPr>
            <a:xfrm>
              <a:off x="781942" y="4399137"/>
              <a:ext cx="3520108" cy="1589267"/>
            </a:xfrm>
            <a:prstGeom prst="rect">
              <a:avLst/>
            </a:prstGeom>
            <a:gradFill>
              <a:gsLst>
                <a:gs pos="0">
                  <a:srgbClr val="75FFFC"/>
                </a:gs>
                <a:gs pos="50000">
                  <a:srgbClr val="1DFFFA"/>
                </a:gs>
                <a:gs pos="100000">
                  <a:srgbClr val="009999"/>
                </a:gs>
              </a:gsLst>
              <a:lin ang="5400000" scaled="0"/>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400" b="1" dirty="0">
                  <a:solidFill>
                    <a:schemeClr val="tx1"/>
                  </a:solidFill>
                </a:rPr>
                <a:t>En caso de que se requiera  cambiar fecha de evaluación el Coordinador del CE deberá notificarlo por Email de lunes a viernes en horario laboral a la COCE,  con un tiempo no mayor a 5 días hábiles de anticipación de la fecha programada  </a:t>
              </a:r>
            </a:p>
          </p:txBody>
        </p:sp>
      </p:grpSp>
      <p:sp>
        <p:nvSpPr>
          <p:cNvPr id="13" name="Hexágono 12">
            <a:extLst>
              <a:ext uri="{FF2B5EF4-FFF2-40B4-BE49-F238E27FC236}">
                <a16:creationId xmlns:a16="http://schemas.microsoft.com/office/drawing/2014/main" id="{EAC3766A-BBED-1CF9-7DAF-9F21CF562F3C}"/>
              </a:ext>
            </a:extLst>
          </p:cNvPr>
          <p:cNvSpPr/>
          <p:nvPr/>
        </p:nvSpPr>
        <p:spPr>
          <a:xfrm>
            <a:off x="1283903" y="1082603"/>
            <a:ext cx="2217601" cy="519498"/>
          </a:xfrm>
          <a:prstGeom prst="hexagon">
            <a:avLst/>
          </a:prstGeom>
          <a:gradFill>
            <a:gsLst>
              <a:gs pos="0">
                <a:srgbClr val="75FFFC"/>
              </a:gs>
              <a:gs pos="50000">
                <a:srgbClr val="1DFFFA"/>
              </a:gs>
              <a:gs pos="100000">
                <a:srgbClr val="009999"/>
              </a:gs>
            </a:gsLst>
            <a:lin ang="5400000" scaled="0"/>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COORDINADOR DEL CE</a:t>
            </a:r>
          </a:p>
        </p:txBody>
      </p:sp>
      <p:sp>
        <p:nvSpPr>
          <p:cNvPr id="15" name="Rectángulo 14">
            <a:extLst>
              <a:ext uri="{FF2B5EF4-FFF2-40B4-BE49-F238E27FC236}">
                <a16:creationId xmlns:a16="http://schemas.microsoft.com/office/drawing/2014/main" id="{1C328EB4-7E3A-1A9B-1E9A-FB001AF39741}"/>
              </a:ext>
            </a:extLst>
          </p:cNvPr>
          <p:cNvSpPr/>
          <p:nvPr/>
        </p:nvSpPr>
        <p:spPr>
          <a:xfrm>
            <a:off x="712558" y="2072869"/>
            <a:ext cx="3520108" cy="1671132"/>
          </a:xfrm>
          <a:prstGeom prst="rect">
            <a:avLst/>
          </a:prstGeom>
          <a:gradFill>
            <a:gsLst>
              <a:gs pos="0">
                <a:srgbClr val="75FFFC"/>
              </a:gs>
              <a:gs pos="50000">
                <a:srgbClr val="1DFFFA"/>
              </a:gs>
              <a:gs pos="100000">
                <a:srgbClr val="009999"/>
              </a:gs>
            </a:gsLst>
            <a:lin ang="5400000" scaled="0"/>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MX" sz="1400" b="1" dirty="0">
                <a:solidFill>
                  <a:schemeClr val="tx1"/>
                </a:solidFill>
              </a:rPr>
              <a:t>Cuando tenga la programación de las evaluaciones le notifica al candidato: </a:t>
            </a:r>
          </a:p>
          <a:p>
            <a:pPr marL="285750" indent="-285750">
              <a:buFont typeface="Arial" panose="020B0604020202020204" pitchFamily="34" charset="0"/>
              <a:buChar char="•"/>
            </a:pPr>
            <a:r>
              <a:rPr lang="es-MX" sz="1400" b="1" dirty="0">
                <a:solidFill>
                  <a:schemeClr val="tx1"/>
                </a:solidFill>
              </a:rPr>
              <a:t>la fecha de evaluación, </a:t>
            </a:r>
          </a:p>
          <a:p>
            <a:pPr marL="285750" indent="-285750">
              <a:buFont typeface="Arial" panose="020B0604020202020204" pitchFamily="34" charset="0"/>
              <a:buChar char="•"/>
            </a:pPr>
            <a:r>
              <a:rPr lang="es-MX" sz="1400" b="1" dirty="0">
                <a:solidFill>
                  <a:schemeClr val="tx1"/>
                </a:solidFill>
              </a:rPr>
              <a:t>lugar de aplicación y </a:t>
            </a:r>
          </a:p>
          <a:p>
            <a:pPr marL="285750" indent="-285750">
              <a:buFont typeface="Arial" panose="020B0604020202020204" pitchFamily="34" charset="0"/>
              <a:buChar char="•"/>
            </a:pPr>
            <a:r>
              <a:rPr lang="es-MX" sz="1400" b="1" dirty="0">
                <a:solidFill>
                  <a:schemeClr val="tx1"/>
                </a:solidFill>
              </a:rPr>
              <a:t>El coordinador deberá asignar un espacio adecuado  en el plantel  y verificará que se tenga el software adecuado.</a:t>
            </a:r>
          </a:p>
        </p:txBody>
      </p:sp>
      <p:sp>
        <p:nvSpPr>
          <p:cNvPr id="19" name="CuadroTexto 18">
            <a:extLst>
              <a:ext uri="{FF2B5EF4-FFF2-40B4-BE49-F238E27FC236}">
                <a16:creationId xmlns:a16="http://schemas.microsoft.com/office/drawing/2014/main" id="{992BFCFC-FF2D-02A1-4EF8-0E102AFA8FA8}"/>
              </a:ext>
            </a:extLst>
          </p:cNvPr>
          <p:cNvSpPr txBox="1"/>
          <p:nvPr/>
        </p:nvSpPr>
        <p:spPr>
          <a:xfrm>
            <a:off x="5672397" y="4920696"/>
            <a:ext cx="6097554" cy="923330"/>
          </a:xfrm>
          <a:prstGeom prst="rect">
            <a:avLst/>
          </a:prstGeom>
          <a:noFill/>
        </p:spPr>
        <p:txBody>
          <a:bodyPr wrap="square">
            <a:spAutoFit/>
          </a:bodyPr>
          <a:lstStyle/>
          <a:p>
            <a:pPr algn="ctr"/>
            <a:r>
              <a:rPr lang="es-MX" sz="1800" b="1" dirty="0">
                <a:solidFill>
                  <a:schemeClr val="tx1"/>
                </a:solidFill>
              </a:rPr>
              <a:t>Nota:</a:t>
            </a:r>
            <a:r>
              <a:rPr lang="es-MX" sz="1800" dirty="0">
                <a:solidFill>
                  <a:schemeClr val="tx1"/>
                </a:solidFill>
              </a:rPr>
              <a:t> Si el candidato no presentarse en su fecha acordada este perderá el derecho a su examen y deberá realizar todo el proceso nuevamente.</a:t>
            </a:r>
          </a:p>
        </p:txBody>
      </p:sp>
      <p:cxnSp>
        <p:nvCxnSpPr>
          <p:cNvPr id="26" name="Conector recto de flecha 25">
            <a:extLst>
              <a:ext uri="{FF2B5EF4-FFF2-40B4-BE49-F238E27FC236}">
                <a16:creationId xmlns:a16="http://schemas.microsoft.com/office/drawing/2014/main" id="{5393998E-D8B8-F4E5-9E21-FA1C0E241AD7}"/>
              </a:ext>
            </a:extLst>
          </p:cNvPr>
          <p:cNvCxnSpPr>
            <a:cxnSpLocks/>
          </p:cNvCxnSpPr>
          <p:nvPr/>
        </p:nvCxnSpPr>
        <p:spPr>
          <a:xfrm>
            <a:off x="2382417" y="3744001"/>
            <a:ext cx="0" cy="510758"/>
          </a:xfrm>
          <a:prstGeom prst="straightConnector1">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 name="Conector recto de flecha 3">
            <a:extLst>
              <a:ext uri="{FF2B5EF4-FFF2-40B4-BE49-F238E27FC236}">
                <a16:creationId xmlns:a16="http://schemas.microsoft.com/office/drawing/2014/main" id="{3F2375EF-6CDA-A922-D35E-110BC96CA409}"/>
              </a:ext>
            </a:extLst>
          </p:cNvPr>
          <p:cNvCxnSpPr>
            <a:cxnSpLocks/>
          </p:cNvCxnSpPr>
          <p:nvPr/>
        </p:nvCxnSpPr>
        <p:spPr>
          <a:xfrm>
            <a:off x="2397969" y="1642548"/>
            <a:ext cx="0" cy="430321"/>
          </a:xfrm>
          <a:prstGeom prst="straightConnector1">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 name="Conector recto de flecha 6">
            <a:extLst>
              <a:ext uri="{FF2B5EF4-FFF2-40B4-BE49-F238E27FC236}">
                <a16:creationId xmlns:a16="http://schemas.microsoft.com/office/drawing/2014/main" id="{C91DC1BB-8A87-B6B4-AFC9-410F2437B415}"/>
              </a:ext>
            </a:extLst>
          </p:cNvPr>
          <p:cNvCxnSpPr>
            <a:cxnSpLocks/>
          </p:cNvCxnSpPr>
          <p:nvPr/>
        </p:nvCxnSpPr>
        <p:spPr>
          <a:xfrm>
            <a:off x="8256903" y="1530017"/>
            <a:ext cx="0" cy="672879"/>
          </a:xfrm>
          <a:prstGeom prst="straightConnector1">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000493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E1B1326-99DB-30DE-6386-9A2ACEC2368D}"/>
              </a:ext>
            </a:extLst>
          </p:cNvPr>
          <p:cNvSpPr>
            <a:spLocks noGrp="1"/>
          </p:cNvSpPr>
          <p:nvPr>
            <p:ph idx="1"/>
          </p:nvPr>
        </p:nvSpPr>
        <p:spPr>
          <a:xfrm>
            <a:off x="4988559" y="1253330"/>
            <a:ext cx="6930171" cy="4800629"/>
          </a:xfrm>
        </p:spPr>
        <p:txBody>
          <a:bodyPr>
            <a:noAutofit/>
          </a:bodyPr>
          <a:lstStyle/>
          <a:p>
            <a:pPr algn="just"/>
            <a:r>
              <a:rPr lang="es-MX" sz="1300" b="0" i="0" u="none" strike="noStrike" baseline="0" dirty="0">
                <a:solidFill>
                  <a:srgbClr val="000000"/>
                </a:solidFill>
                <a:latin typeface="Calibri" panose="020F0502020204030204" pitchFamily="34" charset="0"/>
              </a:rPr>
              <a:t>Global e-Learning </a:t>
            </a:r>
            <a:r>
              <a:rPr lang="es-MX" sz="1300" b="0" i="0" u="none" strike="noStrike" baseline="0" dirty="0" err="1">
                <a:solidFill>
                  <a:srgbClr val="000000"/>
                </a:solidFill>
                <a:latin typeface="Calibri" panose="020F0502020204030204" pitchFamily="34" charset="0"/>
              </a:rPr>
              <a:t>Consulting</a:t>
            </a:r>
            <a:r>
              <a:rPr lang="es-MX" sz="1300" b="0" i="0" u="none" strike="noStrike" baseline="0" dirty="0">
                <a:solidFill>
                  <a:srgbClr val="000000"/>
                </a:solidFill>
                <a:latin typeface="Calibri" panose="020F0502020204030204" pitchFamily="34" charset="0"/>
              </a:rPr>
              <a:t> Latinoamérica S.A. de C.V. (GLCC) es una empresa Mexicana-Canadiense con operación en México, representada en Canadá a través de GL </a:t>
            </a:r>
            <a:r>
              <a:rPr lang="es-MX" sz="1300" b="0" i="0" u="none" strike="noStrike" baseline="0" dirty="0" err="1">
                <a:solidFill>
                  <a:srgbClr val="000000"/>
                </a:solidFill>
                <a:latin typeface="Calibri" panose="020F0502020204030204" pitchFamily="34" charset="0"/>
              </a:rPr>
              <a:t>Consulting</a:t>
            </a:r>
            <a:r>
              <a:rPr lang="es-MX" sz="1300" b="0" i="0" u="none" strike="noStrike" baseline="0" dirty="0">
                <a:solidFill>
                  <a:srgbClr val="000000"/>
                </a:solidFill>
                <a:latin typeface="Calibri" panose="020F0502020204030204" pitchFamily="34" charset="0"/>
              </a:rPr>
              <a:t> </a:t>
            </a:r>
            <a:r>
              <a:rPr lang="es-MX" sz="1300" b="0" i="0" u="none" strike="noStrike" baseline="0" dirty="0" err="1">
                <a:solidFill>
                  <a:srgbClr val="000000"/>
                </a:solidFill>
                <a:latin typeface="Calibri" panose="020F0502020204030204" pitchFamily="34" charset="0"/>
              </a:rPr>
              <a:t>Canada</a:t>
            </a:r>
            <a:r>
              <a:rPr lang="es-MX" sz="1300" b="0" i="0" u="none" strike="noStrike" baseline="0" dirty="0">
                <a:solidFill>
                  <a:srgbClr val="000000"/>
                </a:solidFill>
                <a:latin typeface="Calibri" panose="020F0502020204030204" pitchFamily="34" charset="0"/>
              </a:rPr>
              <a:t> </a:t>
            </a:r>
            <a:r>
              <a:rPr lang="es-MX" sz="1300" b="0" i="0" u="none" strike="noStrike" baseline="0" dirty="0" err="1">
                <a:solidFill>
                  <a:srgbClr val="000000"/>
                </a:solidFill>
                <a:latin typeface="Calibri" panose="020F0502020204030204" pitchFamily="34" charset="0"/>
              </a:rPr>
              <a:t>Corporation</a:t>
            </a:r>
            <a:r>
              <a:rPr lang="es-MX" sz="1300" b="0" i="0" u="none" strike="noStrike" baseline="0" dirty="0">
                <a:solidFill>
                  <a:srgbClr val="000000"/>
                </a:solidFill>
                <a:latin typeface="Calibri" panose="020F0502020204030204" pitchFamily="34" charset="0"/>
              </a:rPr>
              <a:t>. </a:t>
            </a:r>
          </a:p>
          <a:p>
            <a:r>
              <a:rPr lang="es-MX" sz="1300" dirty="0">
                <a:solidFill>
                  <a:srgbClr val="000000"/>
                </a:solidFill>
                <a:latin typeface="Calibri" panose="020F0502020204030204" pitchFamily="34" charset="0"/>
              </a:rPr>
              <a:t>Ha sido acreditado por la Secretaría de Educación Pública (SEP) como instancia evaluadora para la emisión de la Certificación Nacional de Nivel de Idioma (</a:t>
            </a:r>
            <a:r>
              <a:rPr lang="es-MX" sz="1300" dirty="0" err="1">
                <a:solidFill>
                  <a:srgbClr val="000000"/>
                </a:solidFill>
                <a:latin typeface="Calibri" panose="020F0502020204030204" pitchFamily="34" charset="0"/>
              </a:rPr>
              <a:t>CeNNI</a:t>
            </a:r>
            <a:r>
              <a:rPr lang="es-MX" sz="1300" dirty="0">
                <a:solidFill>
                  <a:srgbClr val="000000"/>
                </a:solidFill>
                <a:latin typeface="Calibri" panose="020F0502020204030204" pitchFamily="34" charset="0"/>
              </a:rPr>
              <a:t>), con aval del Colegio Profesional en la Enseñanza del Inglés, A.C. (COPEI), a través de sus evaluaciones denominadas GLCC English </a:t>
            </a:r>
            <a:r>
              <a:rPr lang="es-MX" sz="1300" dirty="0" err="1">
                <a:solidFill>
                  <a:srgbClr val="000000"/>
                </a:solidFill>
                <a:latin typeface="Calibri" panose="020F0502020204030204" pitchFamily="34" charset="0"/>
              </a:rPr>
              <a:t>Academy</a:t>
            </a:r>
            <a:r>
              <a:rPr lang="es-MX" sz="1300" dirty="0">
                <a:solidFill>
                  <a:srgbClr val="000000"/>
                </a:solidFill>
                <a:latin typeface="Calibri" panose="020F0502020204030204" pitchFamily="34" charset="0"/>
              </a:rPr>
              <a:t> PT y GLCC English Test (ambas propiedades de GLCC).</a:t>
            </a:r>
          </a:p>
          <a:p>
            <a:endParaRPr lang="es-MX" sz="1300" dirty="0">
              <a:solidFill>
                <a:srgbClr val="000000"/>
              </a:solidFill>
              <a:latin typeface="Calibri" panose="020F0502020204030204" pitchFamily="34" charset="0"/>
            </a:endParaRPr>
          </a:p>
          <a:p>
            <a:endParaRPr lang="es-MX" sz="1300" dirty="0">
              <a:solidFill>
                <a:srgbClr val="000000"/>
              </a:solidFill>
              <a:latin typeface="Calibri" panose="020F0502020204030204" pitchFamily="34" charset="0"/>
            </a:endParaRPr>
          </a:p>
          <a:p>
            <a:pPr algn="just"/>
            <a:r>
              <a:rPr lang="es-MX" sz="1300" b="0" i="0" u="none" strike="noStrike" baseline="0" dirty="0">
                <a:solidFill>
                  <a:srgbClr val="000000"/>
                </a:solidFill>
                <a:latin typeface="Calibri" panose="020F0502020204030204" pitchFamily="34" charset="0"/>
              </a:rPr>
              <a:t>Del portafolio de clientes de GLCC: </a:t>
            </a:r>
          </a:p>
          <a:p>
            <a:pPr algn="just"/>
            <a:r>
              <a:rPr lang="es-MX" sz="1300" b="0" i="0" u="none" strike="noStrike" baseline="0" dirty="0">
                <a:solidFill>
                  <a:srgbClr val="000000"/>
                </a:solidFill>
                <a:latin typeface="Calibri" panose="020F0502020204030204" pitchFamily="34" charset="0"/>
              </a:rPr>
              <a:t>Asociación Nacional de Universidades e Instituciones de Educación Superior (ANUIES); </a:t>
            </a:r>
          </a:p>
          <a:p>
            <a:pPr algn="just"/>
            <a:r>
              <a:rPr lang="es-MX" sz="1300" b="0" i="0" u="none" strike="noStrike" baseline="0" dirty="0">
                <a:solidFill>
                  <a:srgbClr val="000000"/>
                </a:solidFill>
                <a:latin typeface="Calibri" panose="020F0502020204030204" pitchFamily="34" charset="0"/>
              </a:rPr>
              <a:t>Escuelas Normales; </a:t>
            </a:r>
          </a:p>
          <a:p>
            <a:pPr algn="just"/>
            <a:r>
              <a:rPr lang="es-MX" sz="1300" b="0" i="0" u="none" strike="noStrike" baseline="0" dirty="0">
                <a:solidFill>
                  <a:srgbClr val="000000"/>
                </a:solidFill>
                <a:latin typeface="Calibri" panose="020F0502020204030204" pitchFamily="34" charset="0"/>
              </a:rPr>
              <a:t>Instituto Tecnológico Nacional de México; </a:t>
            </a:r>
          </a:p>
          <a:p>
            <a:pPr algn="just"/>
            <a:r>
              <a:rPr lang="es-MX" sz="1300" b="0" i="0" u="none" strike="noStrike" baseline="0" dirty="0">
                <a:solidFill>
                  <a:srgbClr val="000000"/>
                </a:solidFill>
                <a:latin typeface="Calibri" panose="020F0502020204030204" pitchFamily="34" charset="0"/>
              </a:rPr>
              <a:t>Colegio Nacional de Educación Profesional Técnica (CONALEP); </a:t>
            </a:r>
          </a:p>
          <a:p>
            <a:pPr algn="just"/>
            <a:r>
              <a:rPr lang="es-MX" sz="1300" b="0" i="0" u="none" strike="noStrike" baseline="0" dirty="0">
                <a:solidFill>
                  <a:srgbClr val="000000"/>
                </a:solidFill>
                <a:latin typeface="Calibri" panose="020F0502020204030204" pitchFamily="34" charset="0"/>
              </a:rPr>
              <a:t>Fundación para el Desarrollo Educativo, de la Investigación y Superación Profesional de los Maestros A.C. (operada por el SNTE) </a:t>
            </a:r>
          </a:p>
          <a:p>
            <a:pPr algn="just"/>
            <a:endParaRPr lang="es-MX" sz="1200" dirty="0"/>
          </a:p>
        </p:txBody>
      </p:sp>
      <p:sp>
        <p:nvSpPr>
          <p:cNvPr id="5" name="CuadroTexto 4">
            <a:extLst>
              <a:ext uri="{FF2B5EF4-FFF2-40B4-BE49-F238E27FC236}">
                <a16:creationId xmlns:a16="http://schemas.microsoft.com/office/drawing/2014/main" id="{3B48E3F7-8F5D-1CAE-024C-EE1D3D53A6B4}"/>
              </a:ext>
            </a:extLst>
          </p:cNvPr>
          <p:cNvSpPr txBox="1"/>
          <p:nvPr/>
        </p:nvSpPr>
        <p:spPr>
          <a:xfrm>
            <a:off x="224658" y="575240"/>
            <a:ext cx="4441934" cy="461665"/>
          </a:xfrm>
          <a:prstGeom prst="rect">
            <a:avLst/>
          </a:prstGeom>
          <a:noFill/>
        </p:spPr>
        <p:txBody>
          <a:bodyPr wrap="square">
            <a:spAutoFit/>
          </a:bodyPr>
          <a:lstStyle/>
          <a:p>
            <a:pPr algn="just"/>
            <a:r>
              <a:rPr lang="es-MX" sz="2400" b="1" i="0" u="none" strike="noStrike" baseline="0" dirty="0">
                <a:solidFill>
                  <a:srgbClr val="000000"/>
                </a:solidFill>
                <a:latin typeface="Calibri" panose="020F0502020204030204" pitchFamily="34" charset="0"/>
              </a:rPr>
              <a:t> </a:t>
            </a:r>
            <a:r>
              <a:rPr lang="es-MX" sz="2400" dirty="0">
                <a:solidFill>
                  <a:srgbClr val="6E152E"/>
                </a:solidFill>
                <a:latin typeface="Montserrat SemiBold" panose="00000700000000000000" pitchFamily="2" charset="0"/>
                <a:ea typeface="+mj-ea"/>
                <a:cs typeface="+mj-cs"/>
              </a:rPr>
              <a:t>ACERCA DE GLCC </a:t>
            </a:r>
          </a:p>
        </p:txBody>
      </p:sp>
      <p:pic>
        <p:nvPicPr>
          <p:cNvPr id="8" name="Imagen 7">
            <a:extLst>
              <a:ext uri="{FF2B5EF4-FFF2-40B4-BE49-F238E27FC236}">
                <a16:creationId xmlns:a16="http://schemas.microsoft.com/office/drawing/2014/main" id="{8DEB9D40-68D3-EE74-2A02-99D1B6559A96}"/>
              </a:ext>
            </a:extLst>
          </p:cNvPr>
          <p:cNvPicPr>
            <a:picLocks noChangeAspect="1"/>
          </p:cNvPicPr>
          <p:nvPr/>
        </p:nvPicPr>
        <p:blipFill>
          <a:blip r:embed="rId2"/>
          <a:stretch>
            <a:fillRect/>
          </a:stretch>
        </p:blipFill>
        <p:spPr>
          <a:xfrm>
            <a:off x="333444" y="1532075"/>
            <a:ext cx="4224362" cy="42431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15025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54D55-96AF-AB7E-8448-32E5EF1A5BD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771AFCA-DEE6-0991-7C3C-7D8FCEC366AD}"/>
              </a:ext>
            </a:extLst>
          </p:cNvPr>
          <p:cNvSpPr>
            <a:spLocks noGrp="1"/>
          </p:cNvSpPr>
          <p:nvPr>
            <p:ph type="title"/>
          </p:nvPr>
        </p:nvSpPr>
        <p:spPr>
          <a:xfrm>
            <a:off x="108105" y="201628"/>
            <a:ext cx="3954780" cy="487055"/>
          </a:xfrm>
        </p:spPr>
        <p:txBody>
          <a:bodyPr>
            <a:normAutofit/>
          </a:bodyPr>
          <a:lstStyle/>
          <a:p>
            <a:pPr algn="l"/>
            <a:r>
              <a:rPr lang="es-MX" sz="2400" dirty="0"/>
              <a:t>10. Evaluación.</a:t>
            </a:r>
          </a:p>
        </p:txBody>
      </p:sp>
      <p:grpSp>
        <p:nvGrpSpPr>
          <p:cNvPr id="3" name="Grupo 2">
            <a:extLst>
              <a:ext uri="{FF2B5EF4-FFF2-40B4-BE49-F238E27FC236}">
                <a16:creationId xmlns:a16="http://schemas.microsoft.com/office/drawing/2014/main" id="{41884D4E-EF15-5336-A8B7-DF3C61A6F959}"/>
              </a:ext>
            </a:extLst>
          </p:cNvPr>
          <p:cNvGrpSpPr/>
          <p:nvPr/>
        </p:nvGrpSpPr>
        <p:grpSpPr>
          <a:xfrm>
            <a:off x="895739" y="951722"/>
            <a:ext cx="9777562" cy="5288340"/>
            <a:chOff x="1511559" y="1107493"/>
            <a:chExt cx="9777562" cy="5288340"/>
          </a:xfrm>
        </p:grpSpPr>
        <p:sp>
          <p:nvSpPr>
            <p:cNvPr id="4" name="Rectángulo 3">
              <a:extLst>
                <a:ext uri="{FF2B5EF4-FFF2-40B4-BE49-F238E27FC236}">
                  <a16:creationId xmlns:a16="http://schemas.microsoft.com/office/drawing/2014/main" id="{344594A5-E7E6-2DA2-4C21-9BEFF1634BBA}"/>
                </a:ext>
              </a:extLst>
            </p:cNvPr>
            <p:cNvSpPr/>
            <p:nvPr/>
          </p:nvSpPr>
          <p:spPr>
            <a:xfrm>
              <a:off x="5331741" y="1107493"/>
              <a:ext cx="5957379" cy="1739926"/>
            </a:xfrm>
            <a:prstGeom prst="rect">
              <a:avLst/>
            </a:prstGeom>
            <a:gradFill flip="none" rotWithShape="1">
              <a:gsLst>
                <a:gs pos="0">
                  <a:srgbClr val="6699FF">
                    <a:shade val="30000"/>
                    <a:satMod val="115000"/>
                  </a:srgbClr>
                </a:gs>
                <a:gs pos="50000">
                  <a:srgbClr val="7097E6"/>
                </a:gs>
                <a:gs pos="100000">
                  <a:srgbClr val="CDDFFF"/>
                </a:gs>
              </a:gsLst>
              <a:lin ang="2700000" scaled="1"/>
              <a:tileRect/>
            </a:gradFill>
            <a:ln>
              <a:noFill/>
            </a:ln>
            <a:scene3d>
              <a:camera prst="orthographicFront"/>
              <a:lightRig rig="threePt" dir="t"/>
            </a:scene3d>
            <a:sp3d>
              <a:bevelT w="165100" prst="coolSlant"/>
            </a:sp3d>
          </p:spPr>
          <p:style>
            <a:lnRef idx="0">
              <a:schemeClr val="accent1"/>
            </a:lnRef>
            <a:fillRef idx="3">
              <a:schemeClr val="accent1"/>
            </a:fillRef>
            <a:effectRef idx="3">
              <a:schemeClr val="accent1"/>
            </a:effectRef>
            <a:fontRef idx="minor">
              <a:schemeClr val="lt1"/>
            </a:fontRef>
          </p:style>
          <p:txBody>
            <a:bodyPr rtlCol="0" anchor="ctr"/>
            <a:lstStyle/>
            <a:p>
              <a:pPr marL="342900" indent="-342900">
                <a:buFont typeface="Arial" panose="020B0604020202020204" pitchFamily="34" charset="0"/>
                <a:buChar char="•"/>
              </a:pPr>
              <a:r>
                <a:rPr lang="es-MX" dirty="0">
                  <a:solidFill>
                    <a:schemeClr val="tx1"/>
                  </a:solidFill>
                </a:rPr>
                <a:t>Ingresa a la plataforma y sesión de videollamada</a:t>
              </a:r>
            </a:p>
            <a:p>
              <a:pPr marL="342900" indent="-342900">
                <a:buFont typeface="Arial" panose="020B0604020202020204" pitchFamily="34" charset="0"/>
                <a:buChar char="•"/>
              </a:pPr>
              <a:r>
                <a:rPr lang="es-MX" dirty="0">
                  <a:solidFill>
                    <a:schemeClr val="tx1"/>
                  </a:solidFill>
                </a:rPr>
                <a:t>Presenta su INE Original, de lo contario no se le permitirá la evaluación</a:t>
              </a:r>
            </a:p>
            <a:p>
              <a:pPr marL="342900" indent="-342900">
                <a:buFont typeface="Arial" panose="020B0604020202020204" pitchFamily="34" charset="0"/>
                <a:buChar char="•"/>
              </a:pPr>
              <a:r>
                <a:rPr lang="es-MX" dirty="0">
                  <a:solidFill>
                    <a:schemeClr val="tx1"/>
                  </a:solidFill>
                </a:rPr>
                <a:t>Cuenta con 3 horas 30 minutos, para realizar la evaluación </a:t>
              </a:r>
            </a:p>
            <a:p>
              <a:endParaRPr lang="es-MX" dirty="0">
                <a:solidFill>
                  <a:schemeClr val="tx1"/>
                </a:solidFill>
              </a:endParaRPr>
            </a:p>
          </p:txBody>
        </p:sp>
        <p:sp>
          <p:nvSpPr>
            <p:cNvPr id="6" name="Hexágono 5">
              <a:extLst>
                <a:ext uri="{FF2B5EF4-FFF2-40B4-BE49-F238E27FC236}">
                  <a16:creationId xmlns:a16="http://schemas.microsoft.com/office/drawing/2014/main" id="{5878503A-8660-64D5-9A6D-BEE3C629E279}"/>
                </a:ext>
              </a:extLst>
            </p:cNvPr>
            <p:cNvSpPr/>
            <p:nvPr/>
          </p:nvSpPr>
          <p:spPr>
            <a:xfrm>
              <a:off x="1511559" y="1443175"/>
              <a:ext cx="3167146" cy="982283"/>
            </a:xfrm>
            <a:prstGeom prst="hexagon">
              <a:avLst/>
            </a:prstGeom>
            <a:gradFill flip="none" rotWithShape="1">
              <a:gsLst>
                <a:gs pos="0">
                  <a:srgbClr val="6699FF">
                    <a:shade val="30000"/>
                    <a:satMod val="115000"/>
                  </a:srgbClr>
                </a:gs>
                <a:gs pos="50000">
                  <a:srgbClr val="7097E6"/>
                </a:gs>
                <a:gs pos="100000">
                  <a:srgbClr val="CDDFFF"/>
                </a:gs>
              </a:gsLst>
              <a:lin ang="2700000" scaled="1"/>
              <a:tileRect/>
            </a:gradFill>
            <a:scene3d>
              <a:camera prst="orthographicFront"/>
              <a:lightRig rig="threePt" dir="t"/>
            </a:scene3d>
            <a:sp3d>
              <a:bevelT w="165100" prst="coolSlan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s-MX" dirty="0">
                  <a:solidFill>
                    <a:schemeClr val="tx1"/>
                  </a:solidFill>
                </a:rPr>
                <a:t>Si  NO se cuenta con supervisor, el CANDIDATO</a:t>
              </a:r>
            </a:p>
          </p:txBody>
        </p:sp>
        <p:sp>
          <p:nvSpPr>
            <p:cNvPr id="8" name="Rectángulo 7">
              <a:extLst>
                <a:ext uri="{FF2B5EF4-FFF2-40B4-BE49-F238E27FC236}">
                  <a16:creationId xmlns:a16="http://schemas.microsoft.com/office/drawing/2014/main" id="{9A82B7E6-EA7F-1D69-BF10-82DEB2E2DE06}"/>
                </a:ext>
              </a:extLst>
            </p:cNvPr>
            <p:cNvSpPr/>
            <p:nvPr/>
          </p:nvSpPr>
          <p:spPr>
            <a:xfrm>
              <a:off x="5447121" y="3593929"/>
              <a:ext cx="5842000" cy="2801904"/>
            </a:xfrm>
            <a:prstGeom prst="rect">
              <a:avLst/>
            </a:prstGeom>
            <a:gradFill flip="none" rotWithShape="1">
              <a:gsLst>
                <a:gs pos="0">
                  <a:srgbClr val="6699FF">
                    <a:shade val="30000"/>
                    <a:satMod val="115000"/>
                  </a:srgbClr>
                </a:gs>
                <a:gs pos="50000">
                  <a:srgbClr val="7097E6"/>
                </a:gs>
                <a:gs pos="100000">
                  <a:srgbClr val="CDDFFF"/>
                </a:gs>
              </a:gsLst>
              <a:lin ang="2700000" scaled="1"/>
              <a:tileRect/>
            </a:gradFill>
            <a:ln>
              <a:noFill/>
            </a:ln>
            <a:scene3d>
              <a:camera prst="orthographicFront"/>
              <a:lightRig rig="threePt" dir="t"/>
            </a:scene3d>
            <a:sp3d>
              <a:bevelT w="165100" prst="coolSlant"/>
            </a:sp3d>
          </p:spPr>
          <p:style>
            <a:lnRef idx="0">
              <a:schemeClr val="accent1"/>
            </a:lnRef>
            <a:fillRef idx="3">
              <a:schemeClr val="accent1"/>
            </a:fillRef>
            <a:effectRef idx="3">
              <a:schemeClr val="accent1"/>
            </a:effectRef>
            <a:fontRef idx="minor">
              <a:schemeClr val="lt1"/>
            </a:fontRef>
          </p:style>
          <p:txBody>
            <a:bodyPr rtlCol="0" anchor="ctr"/>
            <a:lstStyle/>
            <a:p>
              <a:pPr algn="just"/>
              <a:r>
                <a:rPr lang="es-MX" dirty="0">
                  <a:solidFill>
                    <a:schemeClr val="tx1"/>
                  </a:solidFill>
                </a:rPr>
                <a:t>Este deberá: </a:t>
              </a:r>
            </a:p>
            <a:p>
              <a:pPr marL="342900" indent="-342900" algn="just">
                <a:buFont typeface="Arial" panose="020B0604020202020204" pitchFamily="34" charset="0"/>
                <a:buChar char="•"/>
              </a:pPr>
              <a:r>
                <a:rPr lang="es-MX" dirty="0">
                  <a:solidFill>
                    <a:schemeClr val="tx1"/>
                  </a:solidFill>
                </a:rPr>
                <a:t>Ingresa a la plataforma y sesión de videollamada</a:t>
              </a:r>
            </a:p>
            <a:p>
              <a:pPr marL="342900" indent="-342900" algn="just">
                <a:buFont typeface="Arial" panose="020B0604020202020204" pitchFamily="34" charset="0"/>
                <a:buChar char="•"/>
              </a:pPr>
              <a:r>
                <a:rPr lang="es-MX" dirty="0">
                  <a:solidFill>
                    <a:schemeClr val="tx1"/>
                  </a:solidFill>
                </a:rPr>
                <a:t>Atender indicaciones del personal de GLCC a cargo de la evaluación.</a:t>
              </a:r>
            </a:p>
            <a:p>
              <a:pPr marL="342900" indent="-342900" algn="just">
                <a:buFont typeface="Arial" panose="020B0604020202020204" pitchFamily="34" charset="0"/>
                <a:buChar char="•"/>
              </a:pPr>
              <a:r>
                <a:rPr lang="es-MX" dirty="0">
                  <a:solidFill>
                    <a:schemeClr val="tx1"/>
                  </a:solidFill>
                </a:rPr>
                <a:t>Comprobar la identidad del candidato, de lo contario no se le permitirá la evaluación (el candidato deberá llevar su INE original) </a:t>
              </a:r>
            </a:p>
            <a:p>
              <a:pPr marL="342900" indent="-342900" algn="just">
                <a:buFont typeface="Arial" panose="020B0604020202020204" pitchFamily="34" charset="0"/>
                <a:buChar char="•"/>
              </a:pPr>
              <a:r>
                <a:rPr lang="es-MX" dirty="0">
                  <a:solidFill>
                    <a:schemeClr val="tx1"/>
                  </a:solidFill>
                </a:rPr>
                <a:t>Ser puntual se recomienda estar 15 min antes para revisar cuestiones técnicas.</a:t>
              </a:r>
            </a:p>
            <a:p>
              <a:pPr marL="342900" indent="-342900" algn="just">
                <a:buFont typeface="Arial" panose="020B0604020202020204" pitchFamily="34" charset="0"/>
                <a:buChar char="•"/>
              </a:pPr>
              <a:r>
                <a:rPr lang="es-MX" dirty="0">
                  <a:solidFill>
                    <a:schemeClr val="tx1"/>
                  </a:solidFill>
                </a:rPr>
                <a:t>Cumplir con los requerimientos técnicos</a:t>
              </a:r>
            </a:p>
          </p:txBody>
        </p:sp>
        <p:sp>
          <p:nvSpPr>
            <p:cNvPr id="9" name="Hexágono 8">
              <a:extLst>
                <a:ext uri="{FF2B5EF4-FFF2-40B4-BE49-F238E27FC236}">
                  <a16:creationId xmlns:a16="http://schemas.microsoft.com/office/drawing/2014/main" id="{B19CDE6B-826B-1921-08DD-41F331B03846}"/>
                </a:ext>
              </a:extLst>
            </p:cNvPr>
            <p:cNvSpPr/>
            <p:nvPr/>
          </p:nvSpPr>
          <p:spPr>
            <a:xfrm>
              <a:off x="1511559" y="4273685"/>
              <a:ext cx="3073840" cy="734196"/>
            </a:xfrm>
            <a:prstGeom prst="hexagon">
              <a:avLst/>
            </a:prstGeom>
            <a:gradFill flip="none" rotWithShape="1">
              <a:gsLst>
                <a:gs pos="0">
                  <a:srgbClr val="6699FF">
                    <a:shade val="30000"/>
                    <a:satMod val="115000"/>
                  </a:srgbClr>
                </a:gs>
                <a:gs pos="50000">
                  <a:srgbClr val="7097E6"/>
                </a:gs>
                <a:gs pos="100000">
                  <a:srgbClr val="CDDFFF"/>
                </a:gs>
              </a:gsLst>
              <a:lin ang="2700000" scaled="1"/>
              <a:tileRect/>
            </a:gradFill>
            <a:ln>
              <a:noFill/>
            </a:ln>
            <a:scene3d>
              <a:camera prst="orthographicFront"/>
              <a:lightRig rig="threePt" dir="t"/>
            </a:scene3d>
            <a:sp3d>
              <a:bevelT w="165100" prst="coolSlant"/>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s-MX" dirty="0">
                  <a:solidFill>
                    <a:schemeClr val="tx1"/>
                  </a:solidFill>
                </a:rPr>
                <a:t>Si se cuenta con SUPERVISOR</a:t>
              </a:r>
            </a:p>
          </p:txBody>
        </p:sp>
      </p:grpSp>
      <p:pic>
        <p:nvPicPr>
          <p:cNvPr id="20" name="Imagen 19">
            <a:extLst>
              <a:ext uri="{FF2B5EF4-FFF2-40B4-BE49-F238E27FC236}">
                <a16:creationId xmlns:a16="http://schemas.microsoft.com/office/drawing/2014/main" id="{0196961D-340E-1771-B2BF-CE043D44812F}"/>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10000" b="90000" l="10000" r="90000"/>
                    </a14:imgEffect>
                  </a14:imgLayer>
                </a14:imgProps>
              </a:ext>
            </a:extLst>
          </a:blip>
          <a:srcRect l="33585" t="9272" r="35196" b="19346"/>
          <a:stretch/>
        </p:blipFill>
        <p:spPr>
          <a:xfrm>
            <a:off x="4062885" y="1442144"/>
            <a:ext cx="653036" cy="424717"/>
          </a:xfrm>
          <a:prstGeom prst="rect">
            <a:avLst/>
          </a:prstGeom>
        </p:spPr>
      </p:pic>
      <p:pic>
        <p:nvPicPr>
          <p:cNvPr id="16" name="Imagen 15">
            <a:extLst>
              <a:ext uri="{FF2B5EF4-FFF2-40B4-BE49-F238E27FC236}">
                <a16:creationId xmlns:a16="http://schemas.microsoft.com/office/drawing/2014/main" id="{C1C4FDC8-6489-5A1E-8368-AF2A8FFA5BB3}"/>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10000" b="90000" l="10000" r="90000"/>
                    </a14:imgEffect>
                  </a14:imgLayer>
                </a14:imgProps>
              </a:ext>
            </a:extLst>
          </a:blip>
          <a:srcRect l="33585" t="9272" r="35196" b="19346"/>
          <a:stretch/>
        </p:blipFill>
        <p:spPr>
          <a:xfrm>
            <a:off x="3943627" y="4272653"/>
            <a:ext cx="887674" cy="424717"/>
          </a:xfrm>
          <a:prstGeom prst="rect">
            <a:avLst/>
          </a:prstGeom>
        </p:spPr>
      </p:pic>
    </p:spTree>
    <p:extLst>
      <p:ext uri="{BB962C8B-B14F-4D97-AF65-F5344CB8AC3E}">
        <p14:creationId xmlns:p14="http://schemas.microsoft.com/office/powerpoint/2010/main" val="3897789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24302-CE35-2F7B-5F65-96EE3F32FDB6}"/>
            </a:ext>
          </a:extLst>
        </p:cNvPr>
        <p:cNvGrpSpPr/>
        <p:nvPr/>
      </p:nvGrpSpPr>
      <p:grpSpPr>
        <a:xfrm>
          <a:off x="0" y="0"/>
          <a:ext cx="0" cy="0"/>
          <a:chOff x="0" y="0"/>
          <a:chExt cx="0" cy="0"/>
        </a:xfrm>
      </p:grpSpPr>
      <p:sp>
        <p:nvSpPr>
          <p:cNvPr id="11" name="CuadroTexto 10">
            <a:extLst>
              <a:ext uri="{FF2B5EF4-FFF2-40B4-BE49-F238E27FC236}">
                <a16:creationId xmlns:a16="http://schemas.microsoft.com/office/drawing/2014/main" id="{204A1494-5BC2-E642-4B86-DF033EA8E3E6}"/>
              </a:ext>
            </a:extLst>
          </p:cNvPr>
          <p:cNvSpPr txBox="1"/>
          <p:nvPr/>
        </p:nvSpPr>
        <p:spPr>
          <a:xfrm>
            <a:off x="215100" y="191745"/>
            <a:ext cx="4573688" cy="461665"/>
          </a:xfrm>
          <a:prstGeom prst="rect">
            <a:avLst/>
          </a:prstGeom>
          <a:noFill/>
        </p:spPr>
        <p:txBody>
          <a:bodyPr wrap="none" rtlCol="0">
            <a:spAutoFit/>
          </a:bodyPr>
          <a:lstStyle/>
          <a:p>
            <a:r>
              <a:rPr lang="es-MX" sz="2400" b="1" dirty="0">
                <a:solidFill>
                  <a:srgbClr val="6E152E"/>
                </a:solidFill>
                <a:latin typeface="Montserrat SemiBold" pitchFamily="2" charset="77"/>
                <a:ea typeface="+mj-ea"/>
                <a:cs typeface="+mj-cs"/>
              </a:rPr>
              <a:t>11. Hoja de resultados GLCC.</a:t>
            </a:r>
          </a:p>
        </p:txBody>
      </p:sp>
      <p:grpSp>
        <p:nvGrpSpPr>
          <p:cNvPr id="2" name="Grupo 1">
            <a:extLst>
              <a:ext uri="{FF2B5EF4-FFF2-40B4-BE49-F238E27FC236}">
                <a16:creationId xmlns:a16="http://schemas.microsoft.com/office/drawing/2014/main" id="{B746B023-0A9F-A33B-22FA-4AA885FB9029}"/>
              </a:ext>
            </a:extLst>
          </p:cNvPr>
          <p:cNvGrpSpPr/>
          <p:nvPr/>
        </p:nvGrpSpPr>
        <p:grpSpPr>
          <a:xfrm>
            <a:off x="475862" y="959986"/>
            <a:ext cx="8686800" cy="4629051"/>
            <a:chOff x="494800" y="1096161"/>
            <a:chExt cx="8686800" cy="4629051"/>
          </a:xfrm>
        </p:grpSpPr>
        <p:sp>
          <p:nvSpPr>
            <p:cNvPr id="12" name="Rectángulo: esquinas redondeadas 11">
              <a:extLst>
                <a:ext uri="{FF2B5EF4-FFF2-40B4-BE49-F238E27FC236}">
                  <a16:creationId xmlns:a16="http://schemas.microsoft.com/office/drawing/2014/main" id="{419C48DE-181A-6571-237B-A47B7779B3A4}"/>
                </a:ext>
              </a:extLst>
            </p:cNvPr>
            <p:cNvSpPr/>
            <p:nvPr/>
          </p:nvSpPr>
          <p:spPr>
            <a:xfrm>
              <a:off x="494800" y="1096161"/>
              <a:ext cx="5220340" cy="4629051"/>
            </a:xfrm>
            <a:prstGeom prst="roundRect">
              <a:avLst/>
            </a:prstGeom>
            <a:solidFill>
              <a:schemeClr val="accent4">
                <a:lumMod val="75000"/>
              </a:schemeClr>
            </a:soli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bg1"/>
                  </a:solidFill>
                </a:rPr>
                <a:t>GLCC:</a:t>
              </a:r>
            </a:p>
            <a:p>
              <a:pPr algn="ctr"/>
              <a:endParaRPr lang="es-MX" dirty="0">
                <a:solidFill>
                  <a:schemeClr val="bg1"/>
                </a:solidFill>
              </a:endParaRPr>
            </a:p>
            <a:p>
              <a:pPr marL="285750" indent="-285750">
                <a:buFont typeface="Arial" panose="020B0604020202020204" pitchFamily="34" charset="0"/>
                <a:buChar char="•"/>
              </a:pPr>
              <a:r>
                <a:rPr lang="es-ES" dirty="0">
                  <a:solidFill>
                    <a:schemeClr val="bg1"/>
                  </a:solidFill>
                </a:rPr>
                <a:t>Integrará resultados y envía al personal de la DAOCE y a cada candidato, vía e-mail, con el no. de folio.</a:t>
              </a:r>
            </a:p>
            <a:p>
              <a:pPr marL="285750" indent="-285750">
                <a:buFont typeface="Arial" panose="020B0604020202020204" pitchFamily="34" charset="0"/>
                <a:buChar char="•"/>
              </a:pPr>
              <a:r>
                <a:rPr lang="es-MX" dirty="0">
                  <a:solidFill>
                    <a:schemeClr val="bg1"/>
                  </a:solidFill>
                </a:rPr>
                <a:t>Entregará los resultados en un periodo máximo de 10 días hábiles contados a partir de la fecha de aplicación del examen.</a:t>
              </a:r>
              <a:endParaRPr lang="es-ES" dirty="0">
                <a:solidFill>
                  <a:schemeClr val="bg1"/>
                </a:solidFill>
              </a:endParaRPr>
            </a:p>
            <a:p>
              <a:pPr marL="285750" indent="-285750">
                <a:buFont typeface="Arial" panose="020B0604020202020204" pitchFamily="34" charset="0"/>
                <a:buChar char="•"/>
              </a:pPr>
              <a:r>
                <a:rPr lang="es-MX" dirty="0">
                  <a:solidFill>
                    <a:schemeClr val="bg1"/>
                  </a:solidFill>
                </a:rPr>
                <a:t>Notificará por e-mail al candidato cuando su documento CENNI esté disponible en la plataforma de la SEP, se emite este documento únicamente en versión digital descargable e imprimible solo por el candidato, el candidato tendrá</a:t>
              </a:r>
              <a:r>
                <a:rPr lang="es-ES" dirty="0">
                  <a:solidFill>
                    <a:schemeClr val="bg1"/>
                  </a:solidFill>
                </a:rPr>
                <a:t> un tiempo estimado de emisión de documento CENNI de 30 días hábiles.</a:t>
              </a:r>
              <a:endParaRPr lang="es-MX" dirty="0">
                <a:solidFill>
                  <a:schemeClr val="bg1"/>
                </a:solidFill>
              </a:endParaRPr>
            </a:p>
          </p:txBody>
        </p:sp>
        <p:sp>
          <p:nvSpPr>
            <p:cNvPr id="14" name="Rectángulo: esquinas redondeadas 13">
              <a:extLst>
                <a:ext uri="{FF2B5EF4-FFF2-40B4-BE49-F238E27FC236}">
                  <a16:creationId xmlns:a16="http://schemas.microsoft.com/office/drawing/2014/main" id="{6097C90A-1A4C-6802-BCD3-4830FD81CDC4}"/>
                </a:ext>
              </a:extLst>
            </p:cNvPr>
            <p:cNvSpPr/>
            <p:nvPr/>
          </p:nvSpPr>
          <p:spPr>
            <a:xfrm>
              <a:off x="6045425" y="1895361"/>
              <a:ext cx="3136175" cy="2389705"/>
            </a:xfrm>
            <a:prstGeom prst="roundRect">
              <a:avLst/>
            </a:prstGeom>
            <a:solidFill>
              <a:schemeClr val="accent4">
                <a:lumMod val="75000"/>
              </a:schemeClr>
            </a:soli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bg1"/>
                  </a:solidFill>
                  <a:effectLst>
                    <a:outerShdw blurRad="38100" dist="38100" dir="2700000" algn="tl">
                      <a:srgbClr val="000000">
                        <a:alpha val="43137"/>
                      </a:srgbClr>
                    </a:outerShdw>
                  </a:effectLst>
                </a:rPr>
                <a:t>Coordinador del C.E. </a:t>
              </a:r>
            </a:p>
            <a:p>
              <a:pPr algn="ctr"/>
              <a:endParaRPr lang="es-MX" dirty="0">
                <a:solidFill>
                  <a:schemeClr val="bg1"/>
                </a:solidFill>
              </a:endParaRPr>
            </a:p>
            <a:p>
              <a:pPr algn="ctr"/>
              <a:r>
                <a:rPr lang="es-MX" dirty="0">
                  <a:solidFill>
                    <a:schemeClr val="bg1"/>
                  </a:solidFill>
                </a:rPr>
                <a:t>A través de la DAOCE, podrá solicitar el reporte especifico o global cuando se requiera  </a:t>
              </a:r>
            </a:p>
          </p:txBody>
        </p:sp>
      </p:grpSp>
      <p:sp>
        <p:nvSpPr>
          <p:cNvPr id="85" name="CuadroTexto 84">
            <a:extLst>
              <a:ext uri="{FF2B5EF4-FFF2-40B4-BE49-F238E27FC236}">
                <a16:creationId xmlns:a16="http://schemas.microsoft.com/office/drawing/2014/main" id="{B42C96A8-4CAD-58A0-6471-10D73A188B15}"/>
              </a:ext>
            </a:extLst>
          </p:cNvPr>
          <p:cNvSpPr txBox="1"/>
          <p:nvPr/>
        </p:nvSpPr>
        <p:spPr>
          <a:xfrm>
            <a:off x="6816553" y="4752819"/>
            <a:ext cx="5220339" cy="1323439"/>
          </a:xfrm>
          <a:prstGeom prst="rect">
            <a:avLst/>
          </a:prstGeom>
          <a:noFill/>
        </p:spPr>
        <p:txBody>
          <a:bodyPr wrap="square">
            <a:spAutoFit/>
          </a:bodyPr>
          <a:lstStyle/>
          <a:p>
            <a:pPr algn="ctr"/>
            <a:r>
              <a:rPr lang="es-MX" sz="1600" b="1" dirty="0">
                <a:solidFill>
                  <a:schemeClr val="tx1"/>
                </a:solidFill>
              </a:rPr>
              <a:t>N0TA: Para obtener </a:t>
            </a:r>
            <a:r>
              <a:rPr lang="es-MX" sz="1600" b="1" dirty="0"/>
              <a:t>un certificado CENNI es r</a:t>
            </a:r>
            <a:r>
              <a:rPr lang="es-MX" sz="1600" b="1" dirty="0">
                <a:solidFill>
                  <a:schemeClr val="tx1"/>
                </a:solidFill>
              </a:rPr>
              <a:t>equisito indispensable obtener un resultado mínimo por habilidad evaluada de A2, de acuerdo al </a:t>
            </a:r>
            <a:r>
              <a:rPr lang="es-MX" sz="1600" b="1" dirty="0"/>
              <a:t>M</a:t>
            </a:r>
            <a:r>
              <a:rPr lang="es-MX" sz="1600" b="1" dirty="0">
                <a:solidFill>
                  <a:schemeClr val="tx1"/>
                </a:solidFill>
              </a:rPr>
              <a:t>arco Común Europeo para que GLCC gestione y confirme que el trámite de su CENNI está en curso.</a:t>
            </a:r>
          </a:p>
        </p:txBody>
      </p:sp>
      <p:pic>
        <p:nvPicPr>
          <p:cNvPr id="3" name="Marcador de contenido 7">
            <a:extLst>
              <a:ext uri="{FF2B5EF4-FFF2-40B4-BE49-F238E27FC236}">
                <a16:creationId xmlns:a16="http://schemas.microsoft.com/office/drawing/2014/main" id="{F41D1560-7CC2-F24C-CAC7-7635C6ACCAD0}"/>
              </a:ext>
            </a:extLst>
          </p:cNvPr>
          <p:cNvPicPr>
            <a:picLocks noChangeAspect="1"/>
          </p:cNvPicPr>
          <p:nvPr/>
        </p:nvPicPr>
        <p:blipFill rotWithShape="1">
          <a:blip r:embed="rId2"/>
          <a:srcRect t="1243" r="6285" b="10053"/>
          <a:stretch/>
        </p:blipFill>
        <p:spPr>
          <a:xfrm>
            <a:off x="9492947" y="1203648"/>
            <a:ext cx="2295733" cy="32746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61453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93539-44E8-F907-35A7-5B1DB955C81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B072689-1563-8B8A-4FAC-06B695B8F559}"/>
              </a:ext>
            </a:extLst>
          </p:cNvPr>
          <p:cNvSpPr>
            <a:spLocks noGrp="1"/>
          </p:cNvSpPr>
          <p:nvPr>
            <p:ph type="title"/>
          </p:nvPr>
        </p:nvSpPr>
        <p:spPr>
          <a:xfrm>
            <a:off x="815885" y="1324946"/>
            <a:ext cx="9375475" cy="649741"/>
          </a:xfrm>
        </p:spPr>
        <p:txBody>
          <a:bodyPr>
            <a:normAutofit/>
          </a:bodyPr>
          <a:lstStyle/>
          <a:p>
            <a:pPr algn="l"/>
            <a:r>
              <a:rPr lang="es-ES" sz="2400" dirty="0"/>
              <a:t>12. Entrega de base de datos de resultados</a:t>
            </a:r>
            <a:endParaRPr lang="es-MX" sz="2400" dirty="0"/>
          </a:p>
        </p:txBody>
      </p:sp>
      <p:sp>
        <p:nvSpPr>
          <p:cNvPr id="6" name="CuadroTexto 5">
            <a:extLst>
              <a:ext uri="{FF2B5EF4-FFF2-40B4-BE49-F238E27FC236}">
                <a16:creationId xmlns:a16="http://schemas.microsoft.com/office/drawing/2014/main" id="{F679DF65-7EE6-A792-E943-BE3BC16AAB76}"/>
              </a:ext>
            </a:extLst>
          </p:cNvPr>
          <p:cNvSpPr txBox="1"/>
          <p:nvPr/>
        </p:nvSpPr>
        <p:spPr>
          <a:xfrm>
            <a:off x="815884" y="2391514"/>
            <a:ext cx="9375475" cy="1200329"/>
          </a:xfrm>
          <a:prstGeom prst="rect">
            <a:avLst/>
          </a:prstGeom>
          <a:noFill/>
        </p:spPr>
        <p:txBody>
          <a:bodyPr wrap="square">
            <a:spAutoFit/>
          </a:bodyPr>
          <a:lstStyle/>
          <a:p>
            <a:pPr algn="just"/>
            <a:r>
              <a:rPr lang="es-MX" b="0" dirty="0">
                <a:solidFill>
                  <a:schemeClr val="accent2">
                    <a:lumMod val="50000"/>
                  </a:schemeClr>
                </a:solidFill>
              </a:rPr>
              <a:t>El Coordinador del plantel como Centro de Evaluación a través de Colegio Estatal deberá enviar reporte y soporte documental que ampara tanto los procesos de evaluación y certificados para conciliar los datos  con el personal de la COCE para el reporte mensual correspondiente durante los primeros 5 días (Se integra la Base de datos correspondiente “Anexo III). </a:t>
            </a:r>
            <a:endParaRPr lang="es-MX" dirty="0">
              <a:solidFill>
                <a:schemeClr val="accent2">
                  <a:lumMod val="50000"/>
                </a:schemeClr>
              </a:solidFill>
            </a:endParaRPr>
          </a:p>
        </p:txBody>
      </p:sp>
      <p:graphicFrame>
        <p:nvGraphicFramePr>
          <p:cNvPr id="8" name="Tabla 7">
            <a:extLst>
              <a:ext uri="{FF2B5EF4-FFF2-40B4-BE49-F238E27FC236}">
                <a16:creationId xmlns:a16="http://schemas.microsoft.com/office/drawing/2014/main" id="{204E6F31-8605-4A67-9CF9-8DF538835221}"/>
              </a:ext>
            </a:extLst>
          </p:cNvPr>
          <p:cNvGraphicFramePr>
            <a:graphicFrameLocks noGrp="1"/>
          </p:cNvGraphicFramePr>
          <p:nvPr>
            <p:extLst>
              <p:ext uri="{D42A27DB-BD31-4B8C-83A1-F6EECF244321}">
                <p14:modId xmlns:p14="http://schemas.microsoft.com/office/powerpoint/2010/main" val="1364219291"/>
              </p:ext>
            </p:extLst>
          </p:nvPr>
        </p:nvGraphicFramePr>
        <p:xfrm>
          <a:off x="838200" y="4295690"/>
          <a:ext cx="10515599" cy="1125396"/>
        </p:xfrm>
        <a:graphic>
          <a:graphicData uri="http://schemas.openxmlformats.org/drawingml/2006/table">
            <a:tbl>
              <a:tblPr>
                <a:tableStyleId>{5C22544A-7EE6-4342-B048-85BDC9FD1C3A}</a:tableStyleId>
              </a:tblPr>
              <a:tblGrid>
                <a:gridCol w="176284">
                  <a:extLst>
                    <a:ext uri="{9D8B030D-6E8A-4147-A177-3AD203B41FA5}">
                      <a16:colId xmlns:a16="http://schemas.microsoft.com/office/drawing/2014/main" val="2572570807"/>
                    </a:ext>
                  </a:extLst>
                </a:gridCol>
                <a:gridCol w="765232">
                  <a:extLst>
                    <a:ext uri="{9D8B030D-6E8A-4147-A177-3AD203B41FA5}">
                      <a16:colId xmlns:a16="http://schemas.microsoft.com/office/drawing/2014/main" val="3285844657"/>
                    </a:ext>
                  </a:extLst>
                </a:gridCol>
                <a:gridCol w="512826">
                  <a:extLst>
                    <a:ext uri="{9D8B030D-6E8A-4147-A177-3AD203B41FA5}">
                      <a16:colId xmlns:a16="http://schemas.microsoft.com/office/drawing/2014/main" val="332015623"/>
                    </a:ext>
                  </a:extLst>
                </a:gridCol>
                <a:gridCol w="667742">
                  <a:extLst>
                    <a:ext uri="{9D8B030D-6E8A-4147-A177-3AD203B41FA5}">
                      <a16:colId xmlns:a16="http://schemas.microsoft.com/office/drawing/2014/main" val="3265310247"/>
                    </a:ext>
                  </a:extLst>
                </a:gridCol>
                <a:gridCol w="742529">
                  <a:extLst>
                    <a:ext uri="{9D8B030D-6E8A-4147-A177-3AD203B41FA5}">
                      <a16:colId xmlns:a16="http://schemas.microsoft.com/office/drawing/2014/main" val="3420564799"/>
                    </a:ext>
                  </a:extLst>
                </a:gridCol>
                <a:gridCol w="657058">
                  <a:extLst>
                    <a:ext uri="{9D8B030D-6E8A-4147-A177-3AD203B41FA5}">
                      <a16:colId xmlns:a16="http://schemas.microsoft.com/office/drawing/2014/main" val="3489909518"/>
                    </a:ext>
                  </a:extLst>
                </a:gridCol>
                <a:gridCol w="1582548">
                  <a:extLst>
                    <a:ext uri="{9D8B030D-6E8A-4147-A177-3AD203B41FA5}">
                      <a16:colId xmlns:a16="http://schemas.microsoft.com/office/drawing/2014/main" val="362216403"/>
                    </a:ext>
                  </a:extLst>
                </a:gridCol>
                <a:gridCol w="669077">
                  <a:extLst>
                    <a:ext uri="{9D8B030D-6E8A-4147-A177-3AD203B41FA5}">
                      <a16:colId xmlns:a16="http://schemas.microsoft.com/office/drawing/2014/main" val="1949744599"/>
                    </a:ext>
                  </a:extLst>
                </a:gridCol>
                <a:gridCol w="571587">
                  <a:extLst>
                    <a:ext uri="{9D8B030D-6E8A-4147-A177-3AD203B41FA5}">
                      <a16:colId xmlns:a16="http://schemas.microsoft.com/office/drawing/2014/main" val="1250204076"/>
                    </a:ext>
                  </a:extLst>
                </a:gridCol>
                <a:gridCol w="811974">
                  <a:extLst>
                    <a:ext uri="{9D8B030D-6E8A-4147-A177-3AD203B41FA5}">
                      <a16:colId xmlns:a16="http://schemas.microsoft.com/office/drawing/2014/main" val="2408307308"/>
                    </a:ext>
                  </a:extLst>
                </a:gridCol>
                <a:gridCol w="797284">
                  <a:extLst>
                    <a:ext uri="{9D8B030D-6E8A-4147-A177-3AD203B41FA5}">
                      <a16:colId xmlns:a16="http://schemas.microsoft.com/office/drawing/2014/main" val="202626122"/>
                    </a:ext>
                  </a:extLst>
                </a:gridCol>
                <a:gridCol w="540871">
                  <a:extLst>
                    <a:ext uri="{9D8B030D-6E8A-4147-A177-3AD203B41FA5}">
                      <a16:colId xmlns:a16="http://schemas.microsoft.com/office/drawing/2014/main" val="1426195973"/>
                    </a:ext>
                  </a:extLst>
                </a:gridCol>
                <a:gridCol w="667742">
                  <a:extLst>
                    <a:ext uri="{9D8B030D-6E8A-4147-A177-3AD203B41FA5}">
                      <a16:colId xmlns:a16="http://schemas.microsoft.com/office/drawing/2014/main" val="1323353027"/>
                    </a:ext>
                  </a:extLst>
                </a:gridCol>
                <a:gridCol w="325858">
                  <a:extLst>
                    <a:ext uri="{9D8B030D-6E8A-4147-A177-3AD203B41FA5}">
                      <a16:colId xmlns:a16="http://schemas.microsoft.com/office/drawing/2014/main" val="3162898367"/>
                    </a:ext>
                  </a:extLst>
                </a:gridCol>
                <a:gridCol w="405987">
                  <a:extLst>
                    <a:ext uri="{9D8B030D-6E8A-4147-A177-3AD203B41FA5}">
                      <a16:colId xmlns:a16="http://schemas.microsoft.com/office/drawing/2014/main" val="777009838"/>
                    </a:ext>
                  </a:extLst>
                </a:gridCol>
                <a:gridCol w="621000">
                  <a:extLst>
                    <a:ext uri="{9D8B030D-6E8A-4147-A177-3AD203B41FA5}">
                      <a16:colId xmlns:a16="http://schemas.microsoft.com/office/drawing/2014/main" val="318943916"/>
                    </a:ext>
                  </a:extLst>
                </a:gridCol>
              </a:tblGrid>
              <a:tr h="724896">
                <a:tc>
                  <a:txBody>
                    <a:bodyPr/>
                    <a:lstStyle/>
                    <a:p>
                      <a:pPr algn="ctr" fontAlgn="ctr"/>
                      <a:r>
                        <a:rPr lang="es-MX" sz="800" u="none" strike="noStrike" dirty="0">
                          <a:effectLst/>
                        </a:rPr>
                        <a:t>NO.</a:t>
                      </a:r>
                      <a:endParaRPr lang="es-MX" sz="800" b="0"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u="none" strike="noStrike" dirty="0">
                          <a:effectLst/>
                        </a:rPr>
                        <a:t>APELLIDO PATERNO</a:t>
                      </a:r>
                      <a:endParaRPr lang="es-MX" sz="800" b="0"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u="none" strike="noStrike" dirty="0">
                          <a:effectLst/>
                        </a:rPr>
                        <a:t>APELLIDO MATERNO</a:t>
                      </a:r>
                      <a:endParaRPr lang="es-MX" sz="800" b="0"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u="none" strike="noStrike" dirty="0">
                          <a:effectLst/>
                        </a:rPr>
                        <a:t>NOMBRE (S)</a:t>
                      </a:r>
                      <a:endParaRPr lang="es-MX" sz="800" b="0"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u="none" strike="noStrike" dirty="0">
                          <a:effectLst/>
                        </a:rPr>
                        <a:t>CURP</a:t>
                      </a:r>
                      <a:endParaRPr lang="es-MX" sz="800" b="0"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u="none" strike="noStrike" dirty="0">
                          <a:effectLst/>
                        </a:rPr>
                        <a:t>TIPO DE USUARIO</a:t>
                      </a:r>
                      <a:endParaRPr lang="es-MX" sz="800" b="0"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u="none" strike="noStrike" dirty="0">
                          <a:effectLst/>
                        </a:rPr>
                        <a:t>CORREO ELECTRÓNICO</a:t>
                      </a:r>
                      <a:endParaRPr lang="es-MX" sz="800" b="0"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u="none" strike="noStrike" dirty="0">
                          <a:effectLst/>
                        </a:rPr>
                        <a:t>NOMBRE PAQUETE</a:t>
                      </a:r>
                      <a:endParaRPr lang="es-MX" sz="800" b="0"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u="none" strike="noStrike" dirty="0">
                          <a:effectLst/>
                        </a:rPr>
                        <a:t>PAQUETE</a:t>
                      </a:r>
                      <a:endParaRPr lang="es-MX" sz="800" b="0"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u="none" strike="noStrike" dirty="0">
                          <a:effectLst/>
                        </a:rPr>
                        <a:t>PLANTEL</a:t>
                      </a:r>
                      <a:endParaRPr lang="es-MX" sz="800" b="0"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u="none" strike="noStrike" dirty="0">
                          <a:effectLst/>
                        </a:rPr>
                        <a:t>CIUDAD/MUNICIPIO</a:t>
                      </a:r>
                      <a:endParaRPr lang="es-MX" sz="800" b="0"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u="none" strike="noStrike" dirty="0">
                          <a:effectLst/>
                        </a:rPr>
                        <a:t>ENTIDAD</a:t>
                      </a:r>
                      <a:endParaRPr lang="es-MX" sz="800" b="0"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u="none" strike="noStrike" dirty="0">
                          <a:effectLst/>
                        </a:rPr>
                        <a:t>FECHA DE EXAMEN (DD/MM/AAAA)</a:t>
                      </a:r>
                      <a:endParaRPr lang="es-MX" sz="800" b="0"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u="none" strike="noStrike" dirty="0">
                          <a:effectLst/>
                        </a:rPr>
                        <a:t>RESULTADO</a:t>
                      </a:r>
                      <a:endParaRPr lang="es-MX" sz="800" b="0"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u="none" strike="noStrike" dirty="0">
                          <a:effectLst/>
                        </a:rPr>
                        <a:t>ESTATUS</a:t>
                      </a:r>
                      <a:endParaRPr lang="es-MX" sz="800" b="0"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u="none" strike="noStrike" dirty="0">
                          <a:effectLst/>
                        </a:rPr>
                        <a:t>DOCUMENTO</a:t>
                      </a:r>
                      <a:endParaRPr lang="es-MX" sz="800" b="0" i="0" u="none" strike="noStrike" dirty="0">
                        <a:solidFill>
                          <a:srgbClr val="FFFFFF"/>
                        </a:solidFill>
                        <a:effectLst/>
                        <a:latin typeface="Calibri" panose="020F0502020204030204" pitchFamily="34" charset="0"/>
                      </a:endParaRPr>
                    </a:p>
                  </a:txBody>
                  <a:tcPr marL="0" marR="0" marT="0" marB="0" anchor="ctr"/>
                </a:tc>
                <a:extLst>
                  <a:ext uri="{0D108BD9-81ED-4DB2-BD59-A6C34878D82A}">
                    <a16:rowId xmlns:a16="http://schemas.microsoft.com/office/drawing/2014/main" val="3307167308"/>
                  </a:ext>
                </a:extLst>
              </a:tr>
              <a:tr h="400500">
                <a:tc>
                  <a:txBody>
                    <a:bodyPr/>
                    <a:lstStyle/>
                    <a:p>
                      <a:pPr algn="ctr" fontAlgn="ctr"/>
                      <a:r>
                        <a:rPr lang="es-MX" sz="500" u="none" strike="noStrike">
                          <a:effectLst/>
                        </a:rPr>
                        <a:t>1</a:t>
                      </a:r>
                      <a:endParaRPr lang="es-MX" sz="5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s-MX" sz="500" u="none" strike="noStrike">
                          <a:effectLst/>
                        </a:rPr>
                        <a:t>HERNANDEZ</a:t>
                      </a:r>
                      <a:endParaRPr lang="es-MX" sz="5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s-MX" sz="500" u="none" strike="noStrike">
                          <a:effectLst/>
                        </a:rPr>
                        <a:t>FELIX</a:t>
                      </a:r>
                      <a:endParaRPr lang="es-MX" sz="5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s-MX" sz="500" u="none" strike="noStrike">
                          <a:effectLst/>
                        </a:rPr>
                        <a:t>LUIS ALBERTO</a:t>
                      </a:r>
                      <a:endParaRPr lang="es-MX" sz="5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s-MX" sz="500" u="none" strike="noStrike">
                          <a:effectLst/>
                        </a:rPr>
                        <a:t>HEFL790808HPLRLS01</a:t>
                      </a:r>
                      <a:endParaRPr lang="es-MX" sz="5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MX" sz="500" u="none" strike="noStrike">
                          <a:effectLst/>
                        </a:rPr>
                        <a:t>DOCENTE</a:t>
                      </a:r>
                      <a:endParaRPr lang="es-MX" sz="5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s-MX" sz="500" u="sng" strike="noStrike">
                          <a:effectLst/>
                          <a:hlinkClick r:id="rId2"/>
                        </a:rPr>
                        <a:t>lhernandezf.acad151@pue.conalep.edu.mx</a:t>
                      </a:r>
                      <a:endParaRPr lang="es-MX" sz="500" b="0" i="0" u="sng" strike="noStrike">
                        <a:solidFill>
                          <a:srgbClr val="0563C1"/>
                        </a:solidFill>
                        <a:effectLst/>
                        <a:latin typeface="Calibri" panose="020F0502020204030204" pitchFamily="34" charset="0"/>
                      </a:endParaRPr>
                    </a:p>
                  </a:txBody>
                  <a:tcPr marL="0" marR="0" marT="0" marB="0" anchor="b"/>
                </a:tc>
                <a:tc>
                  <a:txBody>
                    <a:bodyPr/>
                    <a:lstStyle/>
                    <a:p>
                      <a:pPr algn="ctr" fontAlgn="b"/>
                      <a:r>
                        <a:rPr lang="es-MX" sz="500" u="none" strike="noStrike">
                          <a:effectLst/>
                        </a:rPr>
                        <a:t>PLATINUM</a:t>
                      </a:r>
                      <a:endParaRPr lang="es-MX" sz="5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MX" sz="500" u="none" strike="noStrike">
                          <a:effectLst/>
                        </a:rPr>
                        <a:t>CAP+CERT</a:t>
                      </a:r>
                      <a:endParaRPr lang="es-MX" sz="5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MX" sz="500" u="none" strike="noStrike">
                          <a:effectLst/>
                        </a:rPr>
                        <a:t>CALIPAM 151</a:t>
                      </a:r>
                      <a:endParaRPr lang="es-MX" sz="5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MX" sz="500" u="none" strike="noStrike">
                          <a:effectLst/>
                        </a:rPr>
                        <a:t>COXCATLAN</a:t>
                      </a:r>
                      <a:endParaRPr lang="es-MX" sz="500" b="0" i="0" u="none" strike="noStrike">
                        <a:solidFill>
                          <a:srgbClr val="000000"/>
                        </a:solidFill>
                        <a:effectLst/>
                        <a:latin typeface="Calibri" panose="020F0502020204030204" pitchFamily="34" charset="0"/>
                      </a:endParaRPr>
                    </a:p>
                  </a:txBody>
                  <a:tcPr marL="0" marR="0" marT="0" marB="0" anchor="b"/>
                </a:tc>
                <a:tc>
                  <a:txBody>
                    <a:bodyPr/>
                    <a:lstStyle/>
                    <a:p>
                      <a:pPr algn="ctr" fontAlgn="ctr"/>
                      <a:r>
                        <a:rPr lang="es-MX" sz="500" u="none" strike="noStrike">
                          <a:effectLst/>
                        </a:rPr>
                        <a:t>PUEBLA</a:t>
                      </a:r>
                      <a:endParaRPr lang="es-MX" sz="5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MX" sz="500" u="none" strike="noStrike">
                          <a:effectLst/>
                        </a:rPr>
                        <a:t>12/01/2024</a:t>
                      </a:r>
                      <a:endParaRPr lang="es-MX" sz="500" b="0" i="0" u="none" strike="noStrike">
                        <a:solidFill>
                          <a:srgbClr val="000000"/>
                        </a:solidFill>
                        <a:effectLst/>
                        <a:latin typeface="Calibri" panose="020F0502020204030204" pitchFamily="34" charset="0"/>
                      </a:endParaRPr>
                    </a:p>
                  </a:txBody>
                  <a:tcPr marL="0" marR="0" marT="0" marB="0" anchor="b"/>
                </a:tc>
                <a:tc>
                  <a:txBody>
                    <a:bodyPr/>
                    <a:lstStyle/>
                    <a:p>
                      <a:pPr algn="ctr" fontAlgn="ctr"/>
                      <a:r>
                        <a:rPr lang="es-MX" sz="500" u="none" strike="noStrike">
                          <a:effectLst/>
                        </a:rPr>
                        <a:t>ANULADO</a:t>
                      </a:r>
                      <a:endParaRPr lang="es-MX" sz="5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s-MX" sz="500" u="none" strike="noStrike">
                          <a:effectLst/>
                        </a:rPr>
                        <a:t>ANULADO</a:t>
                      </a:r>
                      <a:endParaRPr lang="es-MX" sz="5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s-MX" sz="500" u="none" strike="noStrike" dirty="0">
                          <a:effectLst/>
                        </a:rPr>
                        <a:t>ANULADO</a:t>
                      </a:r>
                      <a:endParaRPr lang="es-MX" sz="5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4202564575"/>
                  </a:ext>
                </a:extLst>
              </a:tr>
            </a:tbl>
          </a:graphicData>
        </a:graphic>
      </p:graphicFrame>
      <p:sp>
        <p:nvSpPr>
          <p:cNvPr id="12" name="CuadroTexto 11">
            <a:extLst>
              <a:ext uri="{FF2B5EF4-FFF2-40B4-BE49-F238E27FC236}">
                <a16:creationId xmlns:a16="http://schemas.microsoft.com/office/drawing/2014/main" id="{903AAB15-5C89-B6B6-4EDF-4B4E134B8EDF}"/>
              </a:ext>
            </a:extLst>
          </p:cNvPr>
          <p:cNvSpPr txBox="1"/>
          <p:nvPr/>
        </p:nvSpPr>
        <p:spPr>
          <a:xfrm>
            <a:off x="3684925" y="3849028"/>
            <a:ext cx="4234493" cy="307777"/>
          </a:xfrm>
          <a:prstGeom prst="rect">
            <a:avLst/>
          </a:prstGeom>
          <a:noFill/>
        </p:spPr>
        <p:txBody>
          <a:bodyPr wrap="none" rtlCol="0">
            <a:spAutoFit/>
          </a:bodyPr>
          <a:lstStyle/>
          <a:p>
            <a:r>
              <a:rPr lang="es-MX" sz="1400" dirty="0"/>
              <a:t>ANEXO III: Base de datos para la gestión de certificados </a:t>
            </a:r>
          </a:p>
        </p:txBody>
      </p:sp>
    </p:spTree>
    <p:extLst>
      <p:ext uri="{BB962C8B-B14F-4D97-AF65-F5344CB8AC3E}">
        <p14:creationId xmlns:p14="http://schemas.microsoft.com/office/powerpoint/2010/main" val="873417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7D400-FBD3-C331-E37C-9A924F0CACB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733099B-FD37-A680-099F-EAE3A986F5CC}"/>
              </a:ext>
            </a:extLst>
          </p:cNvPr>
          <p:cNvSpPr>
            <a:spLocks noGrp="1"/>
          </p:cNvSpPr>
          <p:nvPr>
            <p:ph type="title"/>
          </p:nvPr>
        </p:nvSpPr>
        <p:spPr>
          <a:xfrm>
            <a:off x="945034" y="1489942"/>
            <a:ext cx="6312455" cy="517672"/>
          </a:xfrm>
        </p:spPr>
        <p:txBody>
          <a:bodyPr>
            <a:normAutofit/>
          </a:bodyPr>
          <a:lstStyle/>
          <a:p>
            <a:r>
              <a:rPr lang="es-ES" sz="2400" dirty="0"/>
              <a:t>13. Integración de los Resultados</a:t>
            </a:r>
            <a:endParaRPr lang="es-MX" sz="2400" dirty="0"/>
          </a:p>
        </p:txBody>
      </p:sp>
      <p:sp>
        <p:nvSpPr>
          <p:cNvPr id="4" name="CuadroTexto 3">
            <a:extLst>
              <a:ext uri="{FF2B5EF4-FFF2-40B4-BE49-F238E27FC236}">
                <a16:creationId xmlns:a16="http://schemas.microsoft.com/office/drawing/2014/main" id="{1EF58006-1837-EFA4-9E7A-5435423A0B38}"/>
              </a:ext>
            </a:extLst>
          </p:cNvPr>
          <p:cNvSpPr txBox="1"/>
          <p:nvPr/>
        </p:nvSpPr>
        <p:spPr>
          <a:xfrm>
            <a:off x="1915109" y="2704619"/>
            <a:ext cx="6106884" cy="646331"/>
          </a:xfrm>
          <a:prstGeom prst="rect">
            <a:avLst/>
          </a:prstGeom>
          <a:noFill/>
        </p:spPr>
        <p:txBody>
          <a:bodyPr wrap="square">
            <a:spAutoFit/>
          </a:bodyPr>
          <a:lstStyle/>
          <a:p>
            <a:pPr algn="ctr"/>
            <a:r>
              <a:rPr lang="es-MX" b="1" dirty="0">
                <a:solidFill>
                  <a:schemeClr val="accent2">
                    <a:lumMod val="50000"/>
                  </a:schemeClr>
                </a:solidFill>
              </a:rPr>
              <a:t>La Coordinación de Operación de Centros de Evaluación (COCE) Integrará los resultados e informará a la DAOCE</a:t>
            </a:r>
          </a:p>
        </p:txBody>
      </p:sp>
    </p:spTree>
    <p:extLst>
      <p:ext uri="{BB962C8B-B14F-4D97-AF65-F5344CB8AC3E}">
        <p14:creationId xmlns:p14="http://schemas.microsoft.com/office/powerpoint/2010/main" val="155734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024BCB87-F864-C24A-174F-427E88698E6A}"/>
              </a:ext>
            </a:extLst>
          </p:cNvPr>
          <p:cNvSpPr>
            <a:spLocks noGrp="1"/>
          </p:cNvSpPr>
          <p:nvPr>
            <p:ph type="body" idx="1"/>
          </p:nvPr>
        </p:nvSpPr>
        <p:spPr>
          <a:xfrm>
            <a:off x="2379307" y="1726163"/>
            <a:ext cx="6298162" cy="3256383"/>
          </a:xfrm>
        </p:spPr>
        <p:txBody>
          <a:bodyPr/>
          <a:lstStyle/>
          <a:p>
            <a:r>
              <a:rPr lang="es-MX" dirty="0"/>
              <a:t>MUCHAS GRACIAS POR SU ATENCIÓN</a:t>
            </a:r>
          </a:p>
          <a:p>
            <a:endParaRPr lang="es-MX" b="1" dirty="0"/>
          </a:p>
          <a:p>
            <a:r>
              <a:rPr lang="es-MX" b="1" dirty="0"/>
              <a:t>SARA LÓPEZ PÉREZ</a:t>
            </a:r>
          </a:p>
          <a:p>
            <a:r>
              <a:rPr lang="es-MX" sz="1800" b="1" dirty="0"/>
              <a:t>JEFE DE PROYECTO</a:t>
            </a:r>
          </a:p>
          <a:p>
            <a:r>
              <a:rPr lang="es-MX" dirty="0">
                <a:hlinkClick r:id="rId2"/>
              </a:rPr>
              <a:t>slopez@conalep.edu.mx</a:t>
            </a:r>
            <a:r>
              <a:rPr lang="es-MX" dirty="0"/>
              <a:t>  Ext. 2788</a:t>
            </a:r>
          </a:p>
          <a:p>
            <a:endParaRPr lang="es-MX" dirty="0"/>
          </a:p>
          <a:p>
            <a:r>
              <a:rPr lang="es-MX" b="1" dirty="0"/>
              <a:t>BERNARDO MARTÍNEZ BILLATORO</a:t>
            </a:r>
          </a:p>
          <a:p>
            <a:r>
              <a:rPr lang="es-MX" sz="1800" b="1" dirty="0"/>
              <a:t>SUBJEFE TÉCNICO ESPECIALISTA</a:t>
            </a:r>
          </a:p>
          <a:p>
            <a:r>
              <a:rPr lang="es-MX" dirty="0">
                <a:hlinkClick r:id="rId3"/>
              </a:rPr>
              <a:t>bmartinez@conalep.edu.mx</a:t>
            </a:r>
            <a:r>
              <a:rPr lang="es-MX" dirty="0"/>
              <a:t>  Ext. 2784</a:t>
            </a:r>
          </a:p>
        </p:txBody>
      </p:sp>
    </p:spTree>
    <p:extLst>
      <p:ext uri="{BB962C8B-B14F-4D97-AF65-F5344CB8AC3E}">
        <p14:creationId xmlns:p14="http://schemas.microsoft.com/office/powerpoint/2010/main" val="1685144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908BA3F5-3F0E-9540-B6C2-4BCD708D401A}"/>
              </a:ext>
            </a:extLst>
          </p:cNvPr>
          <p:cNvSpPr>
            <a:spLocks noGrp="1"/>
          </p:cNvSpPr>
          <p:nvPr>
            <p:ph type="body" sz="quarter" idx="13"/>
          </p:nvPr>
        </p:nvSpPr>
        <p:spPr>
          <a:xfrm>
            <a:off x="2844954" y="3015147"/>
            <a:ext cx="6958323" cy="1038760"/>
          </a:xfrm>
        </p:spPr>
        <p:txBody>
          <a:bodyPr>
            <a:normAutofit fontScale="62500" lnSpcReduction="20000"/>
          </a:bodyPr>
          <a:lstStyle/>
          <a:p>
            <a:r>
              <a:rPr lang="es-MX" dirty="0"/>
              <a:t>Certificación de competencias lingüísticas</a:t>
            </a:r>
          </a:p>
          <a:p>
            <a:r>
              <a:rPr lang="es-MX" dirty="0"/>
              <a:t>GLCC </a:t>
            </a:r>
          </a:p>
          <a:p>
            <a:endParaRPr lang="es-MX" dirty="0"/>
          </a:p>
        </p:txBody>
      </p:sp>
      <p:pic>
        <p:nvPicPr>
          <p:cNvPr id="7" name="Imagen 6">
            <a:extLst>
              <a:ext uri="{FF2B5EF4-FFF2-40B4-BE49-F238E27FC236}">
                <a16:creationId xmlns:a16="http://schemas.microsoft.com/office/drawing/2014/main" id="{EA46282B-78F8-4A65-A842-B872361F544E}"/>
              </a:ext>
            </a:extLst>
          </p:cNvPr>
          <p:cNvPicPr>
            <a:picLocks noChangeAspect="1"/>
          </p:cNvPicPr>
          <p:nvPr/>
        </p:nvPicPr>
        <p:blipFill>
          <a:blip r:embed="rId3"/>
          <a:stretch>
            <a:fillRect/>
          </a:stretch>
        </p:blipFill>
        <p:spPr>
          <a:xfrm>
            <a:off x="-1" y="5514482"/>
            <a:ext cx="7087233" cy="1038759"/>
          </a:xfrm>
          <a:prstGeom prst="rect">
            <a:avLst/>
          </a:prstGeom>
        </p:spPr>
      </p:pic>
    </p:spTree>
    <p:extLst>
      <p:ext uri="{BB962C8B-B14F-4D97-AF65-F5344CB8AC3E}">
        <p14:creationId xmlns:p14="http://schemas.microsoft.com/office/powerpoint/2010/main" val="2095490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854240C-1FD5-621F-DFC1-8FF1CAC9EFC0}"/>
              </a:ext>
            </a:extLst>
          </p:cNvPr>
          <p:cNvPicPr>
            <a:picLocks noChangeAspect="1"/>
          </p:cNvPicPr>
          <p:nvPr/>
        </p:nvPicPr>
        <p:blipFill>
          <a:blip r:embed="rId2"/>
          <a:stretch>
            <a:fillRect/>
          </a:stretch>
        </p:blipFill>
        <p:spPr>
          <a:xfrm>
            <a:off x="743778" y="2398044"/>
            <a:ext cx="10704443" cy="2857510"/>
          </a:xfrm>
          <a:prstGeom prst="rect">
            <a:avLst/>
          </a:prstGeom>
        </p:spPr>
      </p:pic>
      <p:sp>
        <p:nvSpPr>
          <p:cNvPr id="6" name="Título 1">
            <a:extLst>
              <a:ext uri="{FF2B5EF4-FFF2-40B4-BE49-F238E27FC236}">
                <a16:creationId xmlns:a16="http://schemas.microsoft.com/office/drawing/2014/main" id="{1AE3EA00-5AFE-6F44-1DA9-ED7A4195774C}"/>
              </a:ext>
            </a:extLst>
          </p:cNvPr>
          <p:cNvSpPr>
            <a:spLocks noGrp="1"/>
          </p:cNvSpPr>
          <p:nvPr>
            <p:ph type="title"/>
          </p:nvPr>
        </p:nvSpPr>
        <p:spPr>
          <a:xfrm>
            <a:off x="838201" y="1193966"/>
            <a:ext cx="10521951" cy="816960"/>
          </a:xfrm>
        </p:spPr>
        <p:txBody>
          <a:bodyPr>
            <a:normAutofit/>
          </a:bodyPr>
          <a:lstStyle/>
          <a:p>
            <a:r>
              <a:rPr lang="es-MX" sz="2400" dirty="0"/>
              <a:t>Tabla de Referencia de la CENNI</a:t>
            </a:r>
          </a:p>
        </p:txBody>
      </p:sp>
    </p:spTree>
    <p:extLst>
      <p:ext uri="{BB962C8B-B14F-4D97-AF65-F5344CB8AC3E}">
        <p14:creationId xmlns:p14="http://schemas.microsoft.com/office/powerpoint/2010/main" val="3457333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973F52-E531-015F-A5B2-22570590D89A}"/>
              </a:ext>
            </a:extLst>
          </p:cNvPr>
          <p:cNvSpPr>
            <a:spLocks noGrp="1"/>
          </p:cNvSpPr>
          <p:nvPr>
            <p:ph type="title"/>
          </p:nvPr>
        </p:nvSpPr>
        <p:spPr>
          <a:xfrm>
            <a:off x="398780" y="1162843"/>
            <a:ext cx="4155440" cy="1325563"/>
          </a:xfrm>
        </p:spPr>
        <p:txBody>
          <a:bodyPr>
            <a:noAutofit/>
          </a:bodyPr>
          <a:lstStyle/>
          <a:p>
            <a:r>
              <a:rPr lang="es-ES" sz="2400" dirty="0"/>
              <a:t>PROPÓSITO DE CERTIFICACIÓN  COMPETENCIAS LINGÜÍSTICAS:</a:t>
            </a:r>
            <a:endParaRPr lang="es-MX" sz="2400" dirty="0"/>
          </a:p>
        </p:txBody>
      </p:sp>
      <p:sp>
        <p:nvSpPr>
          <p:cNvPr id="3" name="Marcador de contenido 2">
            <a:extLst>
              <a:ext uri="{FF2B5EF4-FFF2-40B4-BE49-F238E27FC236}">
                <a16:creationId xmlns:a16="http://schemas.microsoft.com/office/drawing/2014/main" id="{C37278DD-793E-4D7C-AE3D-38A96B7AB67E}"/>
              </a:ext>
            </a:extLst>
          </p:cNvPr>
          <p:cNvSpPr>
            <a:spLocks noGrp="1"/>
          </p:cNvSpPr>
          <p:nvPr>
            <p:ph idx="1"/>
          </p:nvPr>
        </p:nvSpPr>
        <p:spPr>
          <a:xfrm>
            <a:off x="4935894" y="1253330"/>
            <a:ext cx="6324600" cy="4351339"/>
          </a:xfrm>
        </p:spPr>
        <p:txBody>
          <a:bodyPr>
            <a:normAutofit/>
          </a:bodyPr>
          <a:lstStyle/>
          <a:p>
            <a:pPr algn="l"/>
            <a:endParaRPr lang="es-MX" sz="1800" b="0" i="0" dirty="0">
              <a:solidFill>
                <a:srgbClr val="000000"/>
              </a:solidFill>
              <a:effectLst/>
              <a:latin typeface="Montserrat" panose="00000500000000000000" pitchFamily="2" charset="0"/>
            </a:endParaRPr>
          </a:p>
          <a:p>
            <a:pPr algn="l"/>
            <a:endParaRPr lang="es-MX" sz="1800" dirty="0">
              <a:solidFill>
                <a:srgbClr val="000000"/>
              </a:solidFill>
              <a:latin typeface="Montserrat" panose="00000500000000000000" pitchFamily="2" charset="0"/>
            </a:endParaRPr>
          </a:p>
          <a:p>
            <a:pPr algn="just"/>
            <a:r>
              <a:rPr lang="es-MX" dirty="0"/>
              <a:t>Certificar las competencias de una persona para lograr la habilidad de la comunicación en el idioma inglés a través de la comprensión de la estructura oral, auditiva y gramática, es decir hablar, escuchar, escribir y leer.</a:t>
            </a:r>
          </a:p>
          <a:p>
            <a:br>
              <a:rPr lang="es-MX" dirty="0"/>
            </a:br>
            <a:endParaRPr lang="es-MX" dirty="0"/>
          </a:p>
        </p:txBody>
      </p:sp>
    </p:spTree>
    <p:extLst>
      <p:ext uri="{BB962C8B-B14F-4D97-AF65-F5344CB8AC3E}">
        <p14:creationId xmlns:p14="http://schemas.microsoft.com/office/powerpoint/2010/main" val="3052041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872CCB-4C95-5B24-60EB-9D052D253E01}"/>
              </a:ext>
            </a:extLst>
          </p:cNvPr>
          <p:cNvSpPr>
            <a:spLocks noGrp="1"/>
          </p:cNvSpPr>
          <p:nvPr>
            <p:ph type="title"/>
          </p:nvPr>
        </p:nvSpPr>
        <p:spPr>
          <a:xfrm>
            <a:off x="501417" y="849586"/>
            <a:ext cx="4155440" cy="1325563"/>
          </a:xfrm>
        </p:spPr>
        <p:txBody>
          <a:bodyPr>
            <a:normAutofit/>
          </a:bodyPr>
          <a:lstStyle/>
          <a:p>
            <a:r>
              <a:rPr lang="es-ES" sz="2400" dirty="0"/>
              <a:t>ALCANCE</a:t>
            </a:r>
            <a:r>
              <a:rPr lang="es-ES" dirty="0"/>
              <a:t>:</a:t>
            </a:r>
            <a:br>
              <a:rPr lang="es-MX" dirty="0"/>
            </a:br>
            <a:endParaRPr lang="es-MX" dirty="0"/>
          </a:p>
        </p:txBody>
      </p:sp>
      <p:sp>
        <p:nvSpPr>
          <p:cNvPr id="3" name="Marcador de contenido 2">
            <a:extLst>
              <a:ext uri="{FF2B5EF4-FFF2-40B4-BE49-F238E27FC236}">
                <a16:creationId xmlns:a16="http://schemas.microsoft.com/office/drawing/2014/main" id="{28B2C043-E628-5B75-B095-7203600003E9}"/>
              </a:ext>
            </a:extLst>
          </p:cNvPr>
          <p:cNvSpPr>
            <a:spLocks noGrp="1"/>
          </p:cNvSpPr>
          <p:nvPr>
            <p:ph idx="1"/>
          </p:nvPr>
        </p:nvSpPr>
        <p:spPr>
          <a:xfrm>
            <a:off x="5029200" y="2175149"/>
            <a:ext cx="6324600" cy="4351339"/>
          </a:xfrm>
        </p:spPr>
        <p:txBody>
          <a:bodyPr>
            <a:normAutofit/>
          </a:bodyPr>
          <a:lstStyle/>
          <a:p>
            <a:pPr algn="just"/>
            <a:r>
              <a:rPr lang="es-ES" dirty="0"/>
              <a:t>Desde la solicitud de certificación, trámite de </a:t>
            </a:r>
            <a:r>
              <a:rPr lang="es-ES" dirty="0" err="1"/>
              <a:t>voucher</a:t>
            </a:r>
            <a:r>
              <a:rPr lang="es-ES" dirty="0"/>
              <a:t>, aplicación del proceso de evaluación, entrega de certificados hasta la entrega del reporte a la DAOCE.  </a:t>
            </a:r>
            <a:endParaRPr lang="es-MX" dirty="0"/>
          </a:p>
          <a:p>
            <a:endParaRPr lang="es-MX" dirty="0"/>
          </a:p>
        </p:txBody>
      </p:sp>
    </p:spTree>
    <p:extLst>
      <p:ext uri="{BB962C8B-B14F-4D97-AF65-F5344CB8AC3E}">
        <p14:creationId xmlns:p14="http://schemas.microsoft.com/office/powerpoint/2010/main" val="1025467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F00E6CE-A9F7-A1C6-80BB-9AB9C687E5AD}"/>
              </a:ext>
            </a:extLst>
          </p:cNvPr>
          <p:cNvSpPr/>
          <p:nvPr/>
        </p:nvSpPr>
        <p:spPr>
          <a:xfrm>
            <a:off x="623888" y="1099858"/>
            <a:ext cx="7453312" cy="2677656"/>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v"/>
            </a:pPr>
            <a:r>
              <a:rPr lang="es-MX" sz="2400" dirty="0">
                <a:ln/>
              </a:rPr>
              <a:t>GLCC está alineado al Marco Común Europeo de Referencia para las Lenguas (MCER).</a:t>
            </a:r>
          </a:p>
          <a:p>
            <a:pPr marL="342900" indent="-342900" algn="just">
              <a:buFont typeface="Wingdings" panose="05000000000000000000" pitchFamily="2" charset="2"/>
              <a:buChar char="v"/>
            </a:pPr>
            <a:endParaRPr lang="es-MX" sz="2400" dirty="0">
              <a:ln/>
            </a:endParaRPr>
          </a:p>
          <a:p>
            <a:pPr marL="342900" indent="-342900" algn="just">
              <a:buFont typeface="Wingdings" panose="05000000000000000000" pitchFamily="2" charset="2"/>
              <a:buChar char="v"/>
            </a:pPr>
            <a:r>
              <a:rPr lang="es-MX" sz="2400" dirty="0">
                <a:ln/>
              </a:rPr>
              <a:t>El MCER establece una escala de 6 niveles de referencia para la organización del aprendizaje de lenguas agrupados en 3 bloques: nivel básico (A), intermedio (B) y avanzado (C).</a:t>
            </a:r>
          </a:p>
        </p:txBody>
      </p:sp>
      <p:grpSp>
        <p:nvGrpSpPr>
          <p:cNvPr id="9" name="Grupo 8">
            <a:extLst>
              <a:ext uri="{FF2B5EF4-FFF2-40B4-BE49-F238E27FC236}">
                <a16:creationId xmlns:a16="http://schemas.microsoft.com/office/drawing/2014/main" id="{37A79C55-C2DC-96AD-F347-4EC5C9F8EF8B}"/>
              </a:ext>
            </a:extLst>
          </p:cNvPr>
          <p:cNvGrpSpPr/>
          <p:nvPr/>
        </p:nvGrpSpPr>
        <p:grpSpPr>
          <a:xfrm>
            <a:off x="5388167" y="3811283"/>
            <a:ext cx="4831387" cy="2318402"/>
            <a:chOff x="2476908" y="3515996"/>
            <a:chExt cx="4831387" cy="2318402"/>
          </a:xfrm>
        </p:grpSpPr>
        <p:sp>
          <p:nvSpPr>
            <p:cNvPr id="3" name="CuadroTexto 2">
              <a:extLst>
                <a:ext uri="{FF2B5EF4-FFF2-40B4-BE49-F238E27FC236}">
                  <a16:creationId xmlns:a16="http://schemas.microsoft.com/office/drawing/2014/main" id="{70B64C02-1F6C-8E9E-AF82-D1626E61E7B5}"/>
                </a:ext>
              </a:extLst>
            </p:cNvPr>
            <p:cNvSpPr txBox="1"/>
            <p:nvPr/>
          </p:nvSpPr>
          <p:spPr>
            <a:xfrm>
              <a:off x="2476908" y="3515996"/>
              <a:ext cx="3302507" cy="369332"/>
            </a:xfrm>
            <a:prstGeom prst="rect">
              <a:avLst/>
            </a:prstGeom>
            <a:noFill/>
          </p:spPr>
          <p:txBody>
            <a:bodyPr wrap="none" rtlCol="0">
              <a:spAutoFit/>
            </a:bodyPr>
            <a:lstStyle/>
            <a:p>
              <a:r>
                <a:rPr lang="es-MX" dirty="0">
                  <a:solidFill>
                    <a:schemeClr val="bg1"/>
                  </a:solidFill>
                  <a:highlight>
                    <a:srgbClr val="008000"/>
                  </a:highlight>
                </a:rPr>
                <a:t>Basic 1                                         A1</a:t>
              </a:r>
            </a:p>
          </p:txBody>
        </p:sp>
        <p:sp>
          <p:nvSpPr>
            <p:cNvPr id="4" name="CuadroTexto 3">
              <a:extLst>
                <a:ext uri="{FF2B5EF4-FFF2-40B4-BE49-F238E27FC236}">
                  <a16:creationId xmlns:a16="http://schemas.microsoft.com/office/drawing/2014/main" id="{1B534B2F-6B68-7EA6-5635-CA0E72C99BA8}"/>
                </a:ext>
              </a:extLst>
            </p:cNvPr>
            <p:cNvSpPr txBox="1"/>
            <p:nvPr/>
          </p:nvSpPr>
          <p:spPr>
            <a:xfrm>
              <a:off x="2476908" y="4003263"/>
              <a:ext cx="3523722" cy="369332"/>
            </a:xfrm>
            <a:prstGeom prst="rect">
              <a:avLst/>
            </a:prstGeom>
            <a:noFill/>
          </p:spPr>
          <p:txBody>
            <a:bodyPr wrap="none" rtlCol="0">
              <a:spAutoFit/>
            </a:bodyPr>
            <a:lstStyle/>
            <a:p>
              <a:r>
                <a:rPr lang="es-MX" dirty="0">
                  <a:solidFill>
                    <a:schemeClr val="bg1"/>
                  </a:solidFill>
                  <a:highlight>
                    <a:srgbClr val="008080"/>
                  </a:highlight>
                </a:rPr>
                <a:t>Basic 2 y 3                                        A2</a:t>
              </a:r>
            </a:p>
          </p:txBody>
        </p:sp>
        <p:sp>
          <p:nvSpPr>
            <p:cNvPr id="5" name="CuadroTexto 4">
              <a:extLst>
                <a:ext uri="{FF2B5EF4-FFF2-40B4-BE49-F238E27FC236}">
                  <a16:creationId xmlns:a16="http://schemas.microsoft.com/office/drawing/2014/main" id="{6A7159A1-7E90-DCD7-176D-4FC2D85239B0}"/>
                </a:ext>
              </a:extLst>
            </p:cNvPr>
            <p:cNvSpPr txBox="1"/>
            <p:nvPr/>
          </p:nvSpPr>
          <p:spPr>
            <a:xfrm>
              <a:off x="2476908" y="4490530"/>
              <a:ext cx="3924664" cy="369332"/>
            </a:xfrm>
            <a:prstGeom prst="rect">
              <a:avLst/>
            </a:prstGeom>
            <a:noFill/>
          </p:spPr>
          <p:txBody>
            <a:bodyPr wrap="none" rtlCol="0">
              <a:spAutoFit/>
            </a:bodyPr>
            <a:lstStyle/>
            <a:p>
              <a:r>
                <a:rPr lang="es-MX" dirty="0">
                  <a:solidFill>
                    <a:schemeClr val="bg1"/>
                  </a:solidFill>
                  <a:highlight>
                    <a:srgbClr val="008000"/>
                  </a:highlight>
                </a:rPr>
                <a:t>Intermedio 1 y 2                                    B1</a:t>
              </a:r>
            </a:p>
          </p:txBody>
        </p:sp>
        <p:sp>
          <p:nvSpPr>
            <p:cNvPr id="6" name="CuadroTexto 5">
              <a:extLst>
                <a:ext uri="{FF2B5EF4-FFF2-40B4-BE49-F238E27FC236}">
                  <a16:creationId xmlns:a16="http://schemas.microsoft.com/office/drawing/2014/main" id="{2E48E86D-BC09-5088-0C43-B7C1B40CC9C5}"/>
                </a:ext>
              </a:extLst>
            </p:cNvPr>
            <p:cNvSpPr txBox="1"/>
            <p:nvPr/>
          </p:nvSpPr>
          <p:spPr>
            <a:xfrm>
              <a:off x="2476908" y="4977797"/>
              <a:ext cx="4530407" cy="369332"/>
            </a:xfrm>
            <a:prstGeom prst="rect">
              <a:avLst/>
            </a:prstGeom>
            <a:noFill/>
          </p:spPr>
          <p:txBody>
            <a:bodyPr wrap="none" rtlCol="0">
              <a:spAutoFit/>
            </a:bodyPr>
            <a:lstStyle/>
            <a:p>
              <a:r>
                <a:rPr lang="es-MX" dirty="0">
                  <a:solidFill>
                    <a:schemeClr val="bg1"/>
                  </a:solidFill>
                  <a:highlight>
                    <a:srgbClr val="008080"/>
                  </a:highlight>
                </a:rPr>
                <a:t>Intermedio  3 y </a:t>
              </a:r>
              <a:r>
                <a:rPr lang="es-MX" dirty="0" err="1">
                  <a:solidFill>
                    <a:schemeClr val="bg1"/>
                  </a:solidFill>
                  <a:highlight>
                    <a:srgbClr val="008080"/>
                  </a:highlight>
                </a:rPr>
                <a:t>Advanced</a:t>
              </a:r>
              <a:r>
                <a:rPr lang="es-MX" dirty="0">
                  <a:solidFill>
                    <a:schemeClr val="bg1"/>
                  </a:solidFill>
                  <a:highlight>
                    <a:srgbClr val="008080"/>
                  </a:highlight>
                </a:rPr>
                <a:t> 1                          B2   </a:t>
              </a:r>
            </a:p>
          </p:txBody>
        </p:sp>
        <p:sp>
          <p:nvSpPr>
            <p:cNvPr id="7" name="CuadroTexto 6">
              <a:extLst>
                <a:ext uri="{FF2B5EF4-FFF2-40B4-BE49-F238E27FC236}">
                  <a16:creationId xmlns:a16="http://schemas.microsoft.com/office/drawing/2014/main" id="{E6387CB2-1B72-0E01-82CE-9A2C23B32097}"/>
                </a:ext>
              </a:extLst>
            </p:cNvPr>
            <p:cNvSpPr txBox="1"/>
            <p:nvPr/>
          </p:nvSpPr>
          <p:spPr>
            <a:xfrm>
              <a:off x="2476908" y="5465066"/>
              <a:ext cx="4831387" cy="369332"/>
            </a:xfrm>
            <a:prstGeom prst="rect">
              <a:avLst/>
            </a:prstGeom>
            <a:noFill/>
          </p:spPr>
          <p:txBody>
            <a:bodyPr wrap="none" rtlCol="0">
              <a:spAutoFit/>
            </a:bodyPr>
            <a:lstStyle/>
            <a:p>
              <a:r>
                <a:rPr lang="es-MX" dirty="0" err="1">
                  <a:solidFill>
                    <a:schemeClr val="bg1"/>
                  </a:solidFill>
                  <a:highlight>
                    <a:srgbClr val="245C4F"/>
                  </a:highlight>
                </a:rPr>
                <a:t>Advanced</a:t>
              </a:r>
              <a:r>
                <a:rPr lang="es-MX" dirty="0">
                  <a:solidFill>
                    <a:schemeClr val="bg1"/>
                  </a:solidFill>
                  <a:highlight>
                    <a:srgbClr val="245C4F"/>
                  </a:highlight>
                </a:rPr>
                <a:t> 2 y </a:t>
              </a:r>
              <a:r>
                <a:rPr lang="es-MX" dirty="0" err="1">
                  <a:solidFill>
                    <a:schemeClr val="bg1"/>
                  </a:solidFill>
                  <a:highlight>
                    <a:srgbClr val="245C4F"/>
                  </a:highlight>
                </a:rPr>
                <a:t>Advanced</a:t>
              </a:r>
              <a:r>
                <a:rPr lang="es-MX" dirty="0">
                  <a:solidFill>
                    <a:schemeClr val="bg1"/>
                  </a:solidFill>
                  <a:highlight>
                    <a:srgbClr val="245C4F"/>
                  </a:highlight>
                </a:rPr>
                <a:t> 3                                   C1   </a:t>
              </a:r>
            </a:p>
          </p:txBody>
        </p:sp>
      </p:grpSp>
      <p:sp>
        <p:nvSpPr>
          <p:cNvPr id="8" name="CuadroTexto 7">
            <a:extLst>
              <a:ext uri="{FF2B5EF4-FFF2-40B4-BE49-F238E27FC236}">
                <a16:creationId xmlns:a16="http://schemas.microsoft.com/office/drawing/2014/main" id="{78C66B8C-E2A8-BE90-3DB6-FF0522AE14F2}"/>
              </a:ext>
            </a:extLst>
          </p:cNvPr>
          <p:cNvSpPr txBox="1"/>
          <p:nvPr/>
        </p:nvSpPr>
        <p:spPr>
          <a:xfrm>
            <a:off x="1155140" y="4257421"/>
            <a:ext cx="3924664" cy="954107"/>
          </a:xfrm>
          <a:prstGeom prst="rect">
            <a:avLst/>
          </a:prstGeom>
          <a:noFill/>
        </p:spPr>
        <p:txBody>
          <a:bodyPr wrap="square" rtlCol="0">
            <a:spAutoFit/>
          </a:bodyPr>
          <a:lstStyle/>
          <a:p>
            <a:pPr algn="ctr"/>
            <a:r>
              <a:rPr lang="es-MX" b="1" dirty="0">
                <a:solidFill>
                  <a:schemeClr val="accent1">
                    <a:lumMod val="75000"/>
                  </a:schemeClr>
                </a:solidFill>
              </a:rPr>
              <a:t>ALINEACIÓN AL MARCO COMÚN EUROPEO DE REFERENCIA PARA LAS LENGUAS (MCER) </a:t>
            </a:r>
          </a:p>
        </p:txBody>
      </p:sp>
      <p:pic>
        <p:nvPicPr>
          <p:cNvPr id="10" name="Imagen 9">
            <a:extLst>
              <a:ext uri="{FF2B5EF4-FFF2-40B4-BE49-F238E27FC236}">
                <a16:creationId xmlns:a16="http://schemas.microsoft.com/office/drawing/2014/main" id="{E857D7F7-2748-F9DB-0F9B-8249AED9F488}"/>
              </a:ext>
            </a:extLst>
          </p:cNvPr>
          <p:cNvPicPr>
            <a:picLocks noChangeAspect="1"/>
          </p:cNvPicPr>
          <p:nvPr/>
        </p:nvPicPr>
        <p:blipFill>
          <a:blip r:embed="rId2"/>
          <a:stretch>
            <a:fillRect/>
          </a:stretch>
        </p:blipFill>
        <p:spPr>
          <a:xfrm>
            <a:off x="8911889" y="1401669"/>
            <a:ext cx="2315562" cy="23155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9354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BCFCB-BF13-BE1B-781C-1C96DDCDAE72}"/>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4D2568FA-7C65-0729-9F04-74F68D2D6079}"/>
              </a:ext>
            </a:extLst>
          </p:cNvPr>
          <p:cNvSpPr txBox="1"/>
          <p:nvPr/>
        </p:nvSpPr>
        <p:spPr>
          <a:xfrm>
            <a:off x="798487" y="1335162"/>
            <a:ext cx="2284600" cy="430887"/>
          </a:xfrm>
          <a:prstGeom prst="rect">
            <a:avLst/>
          </a:prstGeom>
          <a:noFill/>
        </p:spPr>
        <p:txBody>
          <a:bodyPr wrap="none" rtlCol="0">
            <a:spAutoFit/>
          </a:bodyPr>
          <a:lstStyle/>
          <a:p>
            <a:r>
              <a:rPr lang="es-MX" sz="2200" b="1" dirty="0">
                <a:effectLst/>
              </a:rPr>
              <a:t>Oficio de solicitud</a:t>
            </a:r>
          </a:p>
        </p:txBody>
      </p:sp>
      <p:sp>
        <p:nvSpPr>
          <p:cNvPr id="6" name="CuadroTexto 5">
            <a:extLst>
              <a:ext uri="{FF2B5EF4-FFF2-40B4-BE49-F238E27FC236}">
                <a16:creationId xmlns:a16="http://schemas.microsoft.com/office/drawing/2014/main" id="{88C00D62-C4C2-2074-ED71-6E57FE277105}"/>
              </a:ext>
            </a:extLst>
          </p:cNvPr>
          <p:cNvSpPr txBox="1"/>
          <p:nvPr/>
        </p:nvSpPr>
        <p:spPr>
          <a:xfrm>
            <a:off x="5739143" y="1622097"/>
            <a:ext cx="4691990" cy="430887"/>
          </a:xfrm>
          <a:prstGeom prst="rect">
            <a:avLst/>
          </a:prstGeom>
          <a:noFill/>
        </p:spPr>
        <p:txBody>
          <a:bodyPr wrap="none" rtlCol="0">
            <a:spAutoFit/>
          </a:bodyPr>
          <a:lstStyle/>
          <a:p>
            <a:r>
              <a:rPr lang="es-MX" sz="2200" b="1" dirty="0">
                <a:effectLst/>
              </a:rPr>
              <a:t>Anexo II: Formato de orden de compra</a:t>
            </a:r>
          </a:p>
        </p:txBody>
      </p:sp>
      <p:sp>
        <p:nvSpPr>
          <p:cNvPr id="7" name="CuadroTexto 6">
            <a:extLst>
              <a:ext uri="{FF2B5EF4-FFF2-40B4-BE49-F238E27FC236}">
                <a16:creationId xmlns:a16="http://schemas.microsoft.com/office/drawing/2014/main" id="{12EC1F61-87EC-1FC9-4500-BB27236E8E7F}"/>
              </a:ext>
            </a:extLst>
          </p:cNvPr>
          <p:cNvSpPr txBox="1"/>
          <p:nvPr/>
        </p:nvSpPr>
        <p:spPr>
          <a:xfrm>
            <a:off x="8431192" y="4014679"/>
            <a:ext cx="2785250" cy="430887"/>
          </a:xfrm>
          <a:prstGeom prst="rect">
            <a:avLst/>
          </a:prstGeom>
          <a:noFill/>
        </p:spPr>
        <p:txBody>
          <a:bodyPr wrap="none" rtlCol="0">
            <a:spAutoFit/>
          </a:bodyPr>
          <a:lstStyle/>
          <a:p>
            <a:r>
              <a:rPr lang="es-MX" sz="2200" b="1" dirty="0">
                <a:effectLst/>
              </a:rPr>
              <a:t>Comprobante de pago</a:t>
            </a:r>
          </a:p>
        </p:txBody>
      </p:sp>
      <p:sp>
        <p:nvSpPr>
          <p:cNvPr id="8" name="CuadroTexto 7">
            <a:extLst>
              <a:ext uri="{FF2B5EF4-FFF2-40B4-BE49-F238E27FC236}">
                <a16:creationId xmlns:a16="http://schemas.microsoft.com/office/drawing/2014/main" id="{8EEBEC60-B244-4B00-80BB-3558A522BF0D}"/>
              </a:ext>
            </a:extLst>
          </p:cNvPr>
          <p:cNvSpPr txBox="1"/>
          <p:nvPr/>
        </p:nvSpPr>
        <p:spPr>
          <a:xfrm>
            <a:off x="658117" y="3973084"/>
            <a:ext cx="5499454" cy="430887"/>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s-MX" sz="2200" b="1" dirty="0">
                <a:effectLst/>
              </a:rPr>
              <a:t>Anexo I: Base de datos en Excel (Alta masiva) </a:t>
            </a:r>
          </a:p>
        </p:txBody>
      </p:sp>
      <p:sp>
        <p:nvSpPr>
          <p:cNvPr id="9" name="Marcador de contenido 2">
            <a:extLst>
              <a:ext uri="{FF2B5EF4-FFF2-40B4-BE49-F238E27FC236}">
                <a16:creationId xmlns:a16="http://schemas.microsoft.com/office/drawing/2014/main" id="{9E89154B-E6F4-FB7E-A41D-8C58C10D658F}"/>
              </a:ext>
            </a:extLst>
          </p:cNvPr>
          <p:cNvSpPr txBox="1">
            <a:spLocks/>
          </p:cNvSpPr>
          <p:nvPr/>
        </p:nvSpPr>
        <p:spPr>
          <a:xfrm>
            <a:off x="1846178" y="864442"/>
            <a:ext cx="8499642" cy="787136"/>
          </a:xfrm>
          <a:prstGeom prst="rect">
            <a:avLst/>
          </a:prstGeom>
        </p:spPr>
        <p:txBody>
          <a:bodyPr anchor="b">
            <a:noAutofit/>
          </a:bodyPr>
          <a:lstStyle>
            <a:lvl1pPr algn="ctr">
              <a:lnSpc>
                <a:spcPct val="90000"/>
              </a:lnSpc>
              <a:spcBef>
                <a:spcPct val="0"/>
              </a:spcBef>
              <a:buNone/>
              <a:defRPr sz="2400" b="1" i="0">
                <a:solidFill>
                  <a:srgbClr val="6E152E"/>
                </a:solidFill>
                <a:latin typeface="Montserrat SemiBold" pitchFamily="2" charset="77"/>
                <a:ea typeface="+mj-ea"/>
                <a:cs typeface="+mj-cs"/>
              </a:defRPr>
            </a:lvl1pPr>
            <a:lvl2pPr marL="457189" indent="0" algn="l" defTabSz="914377"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s-MX" dirty="0"/>
              <a:t>REQUISITOS PARA EL TRÁMITE DE VOUCHERS:</a:t>
            </a:r>
          </a:p>
          <a:p>
            <a:r>
              <a:rPr lang="es-MX" dirty="0"/>
              <a:t>(Formatos a </a:t>
            </a:r>
            <a:r>
              <a:rPr lang="es-MX" dirty="0" err="1"/>
              <a:t>requisitar</a:t>
            </a:r>
            <a:r>
              <a:rPr lang="es-MX" dirty="0"/>
              <a:t>)</a:t>
            </a:r>
          </a:p>
        </p:txBody>
      </p:sp>
      <p:pic>
        <p:nvPicPr>
          <p:cNvPr id="12" name="Imagen 11">
            <a:hlinkClick r:id="rId2" action="ppaction://hlinkfile"/>
            <a:extLst>
              <a:ext uri="{FF2B5EF4-FFF2-40B4-BE49-F238E27FC236}">
                <a16:creationId xmlns:a16="http://schemas.microsoft.com/office/drawing/2014/main" id="{A8E089F2-63B0-7467-A691-DB5DE6BEFDC4}"/>
              </a:ext>
            </a:extLst>
          </p:cNvPr>
          <p:cNvPicPr>
            <a:picLocks noChangeAspect="1"/>
          </p:cNvPicPr>
          <p:nvPr/>
        </p:nvPicPr>
        <p:blipFill>
          <a:blip r:embed="rId3"/>
          <a:stretch>
            <a:fillRect/>
          </a:stretch>
        </p:blipFill>
        <p:spPr>
          <a:xfrm rot="301793">
            <a:off x="1637830" y="1832205"/>
            <a:ext cx="1603651" cy="20747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magen 13">
            <a:hlinkClick r:id="rId4" action="ppaction://hlinkfile"/>
            <a:extLst>
              <a:ext uri="{FF2B5EF4-FFF2-40B4-BE49-F238E27FC236}">
                <a16:creationId xmlns:a16="http://schemas.microsoft.com/office/drawing/2014/main" id="{9A99FFF9-E3A1-6341-F043-1C9F71D193B7}"/>
              </a:ext>
            </a:extLst>
          </p:cNvPr>
          <p:cNvPicPr>
            <a:picLocks noChangeAspect="1"/>
          </p:cNvPicPr>
          <p:nvPr/>
        </p:nvPicPr>
        <p:blipFill rotWithShape="1">
          <a:blip r:embed="rId5"/>
          <a:srcRect l="6214" t="53827" r="4569" b="9383"/>
          <a:stretch/>
        </p:blipFill>
        <p:spPr>
          <a:xfrm>
            <a:off x="8213737" y="4466740"/>
            <a:ext cx="3456251" cy="1900301"/>
          </a:xfrm>
          <a:prstGeom prst="rect">
            <a:avLst/>
          </a:prstGeom>
          <a:ln>
            <a:noFill/>
          </a:ln>
          <a:effectLst>
            <a:outerShdw blurRad="292100" dist="139700" dir="2700000" algn="tl" rotWithShape="0">
              <a:srgbClr val="333333">
                <a:alpha val="65000"/>
              </a:srgbClr>
            </a:outerShdw>
          </a:effectLst>
        </p:spPr>
      </p:pic>
      <p:pic>
        <p:nvPicPr>
          <p:cNvPr id="15" name="Imagen 14">
            <a:hlinkClick r:id="rId6" action="ppaction://hlinkfile"/>
            <a:extLst>
              <a:ext uri="{FF2B5EF4-FFF2-40B4-BE49-F238E27FC236}">
                <a16:creationId xmlns:a16="http://schemas.microsoft.com/office/drawing/2014/main" id="{0B434BA4-5955-DE46-1443-5EB85F2BD5EC}"/>
              </a:ext>
            </a:extLst>
          </p:cNvPr>
          <p:cNvPicPr>
            <a:picLocks noChangeAspect="1"/>
          </p:cNvPicPr>
          <p:nvPr/>
        </p:nvPicPr>
        <p:blipFill>
          <a:blip r:embed="rId7"/>
          <a:stretch>
            <a:fillRect/>
          </a:stretch>
        </p:blipFill>
        <p:spPr>
          <a:xfrm>
            <a:off x="1789844" y="4508497"/>
            <a:ext cx="2586486" cy="1598286"/>
          </a:xfrm>
          <a:prstGeom prst="rect">
            <a:avLst/>
          </a:prstGeom>
          <a:ln>
            <a:noFill/>
          </a:ln>
          <a:effectLst>
            <a:outerShdw blurRad="292100" dist="139700" dir="2700000" algn="tl" rotWithShape="0">
              <a:srgbClr val="333333">
                <a:alpha val="65000"/>
              </a:srgbClr>
            </a:outerShdw>
          </a:effectLst>
        </p:spPr>
      </p:pic>
      <p:pic>
        <p:nvPicPr>
          <p:cNvPr id="3" name="Imagen 2">
            <a:hlinkClick r:id="rId8" action="ppaction://hlinkfile"/>
            <a:extLst>
              <a:ext uri="{FF2B5EF4-FFF2-40B4-BE49-F238E27FC236}">
                <a16:creationId xmlns:a16="http://schemas.microsoft.com/office/drawing/2014/main" id="{0612ACB4-7F24-E502-6D4A-2205F75CC0C1}"/>
              </a:ext>
            </a:extLst>
          </p:cNvPr>
          <p:cNvPicPr>
            <a:picLocks noChangeAspect="1"/>
          </p:cNvPicPr>
          <p:nvPr/>
        </p:nvPicPr>
        <p:blipFill>
          <a:blip r:embed="rId9"/>
          <a:stretch>
            <a:fillRect/>
          </a:stretch>
        </p:blipFill>
        <p:spPr>
          <a:xfrm>
            <a:off x="6824600" y="2052984"/>
            <a:ext cx="2034676" cy="2052983"/>
          </a:xfrm>
          <a:prstGeom prst="rect">
            <a:avLst/>
          </a:prstGeom>
        </p:spPr>
      </p:pic>
    </p:spTree>
    <p:extLst>
      <p:ext uri="{BB962C8B-B14F-4D97-AF65-F5344CB8AC3E}">
        <p14:creationId xmlns:p14="http://schemas.microsoft.com/office/powerpoint/2010/main" val="3709924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3EF1C-040A-8D68-064E-BF74CBC22E92}"/>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29317269-4DF1-468C-FCFC-E5685688670A}"/>
              </a:ext>
            </a:extLst>
          </p:cNvPr>
          <p:cNvPicPr>
            <a:picLocks noChangeAspect="1"/>
          </p:cNvPicPr>
          <p:nvPr/>
        </p:nvPicPr>
        <p:blipFill rotWithShape="1">
          <a:blip r:embed="rId2"/>
          <a:srcRect l="3355" t="8877" r="5042"/>
          <a:stretch/>
        </p:blipFill>
        <p:spPr>
          <a:xfrm>
            <a:off x="4038227" y="738573"/>
            <a:ext cx="7788912" cy="5649125"/>
          </a:xfrm>
          <a:prstGeom prst="rect">
            <a:avLst/>
          </a:prstGeom>
          <a:ln>
            <a:noFill/>
          </a:ln>
          <a:effectLst>
            <a:outerShdw blurRad="190500" algn="tl" rotWithShape="0">
              <a:srgbClr val="000000">
                <a:alpha val="70000"/>
              </a:srgbClr>
            </a:outerShdw>
          </a:effectLst>
        </p:spPr>
      </p:pic>
      <p:sp>
        <p:nvSpPr>
          <p:cNvPr id="11" name="Título 1">
            <a:extLst>
              <a:ext uri="{FF2B5EF4-FFF2-40B4-BE49-F238E27FC236}">
                <a16:creationId xmlns:a16="http://schemas.microsoft.com/office/drawing/2014/main" id="{5E0D89E0-F8D9-F167-2417-841F25879D61}"/>
              </a:ext>
            </a:extLst>
          </p:cNvPr>
          <p:cNvSpPr>
            <a:spLocks noGrp="1"/>
          </p:cNvSpPr>
          <p:nvPr>
            <p:ph type="title"/>
          </p:nvPr>
        </p:nvSpPr>
        <p:spPr>
          <a:xfrm>
            <a:off x="364861" y="1433402"/>
            <a:ext cx="3673366" cy="1325563"/>
          </a:xfrm>
        </p:spPr>
        <p:txBody>
          <a:bodyPr>
            <a:noAutofit/>
          </a:bodyPr>
          <a:lstStyle/>
          <a:p>
            <a:r>
              <a:rPr lang="es-MX" sz="2400" dirty="0"/>
              <a:t>Cuotas de </a:t>
            </a:r>
            <a:br>
              <a:rPr lang="es-MX" sz="2400" dirty="0"/>
            </a:br>
            <a:r>
              <a:rPr lang="es-MX" sz="2400" dirty="0"/>
              <a:t>recuperación 2024</a:t>
            </a:r>
            <a:br>
              <a:rPr lang="es-MX" sz="2400" dirty="0"/>
            </a:br>
            <a:br>
              <a:rPr lang="es-MX" sz="2400" dirty="0"/>
            </a:br>
            <a:r>
              <a:rPr lang="es-MX" sz="2400" dirty="0"/>
              <a:t>Consultarlas en el Micrositio</a:t>
            </a:r>
          </a:p>
        </p:txBody>
      </p:sp>
    </p:spTree>
    <p:extLst>
      <p:ext uri="{BB962C8B-B14F-4D97-AF65-F5344CB8AC3E}">
        <p14:creationId xmlns:p14="http://schemas.microsoft.com/office/powerpoint/2010/main" val="3818498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032491-A9D5-A8B5-404B-E626AC49F1C3}"/>
              </a:ext>
            </a:extLst>
          </p:cNvPr>
          <p:cNvSpPr>
            <a:spLocks noGrp="1"/>
          </p:cNvSpPr>
          <p:nvPr>
            <p:ph type="title"/>
          </p:nvPr>
        </p:nvSpPr>
        <p:spPr>
          <a:xfrm>
            <a:off x="426721" y="899527"/>
            <a:ext cx="4114800" cy="1029144"/>
          </a:xfrm>
        </p:spPr>
        <p:txBody>
          <a:bodyPr/>
          <a:lstStyle/>
          <a:p>
            <a:pPr algn="ctr"/>
            <a:r>
              <a:rPr lang="es-MX" sz="2400" dirty="0"/>
              <a:t>Condiciones de operación </a:t>
            </a:r>
          </a:p>
        </p:txBody>
      </p:sp>
      <p:sp>
        <p:nvSpPr>
          <p:cNvPr id="3" name="Marcador de contenido 2">
            <a:extLst>
              <a:ext uri="{FF2B5EF4-FFF2-40B4-BE49-F238E27FC236}">
                <a16:creationId xmlns:a16="http://schemas.microsoft.com/office/drawing/2014/main" id="{4722A41E-A786-CF1F-8104-2345D4B921F1}"/>
              </a:ext>
            </a:extLst>
          </p:cNvPr>
          <p:cNvSpPr>
            <a:spLocks noGrp="1"/>
          </p:cNvSpPr>
          <p:nvPr>
            <p:ph idx="1"/>
          </p:nvPr>
        </p:nvSpPr>
        <p:spPr>
          <a:xfrm>
            <a:off x="4745964" y="808588"/>
            <a:ext cx="7019315" cy="4351339"/>
          </a:xfrm>
        </p:spPr>
        <p:txBody>
          <a:bodyPr>
            <a:noAutofit/>
          </a:bodyPr>
          <a:lstStyle/>
          <a:p>
            <a:pPr marL="342900" indent="-342900">
              <a:buFont typeface="+mj-lt"/>
              <a:buAutoNum type="arabicPeriod"/>
            </a:pPr>
            <a:r>
              <a:rPr lang="es-MX" sz="1400" dirty="0">
                <a:latin typeface="Calibri" panose="020F0502020204030204" pitchFamily="34" charset="0"/>
                <a:ea typeface="Calibri" panose="020F0502020204030204" pitchFamily="34" charset="0"/>
                <a:cs typeface="Calibri" panose="020F0502020204030204" pitchFamily="34" charset="0"/>
              </a:rPr>
              <a:t>El candidato será responsable de proveer la documentación requerida para que GLCC, realice el trámite de su </a:t>
            </a:r>
            <a:r>
              <a:rPr lang="es-MX" sz="1400" dirty="0" err="1">
                <a:latin typeface="Calibri" panose="020F0502020204030204" pitchFamily="34" charset="0"/>
                <a:ea typeface="Calibri" panose="020F0502020204030204" pitchFamily="34" charset="0"/>
                <a:cs typeface="Calibri" panose="020F0502020204030204" pitchFamily="34" charset="0"/>
              </a:rPr>
              <a:t>CeNNI</a:t>
            </a:r>
            <a:r>
              <a:rPr lang="es-MX" sz="1400" dirty="0">
                <a:latin typeface="Calibri" panose="020F0502020204030204" pitchFamily="34" charset="0"/>
                <a:ea typeface="Calibri" panose="020F0502020204030204" pitchFamily="34" charset="0"/>
                <a:cs typeface="Calibri" panose="020F0502020204030204" pitchFamily="34" charset="0"/>
              </a:rPr>
              <a:t> ante la SEP (en el caso de </a:t>
            </a:r>
            <a:r>
              <a:rPr lang="es-MX" sz="1400" dirty="0" err="1">
                <a:latin typeface="Calibri" panose="020F0502020204030204" pitchFamily="34" charset="0"/>
                <a:ea typeface="Calibri" panose="020F0502020204030204" pitchFamily="34" charset="0"/>
                <a:cs typeface="Calibri" panose="020F0502020204030204" pitchFamily="34" charset="0"/>
              </a:rPr>
              <a:t>CeNNI</a:t>
            </a:r>
            <a:r>
              <a:rPr lang="es-MX" sz="1400" dirty="0">
                <a:latin typeface="Calibri" panose="020F0502020204030204" pitchFamily="34" charset="0"/>
                <a:ea typeface="Calibri" panose="020F0502020204030204" pitchFamily="34" charset="0"/>
                <a:cs typeface="Calibri" panose="020F0502020204030204" pitchFamily="34" charset="0"/>
              </a:rPr>
              <a:t>).</a:t>
            </a:r>
          </a:p>
          <a:p>
            <a:pPr marL="342900" indent="-342900">
              <a:buFont typeface="+mj-lt"/>
              <a:buAutoNum type="arabicPeriod"/>
            </a:pPr>
            <a:r>
              <a:rPr lang="es-MX" sz="1400" dirty="0">
                <a:latin typeface="Calibri" panose="020F0502020204030204" pitchFamily="34" charset="0"/>
                <a:ea typeface="Calibri" panose="020F0502020204030204" pitchFamily="34" charset="0"/>
                <a:cs typeface="Calibri" panose="020F0502020204030204" pitchFamily="34" charset="0"/>
              </a:rPr>
              <a:t>GLCC se compromete a realizar el trámite de la </a:t>
            </a:r>
            <a:r>
              <a:rPr lang="es-MX" sz="1400" dirty="0" err="1">
                <a:latin typeface="Calibri" panose="020F0502020204030204" pitchFamily="34" charset="0"/>
                <a:ea typeface="Calibri" panose="020F0502020204030204" pitchFamily="34" charset="0"/>
                <a:cs typeface="Calibri" panose="020F0502020204030204" pitchFamily="34" charset="0"/>
              </a:rPr>
              <a:t>CeNNI</a:t>
            </a:r>
            <a:r>
              <a:rPr lang="es-MX" sz="1400" dirty="0">
                <a:latin typeface="Calibri" panose="020F0502020204030204" pitchFamily="34" charset="0"/>
                <a:ea typeface="Calibri" panose="020F0502020204030204" pitchFamily="34" charset="0"/>
                <a:cs typeface="Calibri" panose="020F0502020204030204" pitchFamily="34" charset="0"/>
              </a:rPr>
              <a:t> una única vez; GLCC no será responsable en caso de que la SEP rechace el trámite de la </a:t>
            </a:r>
            <a:r>
              <a:rPr lang="es-MX" sz="1400" dirty="0" err="1">
                <a:latin typeface="Calibri" panose="020F0502020204030204" pitchFamily="34" charset="0"/>
                <a:ea typeface="Calibri" panose="020F0502020204030204" pitchFamily="34" charset="0"/>
                <a:cs typeface="Calibri" panose="020F0502020204030204" pitchFamily="34" charset="0"/>
              </a:rPr>
              <a:t>CeNNI</a:t>
            </a:r>
            <a:r>
              <a:rPr lang="es-MX" sz="1400" dirty="0">
                <a:latin typeface="Calibri" panose="020F0502020204030204" pitchFamily="34" charset="0"/>
                <a:ea typeface="Calibri" panose="020F0502020204030204" pitchFamily="34" charset="0"/>
                <a:cs typeface="Calibri" panose="020F0502020204030204" pitchFamily="34" charset="0"/>
              </a:rPr>
              <a:t> por alguna falta u omisión en la documentación del candidato. En ese caso, el candidato deberá realizar su trámite subsecuente ante la SEP o cubrir un monto de $350 MXN pagado a GLCC para que GLCC realice el trámite nuevamente.</a:t>
            </a:r>
          </a:p>
          <a:p>
            <a:pPr marL="342900" indent="-342900">
              <a:buFont typeface="+mj-lt"/>
              <a:buAutoNum type="arabicPeriod"/>
            </a:pPr>
            <a:r>
              <a:rPr lang="es-MX" sz="1400" dirty="0">
                <a:latin typeface="Calibri" panose="020F0502020204030204" pitchFamily="34" charset="0"/>
                <a:ea typeface="Calibri" panose="020F0502020204030204" pitchFamily="34" charset="0"/>
                <a:cs typeface="Calibri" panose="020F0502020204030204" pitchFamily="34" charset="0"/>
              </a:rPr>
              <a:t>El candidato debe obtener una calificación mínima de A1 en cada una de las habilidades evaluadas para obtener un documento </a:t>
            </a:r>
            <a:r>
              <a:rPr lang="es-MX" sz="1400" dirty="0" err="1">
                <a:latin typeface="Calibri" panose="020F0502020204030204" pitchFamily="34" charset="0"/>
                <a:ea typeface="Calibri" panose="020F0502020204030204" pitchFamily="34" charset="0"/>
                <a:cs typeface="Calibri" panose="020F0502020204030204" pitchFamily="34" charset="0"/>
              </a:rPr>
              <a:t>CeNNI</a:t>
            </a:r>
            <a:r>
              <a:rPr lang="es-MX" sz="1400" dirty="0">
                <a:latin typeface="Calibri" panose="020F0502020204030204" pitchFamily="34" charset="0"/>
                <a:ea typeface="Calibri" panose="020F0502020204030204" pitchFamily="34" charset="0"/>
                <a:cs typeface="Calibri" panose="020F0502020204030204" pitchFamily="34" charset="0"/>
              </a:rPr>
              <a:t>.</a:t>
            </a:r>
          </a:p>
          <a:p>
            <a:pPr marL="342900" indent="-342900">
              <a:buFont typeface="+mj-lt"/>
              <a:buAutoNum type="arabicPeriod"/>
            </a:pPr>
            <a:r>
              <a:rPr lang="es-MX" sz="1400" dirty="0">
                <a:latin typeface="Calibri" panose="020F0502020204030204" pitchFamily="34" charset="0"/>
                <a:ea typeface="Calibri" panose="020F0502020204030204" pitchFamily="34" charset="0"/>
                <a:cs typeface="Calibri" panose="020F0502020204030204" pitchFamily="34" charset="0"/>
              </a:rPr>
              <a:t>Estos precios son para aplicación dentro de los planteles de CONALEP, con supervisión local de personal asignado por CONALEP.</a:t>
            </a:r>
          </a:p>
          <a:p>
            <a:pPr marL="342900" indent="-342900">
              <a:buFont typeface="+mj-lt"/>
              <a:buAutoNum type="arabicPeriod"/>
            </a:pPr>
            <a:r>
              <a:rPr lang="es-MX" sz="1400" dirty="0">
                <a:latin typeface="Calibri" panose="020F0502020204030204" pitchFamily="34" charset="0"/>
                <a:ea typeface="Calibri" panose="020F0502020204030204" pitchFamily="34" charset="0"/>
                <a:cs typeface="Calibri" panose="020F0502020204030204" pitchFamily="34" charset="0"/>
              </a:rPr>
              <a:t>Los plazos para completar cada programa de capacitación y/o realizar los procesos de evaluación no son modificables. No se extenderán las fechas de expiración o vigencias correspondientes.</a:t>
            </a:r>
          </a:p>
          <a:p>
            <a:pPr marL="342900" indent="-342900">
              <a:buFont typeface="+mj-lt"/>
              <a:buAutoNum type="arabicPeriod"/>
            </a:pPr>
            <a:r>
              <a:rPr lang="es-MX" sz="1400" dirty="0">
                <a:latin typeface="Calibri" panose="020F0502020204030204" pitchFamily="34" charset="0"/>
                <a:ea typeface="Calibri" panose="020F0502020204030204" pitchFamily="34" charset="0"/>
                <a:cs typeface="Calibri" panose="020F0502020204030204" pitchFamily="34" charset="0"/>
              </a:rPr>
              <a:t>Las licencias no son transferibles ni reembolsables, una vez que se inicia el trámite con un usuario, esa persona tendrá que concluir el curso y/o realizar el examen.</a:t>
            </a:r>
          </a:p>
          <a:p>
            <a:pPr marL="342900" indent="-342900">
              <a:buFont typeface="+mj-lt"/>
              <a:buAutoNum type="arabicPeriod"/>
            </a:pPr>
            <a:r>
              <a:rPr lang="es-MX" sz="1400" dirty="0">
                <a:latin typeface="Calibri" panose="020F0502020204030204" pitchFamily="34" charset="0"/>
                <a:ea typeface="Calibri" panose="020F0502020204030204" pitchFamily="34" charset="0"/>
                <a:cs typeface="Calibri" panose="020F0502020204030204" pitchFamily="34" charset="0"/>
              </a:rPr>
              <a:t>Es responsabilidad de CONALEP proporcionar la información correcta y completa de cada usuario. Una vez realizada el alta de un usuario se considerará entregada dicha licencia.</a:t>
            </a:r>
          </a:p>
          <a:p>
            <a:pPr marL="342900" indent="-342900">
              <a:buFont typeface="+mj-lt"/>
              <a:buAutoNum type="arabicPeriod"/>
            </a:pPr>
            <a:r>
              <a:rPr lang="es-MX" sz="1400" dirty="0">
                <a:latin typeface="Calibri" panose="020F0502020204030204" pitchFamily="34" charset="0"/>
                <a:ea typeface="Calibri" panose="020F0502020204030204" pitchFamily="34" charset="0"/>
                <a:cs typeface="Calibri" panose="020F0502020204030204" pitchFamily="34" charset="0"/>
              </a:rPr>
              <a:t>Estos precios incluyen IVA.</a:t>
            </a:r>
          </a:p>
          <a:p>
            <a:pPr marL="342900" indent="-342900">
              <a:buFont typeface="+mj-lt"/>
              <a:buAutoNum type="arabicPeriod"/>
            </a:pPr>
            <a:r>
              <a:rPr lang="es-MX" sz="1400" dirty="0">
                <a:latin typeface="Calibri" panose="020F0502020204030204" pitchFamily="34" charset="0"/>
                <a:ea typeface="Calibri" panose="020F0502020204030204" pitchFamily="34" charset="0"/>
                <a:cs typeface="Calibri" panose="020F0502020204030204" pitchFamily="34" charset="0"/>
              </a:rPr>
              <a:t>Se requiere el pago al 100% en una sola exhibición para realizar el alta de usuarios y liberación de licencias.</a:t>
            </a:r>
          </a:p>
          <a:p>
            <a:pPr marL="342900" indent="-342900">
              <a:buFont typeface="+mj-lt"/>
              <a:buAutoNum type="arabicPeriod"/>
            </a:pPr>
            <a:r>
              <a:rPr lang="es-MX" sz="1400" dirty="0">
                <a:latin typeface="Calibri" panose="020F0502020204030204" pitchFamily="34" charset="0"/>
                <a:ea typeface="Calibri" panose="020F0502020204030204" pitchFamily="34" charset="0"/>
                <a:cs typeface="Calibri" panose="020F0502020204030204" pitchFamily="34" charset="0"/>
              </a:rPr>
              <a:t>Precios válidos al 31 de diciembre de 2024</a:t>
            </a:r>
          </a:p>
        </p:txBody>
      </p:sp>
    </p:spTree>
    <p:extLst>
      <p:ext uri="{BB962C8B-B14F-4D97-AF65-F5344CB8AC3E}">
        <p14:creationId xmlns:p14="http://schemas.microsoft.com/office/powerpoint/2010/main" val="259697214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5862</TotalTime>
  <Words>2302</Words>
  <Application>Microsoft Office PowerPoint</Application>
  <PresentationFormat>Panorámica</PresentationFormat>
  <Paragraphs>216</Paragraphs>
  <Slides>25</Slides>
  <Notes>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25</vt:i4>
      </vt:variant>
    </vt:vector>
  </HeadingPairs>
  <TitlesOfParts>
    <vt:vector size="32" baseType="lpstr">
      <vt:lpstr>Wingdings</vt:lpstr>
      <vt:lpstr>Montserrat SemiBold</vt:lpstr>
      <vt:lpstr>Montserrat</vt:lpstr>
      <vt:lpstr>Calibri</vt:lpstr>
      <vt:lpstr>Arial</vt:lpstr>
      <vt:lpstr>Montserrat Medium</vt:lpstr>
      <vt:lpstr>Tema de Office</vt:lpstr>
      <vt:lpstr>Certificación de Competencias Lingüísticas</vt:lpstr>
      <vt:lpstr>Presentación de PowerPoint</vt:lpstr>
      <vt:lpstr>Tabla de Referencia de la CENNI</vt:lpstr>
      <vt:lpstr>PROPÓSITO DE CERTIFICACIÓN  COMPETENCIAS LINGÜÍSTICAS:</vt:lpstr>
      <vt:lpstr>ALCANCE: </vt:lpstr>
      <vt:lpstr>Presentación de PowerPoint</vt:lpstr>
      <vt:lpstr>Presentación de PowerPoint</vt:lpstr>
      <vt:lpstr>Cuotas de  recuperación 2024  Consultarlas en el Micrositio</vt:lpstr>
      <vt:lpstr>Condiciones de operación </vt:lpstr>
      <vt:lpstr>Actividades de la Modalidad de competencia lingüísticas:  </vt:lpstr>
      <vt:lpstr>1. Autorización y registro de supervisor.  (se utiliza el Anexo I)</vt:lpstr>
      <vt:lpstr>2. Solicitud de Voucher (utilizar Anexo I y II)</vt:lpstr>
      <vt:lpstr>3. Verificación de formatos para la solicitud de Voucher. </vt:lpstr>
      <vt:lpstr>4. Gestión del formato de solicitud de voucher ante GLCC. (utilizar Anexo I y Anexo II)</vt:lpstr>
      <vt:lpstr>5. Envío y verificación de clave y liga de acceso a la plataforma.</vt:lpstr>
      <vt:lpstr>6. Recibe e ingresa con clave de acceso a la liga de la plataforma (Clave de acceso asignada, vigencia de 12 meses).</vt:lpstr>
      <vt:lpstr>Presentación de PowerPoint</vt:lpstr>
      <vt:lpstr>8. Calendario de aplicación GLCC English Test (mínimo 15 candidatos).</vt:lpstr>
      <vt:lpstr>9. Confirmación de fecha de evaluación e instrucciones.</vt:lpstr>
      <vt:lpstr>10. Evaluación.</vt:lpstr>
      <vt:lpstr>Presentación de PowerPoint</vt:lpstr>
      <vt:lpstr>12. Entrega de base de datos de resultados</vt:lpstr>
      <vt:lpstr>13. Integración de los Resultados</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Adriana Lopez Perez</cp:lastModifiedBy>
  <cp:revision>147</cp:revision>
  <dcterms:created xsi:type="dcterms:W3CDTF">2018-12-04T03:27:02Z</dcterms:created>
  <dcterms:modified xsi:type="dcterms:W3CDTF">2024-03-12T18:17:30Z</dcterms:modified>
</cp:coreProperties>
</file>