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87" r:id="rId3"/>
    <p:sldId id="288" r:id="rId4"/>
    <p:sldId id="298" r:id="rId5"/>
    <p:sldId id="294" r:id="rId6"/>
    <p:sldId id="299" r:id="rId7"/>
    <p:sldId id="289" r:id="rId8"/>
    <p:sldId id="291" r:id="rId9"/>
    <p:sldId id="292" r:id="rId10"/>
    <p:sldId id="293" r:id="rId11"/>
    <p:sldId id="300" r:id="rId12"/>
    <p:sldId id="295" r:id="rId13"/>
    <p:sldId id="296" r:id="rId14"/>
    <p:sldId id="301" r:id="rId15"/>
    <p:sldId id="297" r:id="rId16"/>
    <p:sldId id="274" r:id="rId17"/>
    <p:sldId id="272" r:id="rId18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bold r:id="rId31"/>
      <p:boldItalic r:id="rId32"/>
    </p:embeddedFont>
    <p:embeddedFont>
      <p:font typeface="Neuropol" panose="020B0604020202020204" charset="0"/>
      <p:regular r:id="rId33"/>
    </p:embeddedFont>
    <p:embeddedFont>
      <p:font typeface="Roboto" panose="02000000000000000000" pitchFamily="2" charset="0"/>
      <p:regular r:id="rId34"/>
      <p:bold r:id="rId35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548235"/>
    <a:srgbClr val="E2D0B0"/>
    <a:srgbClr val="F2A497"/>
    <a:srgbClr val="C13018"/>
    <a:srgbClr val="FCD4A5"/>
    <a:srgbClr val="F7931F"/>
    <a:srgbClr val="67192F"/>
    <a:srgbClr val="D0CECE"/>
    <a:srgbClr val="BD9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1471" autoAdjust="0"/>
  </p:normalViewPr>
  <p:slideViewPr>
    <p:cSldViewPr snapToGrid="0" snapToObjects="1">
      <p:cViewPr varScale="1">
        <p:scale>
          <a:sx n="101" d="100"/>
          <a:sy n="101" d="100"/>
        </p:scale>
        <p:origin x="108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F255405-FCA4-45E1-B738-B9070B671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00E79E-675B-481E-8D2D-882EDFD906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07/02/2024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714BFC-0F62-4039-8625-6E84A9C26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29E7CA-97EB-427F-8796-ABA68B522B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F846C1-7237-4298-ADB9-07A7C4EC70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4E27BC-CBF8-4CA9-91BC-B8153854B2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8F8103-3FF9-4083-98E8-90D47EA9E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DF3EB6-209F-4D89-B46B-38738FEBF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2479C0-F92D-4D31-9ADF-3A81644EF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954" y="1904375"/>
            <a:ext cx="6528621" cy="630013"/>
          </a:xfrm>
        </p:spPr>
        <p:txBody>
          <a:bodyPr/>
          <a:lstStyle/>
          <a:p>
            <a:r>
              <a:rPr lang="es-MX" sz="3600" dirty="0"/>
              <a:t>Modalidad Competencias Laborales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60819"/>
            <a:ext cx="12192000" cy="501582"/>
          </a:xfrm>
        </p:spPr>
        <p:txBody>
          <a:bodyPr>
            <a:normAutofit/>
          </a:bodyPr>
          <a:lstStyle/>
          <a:p>
            <a:r>
              <a:rPr lang="es-MX" sz="2800" dirty="0"/>
              <a:t>CONOCER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850F2C-A584-4977-A884-9369067A1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971" y="5375750"/>
            <a:ext cx="657205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58570798-EFA1-BFCC-BED9-52C6CECC92EC}"/>
              </a:ext>
            </a:extLst>
          </p:cNvPr>
          <p:cNvSpPr/>
          <p:nvPr/>
        </p:nvSpPr>
        <p:spPr>
          <a:xfrm>
            <a:off x="248713" y="1274746"/>
            <a:ext cx="3084523" cy="840925"/>
          </a:xfrm>
          <a:custGeom>
            <a:avLst/>
            <a:gdLst>
              <a:gd name="connsiteX0" fmla="*/ 0 w 1678675"/>
              <a:gd name="connsiteY0" fmla="*/ 156090 h 936521"/>
              <a:gd name="connsiteX1" fmla="*/ 156090 w 1678675"/>
              <a:gd name="connsiteY1" fmla="*/ 0 h 936521"/>
              <a:gd name="connsiteX2" fmla="*/ 1522585 w 1678675"/>
              <a:gd name="connsiteY2" fmla="*/ 0 h 936521"/>
              <a:gd name="connsiteX3" fmla="*/ 1678675 w 1678675"/>
              <a:gd name="connsiteY3" fmla="*/ 156090 h 936521"/>
              <a:gd name="connsiteX4" fmla="*/ 1678675 w 1678675"/>
              <a:gd name="connsiteY4" fmla="*/ 780431 h 936521"/>
              <a:gd name="connsiteX5" fmla="*/ 1522585 w 1678675"/>
              <a:gd name="connsiteY5" fmla="*/ 936521 h 936521"/>
              <a:gd name="connsiteX6" fmla="*/ 156090 w 1678675"/>
              <a:gd name="connsiteY6" fmla="*/ 936521 h 936521"/>
              <a:gd name="connsiteX7" fmla="*/ 0 w 1678675"/>
              <a:gd name="connsiteY7" fmla="*/ 780431 h 936521"/>
              <a:gd name="connsiteX8" fmla="*/ 0 w 1678675"/>
              <a:gd name="connsiteY8" fmla="*/ 156090 h 93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675" h="936521">
                <a:moveTo>
                  <a:pt x="0" y="156090"/>
                </a:moveTo>
                <a:cubicBezTo>
                  <a:pt x="0" y="69884"/>
                  <a:pt x="69884" y="0"/>
                  <a:pt x="156090" y="0"/>
                </a:cubicBezTo>
                <a:lnTo>
                  <a:pt x="1522585" y="0"/>
                </a:lnTo>
                <a:cubicBezTo>
                  <a:pt x="1608791" y="0"/>
                  <a:pt x="1678675" y="69884"/>
                  <a:pt x="1678675" y="156090"/>
                </a:cubicBezTo>
                <a:lnTo>
                  <a:pt x="1678675" y="780431"/>
                </a:lnTo>
                <a:cubicBezTo>
                  <a:pt x="1678675" y="866637"/>
                  <a:pt x="1608791" y="936521"/>
                  <a:pt x="1522585" y="936521"/>
                </a:cubicBezTo>
                <a:lnTo>
                  <a:pt x="156090" y="936521"/>
                </a:lnTo>
                <a:cubicBezTo>
                  <a:pt x="69884" y="936521"/>
                  <a:pt x="0" y="866637"/>
                  <a:pt x="0" y="780431"/>
                </a:cubicBezTo>
                <a:lnTo>
                  <a:pt x="0" y="156090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67" tIns="179067" rIns="179067" bIns="179067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</a:t>
            </a:r>
            <a:r>
              <a:rPr lang="es-MX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valuador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66AE3E4-FADA-FE27-B9DD-80E6DAC4D7E2}"/>
              </a:ext>
            </a:extLst>
          </p:cNvPr>
          <p:cNvSpPr/>
          <p:nvPr/>
        </p:nvSpPr>
        <p:spPr>
          <a:xfrm>
            <a:off x="8670269" y="2640887"/>
            <a:ext cx="3085200" cy="788114"/>
          </a:xfrm>
          <a:custGeom>
            <a:avLst/>
            <a:gdLst>
              <a:gd name="connsiteX0" fmla="*/ 0 w 1596492"/>
              <a:gd name="connsiteY0" fmla="*/ 143608 h 861630"/>
              <a:gd name="connsiteX1" fmla="*/ 143608 w 1596492"/>
              <a:gd name="connsiteY1" fmla="*/ 0 h 861630"/>
              <a:gd name="connsiteX2" fmla="*/ 1452884 w 1596492"/>
              <a:gd name="connsiteY2" fmla="*/ 0 h 861630"/>
              <a:gd name="connsiteX3" fmla="*/ 1596492 w 1596492"/>
              <a:gd name="connsiteY3" fmla="*/ 143608 h 861630"/>
              <a:gd name="connsiteX4" fmla="*/ 1596492 w 1596492"/>
              <a:gd name="connsiteY4" fmla="*/ 718022 h 861630"/>
              <a:gd name="connsiteX5" fmla="*/ 1452884 w 1596492"/>
              <a:gd name="connsiteY5" fmla="*/ 861630 h 861630"/>
              <a:gd name="connsiteX6" fmla="*/ 143608 w 1596492"/>
              <a:gd name="connsiteY6" fmla="*/ 861630 h 861630"/>
              <a:gd name="connsiteX7" fmla="*/ 0 w 1596492"/>
              <a:gd name="connsiteY7" fmla="*/ 718022 h 861630"/>
              <a:gd name="connsiteX8" fmla="*/ 0 w 1596492"/>
              <a:gd name="connsiteY8" fmla="*/ 143608 h 8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492" h="861630">
                <a:moveTo>
                  <a:pt x="0" y="143608"/>
                </a:moveTo>
                <a:cubicBezTo>
                  <a:pt x="0" y="64295"/>
                  <a:pt x="64295" y="0"/>
                  <a:pt x="143608" y="0"/>
                </a:cubicBezTo>
                <a:lnTo>
                  <a:pt x="1452884" y="0"/>
                </a:lnTo>
                <a:cubicBezTo>
                  <a:pt x="1532197" y="0"/>
                  <a:pt x="1596492" y="64295"/>
                  <a:pt x="1596492" y="143608"/>
                </a:cubicBezTo>
                <a:lnTo>
                  <a:pt x="1596492" y="718022"/>
                </a:lnTo>
                <a:cubicBezTo>
                  <a:pt x="1596492" y="797335"/>
                  <a:pt x="1532197" y="861630"/>
                  <a:pt x="1452884" y="861630"/>
                </a:cubicBezTo>
                <a:lnTo>
                  <a:pt x="143608" y="861630"/>
                </a:lnTo>
                <a:cubicBezTo>
                  <a:pt x="64295" y="861630"/>
                  <a:pt x="0" y="797335"/>
                  <a:pt x="0" y="718022"/>
                </a:cubicBezTo>
                <a:lnTo>
                  <a:pt x="0" y="143608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2710599"/>
                  <a:satOff val="100000"/>
                  <a:lumOff val="-14706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2710599"/>
                  <a:satOff val="100000"/>
                  <a:lumOff val="-14706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2710599"/>
                  <a:satOff val="100000"/>
                  <a:lumOff val="-14706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411" tIns="175411" rIns="175411" bIns="175411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andidato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1F13E56-0C2F-1CE1-C948-DA4CF8331042}"/>
              </a:ext>
            </a:extLst>
          </p:cNvPr>
          <p:cNvSpPr/>
          <p:nvPr/>
        </p:nvSpPr>
        <p:spPr>
          <a:xfrm>
            <a:off x="4049461" y="2640886"/>
            <a:ext cx="3085200" cy="788114"/>
          </a:xfrm>
          <a:custGeom>
            <a:avLst/>
            <a:gdLst>
              <a:gd name="connsiteX0" fmla="*/ 0 w 1709058"/>
              <a:gd name="connsiteY0" fmla="*/ 143608 h 861630"/>
              <a:gd name="connsiteX1" fmla="*/ 143608 w 1709058"/>
              <a:gd name="connsiteY1" fmla="*/ 0 h 861630"/>
              <a:gd name="connsiteX2" fmla="*/ 1565450 w 1709058"/>
              <a:gd name="connsiteY2" fmla="*/ 0 h 861630"/>
              <a:gd name="connsiteX3" fmla="*/ 1709058 w 1709058"/>
              <a:gd name="connsiteY3" fmla="*/ 143608 h 861630"/>
              <a:gd name="connsiteX4" fmla="*/ 1709058 w 1709058"/>
              <a:gd name="connsiteY4" fmla="*/ 718022 h 861630"/>
              <a:gd name="connsiteX5" fmla="*/ 1565450 w 1709058"/>
              <a:gd name="connsiteY5" fmla="*/ 861630 h 861630"/>
              <a:gd name="connsiteX6" fmla="*/ 143608 w 1709058"/>
              <a:gd name="connsiteY6" fmla="*/ 861630 h 861630"/>
              <a:gd name="connsiteX7" fmla="*/ 0 w 1709058"/>
              <a:gd name="connsiteY7" fmla="*/ 718022 h 861630"/>
              <a:gd name="connsiteX8" fmla="*/ 0 w 1709058"/>
              <a:gd name="connsiteY8" fmla="*/ 143608 h 8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058" h="861630">
                <a:moveTo>
                  <a:pt x="0" y="143608"/>
                </a:moveTo>
                <a:cubicBezTo>
                  <a:pt x="0" y="64295"/>
                  <a:pt x="64295" y="0"/>
                  <a:pt x="143608" y="0"/>
                </a:cubicBezTo>
                <a:lnTo>
                  <a:pt x="1565450" y="0"/>
                </a:lnTo>
                <a:cubicBezTo>
                  <a:pt x="1644763" y="0"/>
                  <a:pt x="1709058" y="64295"/>
                  <a:pt x="1709058" y="143608"/>
                </a:cubicBezTo>
                <a:lnTo>
                  <a:pt x="1709058" y="718022"/>
                </a:lnTo>
                <a:cubicBezTo>
                  <a:pt x="1709058" y="797335"/>
                  <a:pt x="1644763" y="861630"/>
                  <a:pt x="1565450" y="861630"/>
                </a:cubicBezTo>
                <a:lnTo>
                  <a:pt x="143608" y="861630"/>
                </a:lnTo>
                <a:cubicBezTo>
                  <a:pt x="64295" y="861630"/>
                  <a:pt x="0" y="797335"/>
                  <a:pt x="0" y="718022"/>
                </a:cubicBezTo>
                <a:lnTo>
                  <a:pt x="0" y="143608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1355300"/>
                  <a:satOff val="50000"/>
                  <a:lumOff val="-7353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1355300"/>
                  <a:satOff val="50000"/>
                  <a:lumOff val="-7353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1355300"/>
                  <a:satOff val="50000"/>
                  <a:lumOff val="-7353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411" tIns="175411" rIns="175411" bIns="175411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andidato a </a:t>
            </a:r>
          </a:p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valuador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89E5371-CFE9-6F23-E847-D7D9CA9F6CD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22432" y="2259314"/>
            <a:ext cx="1994601" cy="2108477"/>
            <a:chOff x="802326" y="1997612"/>
            <a:chExt cx="3648788" cy="3648788"/>
          </a:xfrm>
        </p:grpSpPr>
        <p:pic>
          <p:nvPicPr>
            <p:cNvPr id="9" name="Imagen 8" descr="Imagen que contiene lego&#10;&#10;Descripción generada automáticamente">
              <a:extLst>
                <a:ext uri="{FF2B5EF4-FFF2-40B4-BE49-F238E27FC236}">
                  <a16:creationId xmlns:a16="http://schemas.microsoft.com/office/drawing/2014/main" id="{C6EED638-8D52-E5F9-BDD0-79A420097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26" y="1997612"/>
              <a:ext cx="3648788" cy="3648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1FD65C86-7CE8-27DC-0B90-EB9500439EB0}"/>
                </a:ext>
              </a:extLst>
            </p:cNvPr>
            <p:cNvSpPr/>
            <p:nvPr/>
          </p:nvSpPr>
          <p:spPr>
            <a:xfrm rot="16200000">
              <a:off x="1270763" y="3141895"/>
              <a:ext cx="2071467" cy="2718704"/>
            </a:xfrm>
            <a:prstGeom prst="roundRect">
              <a:avLst>
                <a:gd name="adj" fmla="val 7977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C29E658-F0AA-038E-53E6-060B48F2697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126083" y="3605843"/>
            <a:ext cx="1994601" cy="2108477"/>
            <a:chOff x="802326" y="1997612"/>
            <a:chExt cx="3648788" cy="3648788"/>
          </a:xfrm>
        </p:grpSpPr>
        <p:pic>
          <p:nvPicPr>
            <p:cNvPr id="12" name="Imagen 11" descr="Imagen que contiene lego&#10;&#10;Descripción generada automáticamente">
              <a:extLst>
                <a:ext uri="{FF2B5EF4-FFF2-40B4-BE49-F238E27FC236}">
                  <a16:creationId xmlns:a16="http://schemas.microsoft.com/office/drawing/2014/main" id="{BD32BA9A-C036-EA7F-CF15-0FF789850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26" y="1997612"/>
              <a:ext cx="3648788" cy="3648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55675739-FBB2-022C-9939-6CA1AFE97BC5}"/>
                </a:ext>
              </a:extLst>
            </p:cNvPr>
            <p:cNvSpPr/>
            <p:nvPr/>
          </p:nvSpPr>
          <p:spPr>
            <a:xfrm rot="16200000">
              <a:off x="1270763" y="3141895"/>
              <a:ext cx="2071467" cy="2718704"/>
            </a:xfrm>
            <a:prstGeom prst="roundRect">
              <a:avLst>
                <a:gd name="adj" fmla="val 7977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Imagen 13" descr="Imagen que contiene reloj&#10;&#10;Descripción generada automáticamente">
            <a:extLst>
              <a:ext uri="{FF2B5EF4-FFF2-40B4-BE49-F238E27FC236}">
                <a16:creationId xmlns:a16="http://schemas.microsoft.com/office/drawing/2014/main" id="{22495214-6DC8-4F36-CA3D-D2BDCACB3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2362" y="1477211"/>
            <a:ext cx="1080000" cy="108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F5F686D-416D-E72F-2C11-239D691CB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6514" y="2413133"/>
            <a:ext cx="1038752" cy="1288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46D8E78-CF08-367D-DFDC-7396094A4259}"/>
              </a:ext>
            </a:extLst>
          </p:cNvPr>
          <p:cNvSpPr txBox="1"/>
          <p:nvPr/>
        </p:nvSpPr>
        <p:spPr>
          <a:xfrm>
            <a:off x="76973" y="4356207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Portafolio EC0076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99632E-0EBF-2639-C082-50B9BD7AF756}"/>
              </a:ext>
            </a:extLst>
          </p:cNvPr>
          <p:cNvSpPr txBox="1"/>
          <p:nvPr/>
        </p:nvSpPr>
        <p:spPr>
          <a:xfrm>
            <a:off x="3540515" y="565738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Portafolio función productiva/</a:t>
            </a:r>
          </a:p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Armado de avioncitos de papel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8CA2DBE-464B-DF56-891C-3E53ECF6EA8F}"/>
              </a:ext>
            </a:extLst>
          </p:cNvPr>
          <p:cNvGrpSpPr/>
          <p:nvPr/>
        </p:nvGrpSpPr>
        <p:grpSpPr>
          <a:xfrm>
            <a:off x="5935141" y="2447856"/>
            <a:ext cx="1181391" cy="1106294"/>
            <a:chOff x="2151845" y="1104973"/>
            <a:chExt cx="1181391" cy="110629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9E4A9F1-D3C8-948A-F154-83AF10F67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1845" y="1104973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0CD839F-E80B-922D-1D2E-66D17E13AC44}"/>
                </a:ext>
              </a:extLst>
            </p:cNvPr>
            <p:cNvSpPr/>
            <p:nvPr/>
          </p:nvSpPr>
          <p:spPr>
            <a:xfrm>
              <a:off x="2901236" y="1779267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D7190F0-8B3C-3E3F-ADC9-595B2FF58375}"/>
              </a:ext>
            </a:extLst>
          </p:cNvPr>
          <p:cNvGrpSpPr/>
          <p:nvPr/>
        </p:nvGrpSpPr>
        <p:grpSpPr>
          <a:xfrm>
            <a:off x="10612873" y="2474150"/>
            <a:ext cx="1142596" cy="1080000"/>
            <a:chOff x="5985073" y="2496886"/>
            <a:chExt cx="1142596" cy="10800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673DFF4-8561-7184-D0C2-DD29C6E7A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5073" y="2496886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F9FC186E-D52D-7A78-1AEB-3ABF8A2662EA}"/>
                </a:ext>
              </a:extLst>
            </p:cNvPr>
            <p:cNvSpPr/>
            <p:nvPr/>
          </p:nvSpPr>
          <p:spPr>
            <a:xfrm>
              <a:off x="6695669" y="3138503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B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1CCE7C4-87DF-6048-93DB-CEB6F8A4F228}"/>
              </a:ext>
            </a:extLst>
          </p:cNvPr>
          <p:cNvGrpSpPr/>
          <p:nvPr/>
        </p:nvGrpSpPr>
        <p:grpSpPr>
          <a:xfrm>
            <a:off x="2110293" y="1104100"/>
            <a:ext cx="1222943" cy="1080001"/>
            <a:chOff x="10532526" y="2496758"/>
            <a:chExt cx="1222943" cy="1080001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3DB2E231-AFE9-9EAA-657E-DC97AFCCB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32526" y="2496758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65455DE-C4E4-01BB-C8EC-EA0E2EC2DAC3}"/>
                </a:ext>
              </a:extLst>
            </p:cNvPr>
            <p:cNvSpPr/>
            <p:nvPr/>
          </p:nvSpPr>
          <p:spPr>
            <a:xfrm>
              <a:off x="11323469" y="3144759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C</a:t>
              </a: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6D7F349-F45A-6F6F-1E77-BF6F71D82A31}"/>
              </a:ext>
            </a:extLst>
          </p:cNvPr>
          <p:cNvSpPr/>
          <p:nvPr/>
        </p:nvSpPr>
        <p:spPr>
          <a:xfrm>
            <a:off x="248713" y="284672"/>
            <a:ext cx="7032694" cy="96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Esquema de evaluación en tríadas EC0076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solidFill>
                <a:srgbClr val="91795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0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7AE0-017A-F044-D256-62D6661E9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E2818-067E-CB44-DBAE-4BA9859A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88048"/>
            <a:ext cx="12039600" cy="919854"/>
          </a:xfrm>
        </p:spPr>
        <p:txBody>
          <a:bodyPr/>
          <a:lstStyle/>
          <a:p>
            <a:pPr algn="r"/>
            <a:r>
              <a:rPr lang="es-MX" sz="3600" b="1" dirty="0">
                <a:solidFill>
                  <a:srgbClr val="6E152E"/>
                </a:solidFill>
                <a:latin typeface="Montserrat" panose="00000500000000000000" pitchFamily="2" charset="0"/>
                <a:ea typeface="+mj-ea"/>
                <a:cs typeface="+mj-cs"/>
              </a:rPr>
              <a:t>Estándares de competencias digitales (EC0107, EC0108, EC0109).</a:t>
            </a:r>
            <a:br>
              <a:rPr lang="es-MX" sz="3600" b="1" dirty="0">
                <a:solidFill>
                  <a:srgbClr val="6E152E"/>
                </a:solidFill>
                <a:latin typeface="Montserrat" panose="00000500000000000000" pitchFamily="2" charset="0"/>
                <a:ea typeface="+mj-ea"/>
                <a:cs typeface="+mj-cs"/>
              </a:rPr>
            </a:br>
            <a:endParaRPr lang="es-MX" sz="3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367DF2-5528-E50D-2FB2-CBC74E77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9" y="326457"/>
            <a:ext cx="6275972" cy="9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614C5C0-6A77-5A6B-7B81-EB76D9CB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568860"/>
            <a:ext cx="4155440" cy="656091"/>
          </a:xfrm>
        </p:spPr>
        <p:txBody>
          <a:bodyPr/>
          <a:lstStyle/>
          <a:p>
            <a:r>
              <a:rPr lang="es-ES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en línea. </a:t>
            </a:r>
            <a:endParaRPr lang="es-MX" sz="2400" b="1" dirty="0">
              <a:solidFill>
                <a:srgbClr val="91795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D02DE96-E725-5A1A-A7CD-F6DAD833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754" y="1224951"/>
            <a:ext cx="7515046" cy="4952013"/>
          </a:xfrm>
        </p:spPr>
        <p:txBody>
          <a:bodyPr>
            <a:normAutofit/>
          </a:bodyPr>
          <a:lstStyle/>
          <a:p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La evaluación en línea es un método más practico ya que todo es atreves de un simulador, en línea.</a:t>
            </a:r>
          </a:p>
          <a:p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Solo hay que tener un evaluador dado de alta en dichos estándares.</a:t>
            </a:r>
          </a:p>
          <a:p>
            <a:endParaRPr lang="es-E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Actualmente solo los estándares EC0107, EC0108 y EC0109 son los únicos para evaluarse en línea.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Todo es mediante un simulador, por lo cual no se requiere abrir otros elementos.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Esta abierto 24/7 los 365 días del año.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No requiere un evaluador presencial.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No requiere un portafolio físico</a:t>
            </a:r>
            <a:r>
              <a:rPr lang="es-ES" b="1" dirty="0"/>
              <a:t>.</a:t>
            </a:r>
            <a:endParaRPr lang="es-MX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9BF343-DB13-B6BE-5B85-EC4483625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46" b="86572" l="12667" r="83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4655" r="7959" b="5437"/>
          <a:stretch/>
        </p:blipFill>
        <p:spPr>
          <a:xfrm>
            <a:off x="475890" y="2813027"/>
            <a:ext cx="3362864" cy="30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5B051E-C3F5-174B-2525-E4A6E4DC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389203"/>
            <a:ext cx="6592570" cy="583665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la capacitación en línea</a:t>
            </a:r>
            <a:endParaRPr lang="es-MX" sz="2400" b="1" dirty="0">
              <a:solidFill>
                <a:srgbClr val="91795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EE3572B-9DBD-166B-DF72-EDF40824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25" y="1419225"/>
            <a:ext cx="7924799" cy="4662489"/>
          </a:xfrm>
        </p:spPr>
        <p:txBody>
          <a:bodyPr>
            <a:normAutofit/>
          </a:bodyPr>
          <a:lstStyle/>
          <a:p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Solicitud oficial (vía correo electrónico).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s-ES" sz="1500" b="1" dirty="0">
                <a:latin typeface="Montserrat" panose="00000500000000000000" pitchFamily="2" charset="0"/>
              </a:rPr>
              <a:t>Enviar el “Formato para la habilitación a la plataforma en línea*” requisitada.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endParaRPr lang="es-ES" sz="1500" b="1" dirty="0">
              <a:latin typeface="Montserrat" panose="00000500000000000000" pitchFamily="2" charset="0"/>
            </a:endParaRP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s-ES" sz="1500" b="1" dirty="0">
                <a:latin typeface="Montserrat" panose="00000500000000000000" pitchFamily="2" charset="0"/>
              </a:rPr>
              <a:t>Pago de los accesos correspondientes. (internos o externos).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endParaRPr lang="es-ES" sz="1500" b="1" dirty="0">
              <a:latin typeface="Montserrat" panose="00000500000000000000" pitchFamily="2" charset="0"/>
            </a:endParaRP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s-ES" sz="1500" b="1" dirty="0">
                <a:latin typeface="Montserrat" panose="00000500000000000000" pitchFamily="2" charset="0"/>
              </a:rPr>
              <a:t>Una vez teniendo acceso solo cuentan con 15 días naturales para concluir curso.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endParaRPr lang="es-ES" sz="1500" b="1" dirty="0">
              <a:latin typeface="Montserrat" panose="00000500000000000000" pitchFamily="2" charset="0"/>
            </a:endParaRP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s-MX" sz="1500" b="1" dirty="0">
                <a:latin typeface="Montserrat" panose="00000500000000000000" pitchFamily="2" charset="0"/>
              </a:rPr>
              <a:t>La planeación y programación de la evaluación no se hace dentro de la plataforma de capacitación, EC0107, EC0108 y EC0109. 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endParaRPr lang="es-MX" sz="1500" b="1" dirty="0">
              <a:latin typeface="Montserrat" panose="00000500000000000000" pitchFamily="2" charset="0"/>
            </a:endParaRP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s-MX" sz="1500" b="1" dirty="0">
                <a:latin typeface="Montserrat" panose="00000500000000000000" pitchFamily="2" charset="0"/>
              </a:rPr>
              <a:t>EL registro del para realizar el proceso se realiza en el módulo de Evaluación.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s-E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*Publicado en el micrositio*</a:t>
            </a:r>
            <a:endParaRPr lang="es-MX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EE2ECE-5A56-F83B-4BC2-1AEF4587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1" y="2705100"/>
            <a:ext cx="3277072" cy="1811398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1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545F-3795-79C4-5A18-40053E746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AA91C-B546-5F2B-F607-AC2F520F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560" y="2332871"/>
            <a:ext cx="10505440" cy="919854"/>
          </a:xfrm>
        </p:spPr>
        <p:txBody>
          <a:bodyPr/>
          <a:lstStyle/>
          <a:p>
            <a:pPr algn="ctr"/>
            <a:r>
              <a:rPr lang="es-MX" sz="3600" b="1" dirty="0">
                <a:solidFill>
                  <a:srgbClr val="6E152E"/>
                </a:solidFill>
                <a:latin typeface="Montserrat" panose="00000500000000000000" pitchFamily="2" charset="0"/>
                <a:ea typeface="+mj-ea"/>
                <a:cs typeface="+mj-cs"/>
              </a:rPr>
              <a:t>Evaluación para maestros EC0647  y otros. </a:t>
            </a:r>
            <a:endParaRPr lang="es-MX" sz="3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DB5B75-23C6-6B6F-B76E-DF29B210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9" y="326457"/>
            <a:ext cx="6275972" cy="9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7;p19">
            <a:extLst>
              <a:ext uri="{FF2B5EF4-FFF2-40B4-BE49-F238E27FC236}">
                <a16:creationId xmlns:a16="http://schemas.microsoft.com/office/drawing/2014/main" id="{E1376C8F-34F1-596C-6635-05930F7609B9}"/>
              </a:ext>
            </a:extLst>
          </p:cNvPr>
          <p:cNvSpPr txBox="1">
            <a:spLocks/>
          </p:cNvSpPr>
          <p:nvPr/>
        </p:nvSpPr>
        <p:spPr>
          <a:xfrm>
            <a:off x="284297" y="365559"/>
            <a:ext cx="6788983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buClr>
                <a:schemeClr val="hlink"/>
              </a:buClr>
              <a:buSzPts val="1100"/>
            </a:pPr>
            <a:r>
              <a:rPr lang="es-MX" sz="2400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Operación de las evaluaciones con fines de certificación 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2AA5E693-80F2-A448-0027-99F741EFB08D}"/>
              </a:ext>
            </a:extLst>
          </p:cNvPr>
          <p:cNvSpPr txBox="1">
            <a:spLocks/>
          </p:cNvSpPr>
          <p:nvPr/>
        </p:nvSpPr>
        <p:spPr>
          <a:xfrm>
            <a:off x="4842933" y="1353057"/>
            <a:ext cx="6570134" cy="4753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</a:rPr>
              <a:t>El CONALEP impulsa los proyectos nacionales e internacionales sustentado en Programa Nacional de Educación: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Evaluación- Certificación de los docentes EC0647, </a:t>
            </a:r>
            <a:r>
              <a:rPr lang="es-MX" sz="1600" dirty="0">
                <a:solidFill>
                  <a:schemeClr val="tx1"/>
                </a:solidFill>
              </a:rPr>
              <a:t>EC1307 (Docentes).</a:t>
            </a:r>
            <a:endParaRPr lang="es-ES" sz="1600" dirty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Actualización de los evaluadores en Estándar EC0076 (Docentes).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</a:rPr>
              <a:t>Impulsar los programas de evaluación con fines de certificación en estándares, competencias digitales, lingüísticas entre otras:</a:t>
            </a:r>
          </a:p>
          <a:p>
            <a:pPr marL="628639" lvl="1" indent="-171450" algn="just">
              <a:lnSpc>
                <a:spcPct val="150000"/>
              </a:lnSpc>
            </a:pPr>
            <a:r>
              <a:rPr lang="es-ES_tradnl" sz="1100" b="1" dirty="0"/>
              <a:t>Programa Cisco (Redes y </a:t>
            </a:r>
            <a:r>
              <a:rPr lang="es-ES_tradnl" sz="1100" b="1" dirty="0" err="1"/>
              <a:t>Cyberseguridad</a:t>
            </a:r>
            <a:r>
              <a:rPr lang="es-ES_tradnl" sz="1100" b="1" dirty="0"/>
              <a:t>)</a:t>
            </a:r>
          </a:p>
          <a:p>
            <a:pPr marL="628639" lvl="1" indent="-171450" algn="just">
              <a:lnSpc>
                <a:spcPct val="150000"/>
              </a:lnSpc>
            </a:pPr>
            <a:r>
              <a:rPr lang="es-ES_tradnl" sz="1100" b="1" dirty="0"/>
              <a:t>Programa de capacitación en Ingles CENNI</a:t>
            </a:r>
          </a:p>
          <a:p>
            <a:pPr algn="just"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7880631-668C-86EE-3C8F-7F6DF57413D8}"/>
              </a:ext>
            </a:extLst>
          </p:cNvPr>
          <p:cNvSpPr txBox="1">
            <a:spLocks/>
          </p:cNvSpPr>
          <p:nvPr/>
        </p:nvSpPr>
        <p:spPr>
          <a:xfrm>
            <a:off x="206908" y="1867410"/>
            <a:ext cx="2630476" cy="83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MX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poyos</a:t>
            </a:r>
            <a:r>
              <a:rPr lang="es-MX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r>
              <a:rPr lang="es-MX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MX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equerimientos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72AB6B-D5E0-1570-FC3D-00A4C2F12950}"/>
              </a:ext>
            </a:extLst>
          </p:cNvPr>
          <p:cNvCxnSpPr>
            <a:cxnSpLocks/>
          </p:cNvCxnSpPr>
          <p:nvPr/>
        </p:nvCxnSpPr>
        <p:spPr>
          <a:xfrm rot="16200000">
            <a:off x="616252" y="3566303"/>
            <a:ext cx="3600000" cy="0"/>
          </a:xfrm>
          <a:prstGeom prst="line">
            <a:avLst/>
          </a:prstGeom>
          <a:ln w="28575" cap="rnd">
            <a:solidFill>
              <a:srgbClr val="B98F5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30C147-9E00-E6D8-F718-284798BB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8" y="2870200"/>
            <a:ext cx="1869959" cy="2184011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8C7956-C3E9-D99D-C9BD-658DABFD5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88" t="18442" r="33092" b="4935"/>
          <a:stretch/>
        </p:blipFill>
        <p:spPr>
          <a:xfrm>
            <a:off x="2967850" y="1766302"/>
            <a:ext cx="1179723" cy="14478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D4AF5C8-5B63-2D33-DA98-150B49665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42" t="18025" r="34027" b="6790"/>
          <a:stretch/>
        </p:blipFill>
        <p:spPr>
          <a:xfrm>
            <a:off x="2021123" y="4251914"/>
            <a:ext cx="1133978" cy="14787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8F59C9-C866-44EF-149D-9421C35102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41" t="17408" r="35416" b="12346"/>
          <a:stretch/>
        </p:blipFill>
        <p:spPr>
          <a:xfrm flipH="1">
            <a:off x="3583316" y="4068455"/>
            <a:ext cx="1259617" cy="16622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74B87B-CB0A-403A-1F45-2149143638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14" t="15802" r="35625" b="16420"/>
          <a:stretch/>
        </p:blipFill>
        <p:spPr>
          <a:xfrm>
            <a:off x="2652587" y="2515865"/>
            <a:ext cx="1762121" cy="22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2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560" y="2428121"/>
            <a:ext cx="6695440" cy="919854"/>
          </a:xfrm>
        </p:spPr>
        <p:txBody>
          <a:bodyPr/>
          <a:lstStyle/>
          <a:p>
            <a:pPr algn="ctr"/>
            <a:r>
              <a:rPr lang="es-MX" sz="3600" dirty="0"/>
              <a:t>Operación de plataformas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BEA562-6E3E-4448-8EAB-7599D4CA3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9" y="326457"/>
            <a:ext cx="6275972" cy="9198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7CC758-D570-49CC-9E3E-88E4552E0390}"/>
              </a:ext>
            </a:extLst>
          </p:cNvPr>
          <p:cNvSpPr txBox="1"/>
          <p:nvPr/>
        </p:nvSpPr>
        <p:spPr>
          <a:xfrm rot="19416360">
            <a:off x="848649" y="2602805"/>
            <a:ext cx="6661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latin typeface="Neuropol" panose="020F0607030201010804" pitchFamily="34" charset="0"/>
              </a:rPr>
              <a:t>Próximamente…</a:t>
            </a:r>
          </a:p>
        </p:txBody>
      </p:sp>
    </p:spTree>
    <p:extLst>
      <p:ext uri="{BB962C8B-B14F-4D97-AF65-F5344CB8AC3E}">
        <p14:creationId xmlns:p14="http://schemas.microsoft.com/office/powerpoint/2010/main" val="212899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374A0B5-CDD8-42BB-B2EE-22697DDC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16" y="5562053"/>
            <a:ext cx="7752946" cy="1136331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AC6A8BB9-8169-F306-7565-2F142BE10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2147" y="5141650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GRACIAS</a:t>
            </a:r>
          </a:p>
          <a:p>
            <a:endParaRPr lang="es-MX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6C481D5-5D50-82AE-A500-581A55326330}"/>
              </a:ext>
            </a:extLst>
          </p:cNvPr>
          <p:cNvGrpSpPr/>
          <p:nvPr/>
        </p:nvGrpSpPr>
        <p:grpSpPr>
          <a:xfrm>
            <a:off x="5789393" y="2180603"/>
            <a:ext cx="6262181" cy="1843736"/>
            <a:chOff x="6853739" y="1784919"/>
            <a:chExt cx="4879961" cy="1843736"/>
          </a:xfrm>
        </p:grpSpPr>
        <p:pic>
          <p:nvPicPr>
            <p:cNvPr id="9" name="Imagen 8" descr="Imagen que contiene camino, edificio, exterior, pasto&#10;&#10;Descripción generada automáticamente">
              <a:extLst>
                <a:ext uri="{FF2B5EF4-FFF2-40B4-BE49-F238E27FC236}">
                  <a16:creationId xmlns:a16="http://schemas.microsoft.com/office/drawing/2014/main" id="{9DED48F3-E7C5-7EA4-DC10-5EEA3D6B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2770" y="1784919"/>
              <a:ext cx="2033321" cy="18437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n 9" descr="Imagen que contiene edificio, interior, techo, verde&#10;&#10;Descripción generada automáticamente">
              <a:extLst>
                <a:ext uri="{FF2B5EF4-FFF2-40B4-BE49-F238E27FC236}">
                  <a16:creationId xmlns:a16="http://schemas.microsoft.com/office/drawing/2014/main" id="{5CEBE553-D953-1B00-1999-6F9A684F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3739" y="2405407"/>
              <a:ext cx="1913861" cy="904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n 10" descr="Imagen que contiene exterior, edificio, pasto, casa&#10;&#10;Descripción generada automáticamente">
              <a:extLst>
                <a:ext uri="{FF2B5EF4-FFF2-40B4-BE49-F238E27FC236}">
                  <a16:creationId xmlns:a16="http://schemas.microsoft.com/office/drawing/2014/main" id="{722A0639-9A12-E3E4-DC92-82358F3E1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5669" y="2343410"/>
              <a:ext cx="1818031" cy="932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1D2331E-8C38-620D-26B2-896C7CDD3986}"/>
              </a:ext>
            </a:extLst>
          </p:cNvPr>
          <p:cNvSpPr/>
          <p:nvPr/>
        </p:nvSpPr>
        <p:spPr>
          <a:xfrm>
            <a:off x="-768595" y="421397"/>
            <a:ext cx="6096000" cy="69878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1400" b="1" dirty="0">
                <a:latin typeface="Montserrat" panose="00000500000000000000" pitchFamily="2" charset="0"/>
              </a:rPr>
              <a:t>Manuel Espino Barrientos</a:t>
            </a:r>
          </a:p>
          <a:p>
            <a:pPr algn="ctr">
              <a:lnSpc>
                <a:spcPct val="150000"/>
              </a:lnSpc>
            </a:pPr>
            <a:r>
              <a:rPr lang="es-MX" sz="1400" i="1" dirty="0">
                <a:latin typeface="Montserrat" panose="00000500000000000000" pitchFamily="2" charset="0"/>
              </a:rPr>
              <a:t>Director General del CONALEP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30AF9E6-9A17-1FE1-24AF-67815C01EED2}"/>
              </a:ext>
            </a:extLst>
          </p:cNvPr>
          <p:cNvSpPr/>
          <p:nvPr/>
        </p:nvSpPr>
        <p:spPr>
          <a:xfrm>
            <a:off x="33004" y="2978267"/>
            <a:ext cx="4553310" cy="16717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s-MX" sz="1400" i="1" dirty="0"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1400" b="1" dirty="0">
                <a:latin typeface="Montserrat" panose="00000500000000000000" pitchFamily="2" charset="0"/>
              </a:rPr>
              <a:t>Hugo Vallejo Hernandez</a:t>
            </a:r>
          </a:p>
          <a:p>
            <a:pPr algn="ctr">
              <a:lnSpc>
                <a:spcPct val="150000"/>
              </a:lnSpc>
            </a:pPr>
            <a:r>
              <a:rPr lang="es-MX" sz="1400" i="1" dirty="0">
                <a:latin typeface="Montserrat" panose="00000500000000000000" pitchFamily="2" charset="0"/>
              </a:rPr>
              <a:t>Director de Acreditación y Operación de Centros de Evaluación</a:t>
            </a:r>
          </a:p>
          <a:p>
            <a:pPr algn="ctr">
              <a:lnSpc>
                <a:spcPct val="150000"/>
              </a:lnSpc>
            </a:pPr>
            <a:endParaRPr lang="es-MX" sz="1400" i="1" dirty="0">
              <a:latin typeface="Montserrat" panose="000005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50D49C-04D8-A004-8AE2-06BF5585DA51}"/>
              </a:ext>
            </a:extLst>
          </p:cNvPr>
          <p:cNvSpPr/>
          <p:nvPr/>
        </p:nvSpPr>
        <p:spPr>
          <a:xfrm>
            <a:off x="-768596" y="1787843"/>
            <a:ext cx="6096001" cy="69878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1400" b="1" dirty="0">
                <a:latin typeface="Montserrat" panose="00000500000000000000" pitchFamily="2" charset="0"/>
              </a:rPr>
              <a:t>Hugo Nicolas  Pérez González</a:t>
            </a:r>
          </a:p>
          <a:p>
            <a:pPr algn="ctr">
              <a:lnSpc>
                <a:spcPct val="150000"/>
              </a:lnSpc>
            </a:pPr>
            <a:r>
              <a:rPr lang="es-MX" sz="1400" i="1" dirty="0">
                <a:latin typeface="Montserrat" panose="00000500000000000000" pitchFamily="2" charset="0"/>
              </a:rPr>
              <a:t>Secretario Académico</a:t>
            </a:r>
          </a:p>
        </p:txBody>
      </p:sp>
    </p:spTree>
    <p:extLst>
      <p:ext uri="{BB962C8B-B14F-4D97-AF65-F5344CB8AC3E}">
        <p14:creationId xmlns:p14="http://schemas.microsoft.com/office/powerpoint/2010/main" val="211577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D86CF-0821-1C0E-C2BC-AFBA31AB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Programas para el 2024</a:t>
            </a:r>
            <a:br>
              <a:rPr lang="es-MX" dirty="0"/>
            </a:br>
            <a:r>
              <a:rPr lang="es-MX" dirty="0"/>
              <a:t>Competencias Laborales </a:t>
            </a:r>
          </a:p>
        </p:txBody>
      </p:sp>
    </p:spTree>
    <p:extLst>
      <p:ext uri="{BB962C8B-B14F-4D97-AF65-F5344CB8AC3E}">
        <p14:creationId xmlns:p14="http://schemas.microsoft.com/office/powerpoint/2010/main" val="220696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F9F523-1335-C363-45E2-0A743AB3A45B}"/>
              </a:ext>
            </a:extLst>
          </p:cNvPr>
          <p:cNvSpPr txBox="1"/>
          <p:nvPr/>
        </p:nvSpPr>
        <p:spPr>
          <a:xfrm>
            <a:off x="1190625" y="1232238"/>
            <a:ext cx="10286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6E152E"/>
                </a:solidFill>
                <a:latin typeface="Montserrat" panose="00000500000000000000" pitchFamily="2" charset="0"/>
                <a:ea typeface="+mj-ea"/>
                <a:cs typeface="+mj-cs"/>
              </a:rPr>
              <a:t>-Capacitación, evaluación con fines de certificación del  modelo Dual (EC1002 y EC1025).</a:t>
            </a:r>
          </a:p>
          <a:p>
            <a:pPr algn="just"/>
            <a:endParaRPr lang="es-MX" sz="2800" b="1" dirty="0">
              <a:solidFill>
                <a:srgbClr val="6E152E"/>
              </a:solidFill>
              <a:latin typeface="Montserrat" panose="00000500000000000000" pitchFamily="2" charset="0"/>
              <a:ea typeface="+mj-ea"/>
              <a:cs typeface="+mj-cs"/>
            </a:endParaRPr>
          </a:p>
          <a:p>
            <a:pPr algn="just"/>
            <a:r>
              <a:rPr lang="es-MX" sz="2800" b="1" dirty="0">
                <a:solidFill>
                  <a:srgbClr val="6E152E"/>
                </a:solidFill>
                <a:latin typeface="Montserrat" panose="00000500000000000000" pitchFamily="2" charset="0"/>
                <a:ea typeface="+mj-ea"/>
                <a:cs typeface="+mj-cs"/>
              </a:rPr>
              <a:t>-Habilitación de Evaluadores EC0076.</a:t>
            </a:r>
          </a:p>
          <a:p>
            <a:pPr algn="just"/>
            <a:endParaRPr lang="es-MX" sz="2800" b="1" dirty="0">
              <a:solidFill>
                <a:srgbClr val="6E152E"/>
              </a:solidFill>
              <a:latin typeface="Montserrat" panose="00000500000000000000" pitchFamily="2" charset="0"/>
              <a:ea typeface="+mj-ea"/>
              <a:cs typeface="+mj-cs"/>
            </a:endParaRPr>
          </a:p>
          <a:p>
            <a:pPr algn="just"/>
            <a:r>
              <a:rPr lang="es-MX" sz="2800" b="1" dirty="0">
                <a:solidFill>
                  <a:srgbClr val="6E152E"/>
                </a:solidFill>
                <a:latin typeface="Montserrat" panose="00000500000000000000" pitchFamily="2" charset="0"/>
                <a:ea typeface="+mj-ea"/>
                <a:cs typeface="+mj-cs"/>
              </a:rPr>
              <a:t>-Estándares de competencias digitales (EC0107, EC0108, EC0109).</a:t>
            </a:r>
          </a:p>
          <a:p>
            <a:pPr algn="just"/>
            <a:endParaRPr lang="es-MX" sz="2800" b="1" dirty="0">
              <a:solidFill>
                <a:srgbClr val="6E152E"/>
              </a:solidFill>
              <a:latin typeface="Montserrat" panose="00000500000000000000" pitchFamily="2" charset="0"/>
              <a:ea typeface="+mj-ea"/>
              <a:cs typeface="+mj-cs"/>
            </a:endParaRPr>
          </a:p>
          <a:p>
            <a:pPr algn="just"/>
            <a:r>
              <a:rPr lang="es-MX" sz="2800" b="1" dirty="0">
                <a:solidFill>
                  <a:srgbClr val="6E152E"/>
                </a:solidFill>
                <a:latin typeface="Montserrat" panose="00000500000000000000" pitchFamily="2" charset="0"/>
                <a:ea typeface="+mj-ea"/>
                <a:cs typeface="+mj-cs"/>
              </a:rPr>
              <a:t>-Evaluación para maestros EC0647  y otros.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BA5DF3-E882-6591-87A3-DF12CAE10C41}"/>
              </a:ext>
            </a:extLst>
          </p:cNvPr>
          <p:cNvSpPr/>
          <p:nvPr/>
        </p:nvSpPr>
        <p:spPr>
          <a:xfrm>
            <a:off x="644553" y="298208"/>
            <a:ext cx="2826416" cy="468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2024</a:t>
            </a:r>
            <a:endParaRPr lang="es-MX" sz="2400" dirty="0">
              <a:solidFill>
                <a:srgbClr val="91795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6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B3F6-33C8-18E2-A2F9-D42C3E959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3D4CC-67A0-AEB8-E84A-3AF32D5D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" y="1560636"/>
            <a:ext cx="11953875" cy="2101664"/>
          </a:xfrm>
        </p:spPr>
        <p:txBody>
          <a:bodyPr/>
          <a:lstStyle/>
          <a:p>
            <a:pPr algn="r"/>
            <a:r>
              <a:rPr lang="es-MX" sz="3200" b="1" dirty="0">
                <a:latin typeface="Montserrat" panose="00000500000000000000" pitchFamily="2" charset="0"/>
              </a:rPr>
              <a:t>Capacitación, evaluación con fines de certificación del  modelo Dual (EC1002 y EC1025).</a:t>
            </a:r>
            <a:br>
              <a:rPr lang="es-MX" sz="3200" b="1" dirty="0">
                <a:latin typeface="Montserrat" panose="00000500000000000000" pitchFamily="2" charset="0"/>
              </a:rPr>
            </a:br>
            <a:endParaRPr lang="es-MX" sz="3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A5E474-4A1E-0A9D-6D61-3F9F138A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9" y="326457"/>
            <a:ext cx="6275972" cy="9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41;p37">
            <a:extLst>
              <a:ext uri="{FF2B5EF4-FFF2-40B4-BE49-F238E27FC236}">
                <a16:creationId xmlns:a16="http://schemas.microsoft.com/office/drawing/2014/main" id="{96226726-B7A9-4CE1-262E-4A65B47DE1C4}"/>
              </a:ext>
            </a:extLst>
          </p:cNvPr>
          <p:cNvSpPr txBox="1"/>
          <p:nvPr/>
        </p:nvSpPr>
        <p:spPr>
          <a:xfrm>
            <a:off x="15590" y="3432238"/>
            <a:ext cx="1531278" cy="185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s-MX" sz="900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900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900" b="1" dirty="0">
                <a:ln w="0"/>
                <a:latin typeface="Montserrat" panose="00000500000000000000" pitchFamily="2" charset="0"/>
              </a:rPr>
              <a:t>El Colegio Estatal designará un enlace y solicitará los accesos.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b="1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900" dirty="0">
                <a:ln w="0"/>
                <a:latin typeface="Montserrat" panose="00000500000000000000" pitchFamily="2" charset="0"/>
              </a:rPr>
              <a:t>Enviará  base de datos en donde registraran a los participantes.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b="1" dirty="0">
              <a:ln w="0"/>
              <a:latin typeface="Montserrat" panose="00000500000000000000" pitchFamily="2" charset="0"/>
            </a:endParaRPr>
          </a:p>
        </p:txBody>
      </p:sp>
      <p:sp>
        <p:nvSpPr>
          <p:cNvPr id="6" name="Google Shape;1641;p37">
            <a:extLst>
              <a:ext uri="{FF2B5EF4-FFF2-40B4-BE49-F238E27FC236}">
                <a16:creationId xmlns:a16="http://schemas.microsoft.com/office/drawing/2014/main" id="{A4EDA8A6-A274-06BE-53FB-E062C69A2706}"/>
              </a:ext>
            </a:extLst>
          </p:cNvPr>
          <p:cNvSpPr txBox="1"/>
          <p:nvPr/>
        </p:nvSpPr>
        <p:spPr>
          <a:xfrm>
            <a:off x="1756374" y="3561682"/>
            <a:ext cx="1632058" cy="234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b="1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900" b="1" dirty="0">
                <a:ln w="0"/>
                <a:latin typeface="Montserrat" panose="00000500000000000000" pitchFamily="2" charset="0"/>
              </a:rPr>
              <a:t>La DAOCE  registrará y validarán los datos entre el Colegio Estatal.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b="1" dirty="0">
              <a:ln w="0"/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n w="0"/>
                <a:latin typeface="Montserrat" panose="00000500000000000000" pitchFamily="2" charset="0"/>
              </a:rPr>
              <a:t>A los candidatos de las bases validadas se les enviará liga de acceso, usuarios y contraseñas para que ingresen al curso.</a:t>
            </a:r>
          </a:p>
          <a:p>
            <a:pPr algn="just"/>
            <a:endParaRPr lang="es-ES" sz="900" dirty="0">
              <a:ln w="0"/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900" b="1" dirty="0">
              <a:ln w="0"/>
              <a:latin typeface="Montserrat" panose="00000500000000000000" pitchFamily="2" charset="0"/>
            </a:endParaRPr>
          </a:p>
          <a:p>
            <a:pPr algn="just"/>
            <a:endParaRPr lang="es-ES" sz="900" b="1" dirty="0">
              <a:ln w="0"/>
              <a:latin typeface="Montserrat" panose="00000500000000000000" pitchFamily="2" charset="0"/>
            </a:endParaRPr>
          </a:p>
        </p:txBody>
      </p:sp>
      <p:sp>
        <p:nvSpPr>
          <p:cNvPr id="7" name="Google Shape;1641;p37">
            <a:extLst>
              <a:ext uri="{FF2B5EF4-FFF2-40B4-BE49-F238E27FC236}">
                <a16:creationId xmlns:a16="http://schemas.microsoft.com/office/drawing/2014/main" id="{882EC5CA-54DE-F353-7739-271D761D74CE}"/>
              </a:ext>
            </a:extLst>
          </p:cNvPr>
          <p:cNvSpPr txBox="1"/>
          <p:nvPr/>
        </p:nvSpPr>
        <p:spPr>
          <a:xfrm>
            <a:off x="3500518" y="3696580"/>
            <a:ext cx="1609176" cy="265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n w="0"/>
                <a:latin typeface="Montserrat" panose="00000500000000000000" pitchFamily="2" charset="0"/>
              </a:rPr>
              <a:t>El enlace verificara que todos los registrados ingresen al curso de Capacitación en línea en el  estándar solicitado: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dirty="0">
              <a:ln w="0"/>
              <a:latin typeface="Montserrat" panose="00000500000000000000" pitchFamily="2" charset="0"/>
            </a:endParaRPr>
          </a:p>
          <a:p>
            <a:pPr lvl="0" algn="just"/>
            <a:r>
              <a:rPr lang="es-ES" sz="900" b="1" dirty="0">
                <a:ln w="0"/>
                <a:latin typeface="Montserrat" panose="00000500000000000000" pitchFamily="2" charset="0"/>
              </a:rPr>
              <a:t>EC1025 y EC1002</a:t>
            </a:r>
            <a:r>
              <a:rPr lang="es-ES" sz="900" dirty="0">
                <a:ln w="0"/>
                <a:latin typeface="Montserrat" panose="00000500000000000000" pitchFamily="2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800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800" b="1" dirty="0">
                <a:ln w="0"/>
                <a:latin typeface="Montserrat" panose="00000500000000000000" pitchFamily="2" charset="0"/>
              </a:rPr>
              <a:t>Solo tendrán 2 semanas para concluir  el curso.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800" b="1" dirty="0">
              <a:ln w="0"/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Google Shape;1641;p37">
            <a:extLst>
              <a:ext uri="{FF2B5EF4-FFF2-40B4-BE49-F238E27FC236}">
                <a16:creationId xmlns:a16="http://schemas.microsoft.com/office/drawing/2014/main" id="{20F3C01D-D9CD-072F-FD41-DA501B12349E}"/>
              </a:ext>
            </a:extLst>
          </p:cNvPr>
          <p:cNvSpPr txBox="1"/>
          <p:nvPr/>
        </p:nvSpPr>
        <p:spPr>
          <a:xfrm>
            <a:off x="5560013" y="3725284"/>
            <a:ext cx="1670350" cy="2650953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n w="0"/>
                <a:latin typeface="Montserrat" panose="00000500000000000000" pitchFamily="2" charset="0"/>
              </a:rPr>
              <a:t>Para el proceso de evaluación el registro de los candidatos lo deberá realizar el plantel a través de su Centro de Evaluación y su coordinador.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900" b="1" dirty="0">
                <a:ln w="0"/>
                <a:latin typeface="Montserrat" panose="00000500000000000000" pitchFamily="2" charset="0"/>
              </a:rPr>
              <a:t>Validación de registros con los candidatos en SII.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b="1" dirty="0">
              <a:ln w="0"/>
              <a:latin typeface="Montserrat" panose="00000500000000000000" pitchFamily="2" charset="0"/>
            </a:endParaRPr>
          </a:p>
          <a:p>
            <a:pPr algn="just"/>
            <a:endParaRPr lang="es-ES" sz="900" b="1" dirty="0">
              <a:ln w="0"/>
              <a:latin typeface="Montserrat" panose="00000500000000000000" pitchFamily="2" charset="0"/>
            </a:endParaRPr>
          </a:p>
        </p:txBody>
      </p:sp>
      <p:sp>
        <p:nvSpPr>
          <p:cNvPr id="9" name="Google Shape;1641;p37">
            <a:extLst>
              <a:ext uri="{FF2B5EF4-FFF2-40B4-BE49-F238E27FC236}">
                <a16:creationId xmlns:a16="http://schemas.microsoft.com/office/drawing/2014/main" id="{FDB0782D-6692-BD9F-16C7-80589D0F3699}"/>
              </a:ext>
            </a:extLst>
          </p:cNvPr>
          <p:cNvSpPr txBox="1"/>
          <p:nvPr/>
        </p:nvSpPr>
        <p:spPr>
          <a:xfrm>
            <a:off x="7492578" y="3665753"/>
            <a:ext cx="2022893" cy="289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MX"/>
            </a:defPPr>
            <a:lvl1pPr marL="171450" lvl="0" indent="-171450" algn="just">
              <a:buFont typeface="Arial" panose="020B0604020202020204" pitchFamily="34" charset="0"/>
              <a:buChar char="•"/>
              <a:defRPr sz="900">
                <a:ln w="0"/>
                <a:latin typeface="Montserrat" panose="00000500000000000000" pitchFamily="2" charset="0"/>
              </a:defRPr>
            </a:lvl1pPr>
          </a:lstStyle>
          <a:p>
            <a:r>
              <a:rPr lang="es-ES" b="1" dirty="0"/>
              <a:t>Los planteles acreditados podrán realizar las asesorías y directamente las evaluaciones.</a:t>
            </a:r>
          </a:p>
          <a:p>
            <a:endParaRPr lang="es-ES" dirty="0"/>
          </a:p>
          <a:p>
            <a:r>
              <a:rPr lang="es-ES" dirty="0"/>
              <a:t>De no contar con la acreditación, el responsable deberá notificar al personal de la DAOCE, solicitando las asesorías siempre y cuanto los productos estén completos e integrados  para su revisión y validación.</a:t>
            </a:r>
          </a:p>
          <a:p>
            <a:endParaRPr lang="es-ES" dirty="0"/>
          </a:p>
          <a:p>
            <a:r>
              <a:rPr lang="es-ES" dirty="0"/>
              <a:t>El candidato deberá firmar su portafolio de evidencias en los apartados que así lo solicitan.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1" name="Google Shape;1641;p37">
            <a:extLst>
              <a:ext uri="{FF2B5EF4-FFF2-40B4-BE49-F238E27FC236}">
                <a16:creationId xmlns:a16="http://schemas.microsoft.com/office/drawing/2014/main" id="{3D7AC672-46E7-B278-2142-3C350B44C5EB}"/>
              </a:ext>
            </a:extLst>
          </p:cNvPr>
          <p:cNvSpPr txBox="1"/>
          <p:nvPr/>
        </p:nvSpPr>
        <p:spPr>
          <a:xfrm>
            <a:off x="9953106" y="3771900"/>
            <a:ext cx="1900877" cy="279117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n w="0"/>
                <a:latin typeface="Montserrat" panose="00000500000000000000" pitchFamily="2" charset="0"/>
              </a:rPr>
              <a:t> El Colegio Estatal solicitara la gestión de certificados de acuerdo al procedimiento  establecido.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900" dirty="0">
              <a:ln w="0"/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900" dirty="0">
              <a:ln w="0"/>
              <a:latin typeface="Montserrat" panose="00000500000000000000" pitchFamily="2" charset="0"/>
            </a:endParaRPr>
          </a:p>
          <a:p>
            <a:pPr algn="just"/>
            <a:r>
              <a:rPr lang="es-ES" sz="900" dirty="0">
                <a:ln w="0"/>
                <a:latin typeface="Montserrat" panose="00000500000000000000" pitchFamily="2" charset="0"/>
              </a:rPr>
              <a:t>La DAOCE realizara las gestiones de certificados.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ES" sz="900" dirty="0">
              <a:ln w="0"/>
              <a:latin typeface="Montserrat" panose="000005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n w="0"/>
                <a:latin typeface="Montserrat" panose="00000500000000000000" pitchFamily="2" charset="0"/>
              </a:rPr>
              <a:t>Una vez que la ECE CONALEP recibe los certificados se tiene  aproximadamente un mes para enviarlos a los colegios estatales.</a:t>
            </a:r>
          </a:p>
          <a:p>
            <a:pPr algn="just"/>
            <a:endParaRPr lang="es-ES" sz="900" dirty="0">
              <a:ln w="0"/>
              <a:latin typeface="Montserrat" panose="00000500000000000000" pitchFamily="2" charset="0"/>
            </a:endParaRPr>
          </a:p>
        </p:txBody>
      </p:sp>
      <p:grpSp>
        <p:nvGrpSpPr>
          <p:cNvPr id="12" name="Google Shape;805;p32">
            <a:extLst>
              <a:ext uri="{FF2B5EF4-FFF2-40B4-BE49-F238E27FC236}">
                <a16:creationId xmlns:a16="http://schemas.microsoft.com/office/drawing/2014/main" id="{DC01A340-728A-1008-E058-E95D4EC87354}"/>
              </a:ext>
            </a:extLst>
          </p:cNvPr>
          <p:cNvGrpSpPr/>
          <p:nvPr/>
        </p:nvGrpSpPr>
        <p:grpSpPr>
          <a:xfrm>
            <a:off x="420498" y="1245648"/>
            <a:ext cx="973439" cy="1400935"/>
            <a:chOff x="1157035" y="1740283"/>
            <a:chExt cx="973439" cy="1711228"/>
          </a:xfrm>
          <a:effectLst/>
        </p:grpSpPr>
        <p:sp>
          <p:nvSpPr>
            <p:cNvPr id="13" name="Google Shape;806;p32">
              <a:extLst>
                <a:ext uri="{FF2B5EF4-FFF2-40B4-BE49-F238E27FC236}">
                  <a16:creationId xmlns:a16="http://schemas.microsoft.com/office/drawing/2014/main" id="{9B5CB5AF-D2DE-D4E6-4324-1EEDD8B42ABE}"/>
                </a:ext>
              </a:extLst>
            </p:cNvPr>
            <p:cNvSpPr/>
            <p:nvPr/>
          </p:nvSpPr>
          <p:spPr>
            <a:xfrm>
              <a:off x="1157035" y="2615653"/>
              <a:ext cx="973439" cy="835859"/>
            </a:xfrm>
            <a:custGeom>
              <a:avLst/>
              <a:gdLst/>
              <a:ahLst/>
              <a:cxnLst/>
              <a:rect l="l" t="t" r="r" b="b"/>
              <a:pathLst>
                <a:path w="33113" h="28433" extrusionOk="0">
                  <a:moveTo>
                    <a:pt x="17908" y="1"/>
                  </a:moveTo>
                  <a:lnTo>
                    <a:pt x="33112" y="26349"/>
                  </a:lnTo>
                  <a:lnTo>
                    <a:pt x="31910" y="28433"/>
                  </a:lnTo>
                  <a:lnTo>
                    <a:pt x="1203" y="28433"/>
                  </a:lnTo>
                  <a:lnTo>
                    <a:pt x="1" y="26349"/>
                  </a:lnTo>
                  <a:lnTo>
                    <a:pt x="15205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7;p32">
              <a:extLst>
                <a:ext uri="{FF2B5EF4-FFF2-40B4-BE49-F238E27FC236}">
                  <a16:creationId xmlns:a16="http://schemas.microsoft.com/office/drawing/2014/main" id="{B554F08F-3D5E-8FB8-21DF-E5384C3A7B0B}"/>
                </a:ext>
              </a:extLst>
            </p:cNvPr>
            <p:cNvSpPr/>
            <p:nvPr/>
          </p:nvSpPr>
          <p:spPr>
            <a:xfrm>
              <a:off x="1251548" y="1740283"/>
              <a:ext cx="784766" cy="1204416"/>
            </a:xfrm>
            <a:custGeom>
              <a:avLst/>
              <a:gdLst/>
              <a:ahLst/>
              <a:cxnLst/>
              <a:rect l="l" t="t" r="r" b="b"/>
              <a:pathLst>
                <a:path w="26695" h="40970" extrusionOk="0">
                  <a:moveTo>
                    <a:pt x="2227" y="0"/>
                  </a:moveTo>
                  <a:cubicBezTo>
                    <a:pt x="2227" y="6025"/>
                    <a:pt x="7013" y="10918"/>
                    <a:pt x="12990" y="11120"/>
                  </a:cubicBezTo>
                  <a:lnTo>
                    <a:pt x="12990" y="25968"/>
                  </a:lnTo>
                  <a:lnTo>
                    <a:pt x="9585" y="25968"/>
                  </a:lnTo>
                  <a:lnTo>
                    <a:pt x="1203" y="39576"/>
                  </a:lnTo>
                  <a:lnTo>
                    <a:pt x="560" y="38541"/>
                  </a:lnTo>
                  <a:lnTo>
                    <a:pt x="1" y="39469"/>
                  </a:lnTo>
                  <a:lnTo>
                    <a:pt x="846" y="40838"/>
                  </a:lnTo>
                  <a:lnTo>
                    <a:pt x="2453" y="40969"/>
                  </a:lnTo>
                  <a:lnTo>
                    <a:pt x="3025" y="40053"/>
                  </a:lnTo>
                  <a:lnTo>
                    <a:pt x="1810" y="39945"/>
                  </a:lnTo>
                  <a:lnTo>
                    <a:pt x="9966" y="26682"/>
                  </a:lnTo>
                  <a:lnTo>
                    <a:pt x="17146" y="26682"/>
                  </a:lnTo>
                  <a:lnTo>
                    <a:pt x="24873" y="39767"/>
                  </a:lnTo>
                  <a:lnTo>
                    <a:pt x="23658" y="39850"/>
                  </a:lnTo>
                  <a:lnTo>
                    <a:pt x="24218" y="40791"/>
                  </a:lnTo>
                  <a:lnTo>
                    <a:pt x="25825" y="40672"/>
                  </a:lnTo>
                  <a:lnTo>
                    <a:pt x="26694" y="39314"/>
                  </a:lnTo>
                  <a:lnTo>
                    <a:pt x="26147" y="38386"/>
                  </a:lnTo>
                  <a:lnTo>
                    <a:pt x="25492" y="39398"/>
                  </a:lnTo>
                  <a:lnTo>
                    <a:pt x="17562" y="25968"/>
                  </a:lnTo>
                  <a:lnTo>
                    <a:pt x="13705" y="25968"/>
                  </a:lnTo>
                  <a:lnTo>
                    <a:pt x="13705" y="11120"/>
                  </a:lnTo>
                  <a:cubicBezTo>
                    <a:pt x="19670" y="10918"/>
                    <a:pt x="24468" y="6025"/>
                    <a:pt x="24468" y="0"/>
                  </a:cubicBezTo>
                  <a:lnTo>
                    <a:pt x="23754" y="0"/>
                  </a:lnTo>
                  <a:cubicBezTo>
                    <a:pt x="23754" y="5739"/>
                    <a:pt x="19098" y="10406"/>
                    <a:pt x="13347" y="10406"/>
                  </a:cubicBezTo>
                  <a:cubicBezTo>
                    <a:pt x="7609" y="10406"/>
                    <a:pt x="2941" y="5739"/>
                    <a:pt x="29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809;p32">
            <a:extLst>
              <a:ext uri="{FF2B5EF4-FFF2-40B4-BE49-F238E27FC236}">
                <a16:creationId xmlns:a16="http://schemas.microsoft.com/office/drawing/2014/main" id="{82431350-29A6-E21F-796A-CABAF5CBA9F3}"/>
              </a:ext>
            </a:extLst>
          </p:cNvPr>
          <p:cNvSpPr/>
          <p:nvPr/>
        </p:nvSpPr>
        <p:spPr>
          <a:xfrm>
            <a:off x="2155296" y="1962156"/>
            <a:ext cx="973410" cy="684584"/>
          </a:xfrm>
          <a:custGeom>
            <a:avLst/>
            <a:gdLst/>
            <a:ahLst/>
            <a:cxnLst/>
            <a:rect l="l" t="t" r="r" b="b"/>
            <a:pathLst>
              <a:path w="33112" h="28445" extrusionOk="0">
                <a:moveTo>
                  <a:pt x="17883" y="0"/>
                </a:moveTo>
                <a:lnTo>
                  <a:pt x="33111" y="26361"/>
                </a:lnTo>
                <a:lnTo>
                  <a:pt x="31909" y="28444"/>
                </a:lnTo>
                <a:lnTo>
                  <a:pt x="1203" y="28444"/>
                </a:lnTo>
                <a:lnTo>
                  <a:pt x="0" y="26337"/>
                </a:lnTo>
                <a:lnTo>
                  <a:pt x="1520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810;p32">
            <a:extLst>
              <a:ext uri="{FF2B5EF4-FFF2-40B4-BE49-F238E27FC236}">
                <a16:creationId xmlns:a16="http://schemas.microsoft.com/office/drawing/2014/main" id="{D72C72AD-5125-F3F3-12A4-C3FF70BB507D}"/>
              </a:ext>
            </a:extLst>
          </p:cNvPr>
          <p:cNvSpPr/>
          <p:nvPr/>
        </p:nvSpPr>
        <p:spPr>
          <a:xfrm>
            <a:off x="2249779" y="1245492"/>
            <a:ext cx="784766" cy="986046"/>
          </a:xfrm>
          <a:custGeom>
            <a:avLst/>
            <a:gdLst/>
            <a:ahLst/>
            <a:cxnLst/>
            <a:rect l="l" t="t" r="r" b="b"/>
            <a:pathLst>
              <a:path w="26695" h="40971" extrusionOk="0">
                <a:moveTo>
                  <a:pt x="2227" y="1"/>
                </a:moveTo>
                <a:cubicBezTo>
                  <a:pt x="2227" y="6025"/>
                  <a:pt x="7014" y="10919"/>
                  <a:pt x="12990" y="11109"/>
                </a:cubicBezTo>
                <a:lnTo>
                  <a:pt x="12990" y="25968"/>
                </a:lnTo>
                <a:lnTo>
                  <a:pt x="9585" y="25968"/>
                </a:lnTo>
                <a:lnTo>
                  <a:pt x="1203" y="39565"/>
                </a:lnTo>
                <a:lnTo>
                  <a:pt x="560" y="38541"/>
                </a:lnTo>
                <a:lnTo>
                  <a:pt x="1" y="39470"/>
                </a:lnTo>
                <a:lnTo>
                  <a:pt x="846" y="40839"/>
                </a:lnTo>
                <a:lnTo>
                  <a:pt x="2453" y="40970"/>
                </a:lnTo>
                <a:lnTo>
                  <a:pt x="3025" y="40041"/>
                </a:lnTo>
                <a:lnTo>
                  <a:pt x="1810" y="39946"/>
                </a:lnTo>
                <a:lnTo>
                  <a:pt x="9966" y="26683"/>
                </a:lnTo>
                <a:lnTo>
                  <a:pt x="17146" y="26683"/>
                </a:lnTo>
                <a:lnTo>
                  <a:pt x="24873" y="39768"/>
                </a:lnTo>
                <a:lnTo>
                  <a:pt x="23658" y="39851"/>
                </a:lnTo>
                <a:lnTo>
                  <a:pt x="24218" y="40791"/>
                </a:lnTo>
                <a:lnTo>
                  <a:pt x="25825" y="40672"/>
                </a:lnTo>
                <a:lnTo>
                  <a:pt x="26695" y="39315"/>
                </a:lnTo>
                <a:lnTo>
                  <a:pt x="26147" y="38375"/>
                </a:lnTo>
                <a:lnTo>
                  <a:pt x="25492" y="39387"/>
                </a:lnTo>
                <a:lnTo>
                  <a:pt x="17562" y="25968"/>
                </a:lnTo>
                <a:lnTo>
                  <a:pt x="13705" y="25968"/>
                </a:lnTo>
                <a:lnTo>
                  <a:pt x="13705" y="11109"/>
                </a:lnTo>
                <a:cubicBezTo>
                  <a:pt x="19670" y="10919"/>
                  <a:pt x="24468" y="6025"/>
                  <a:pt x="24468" y="1"/>
                </a:cubicBezTo>
                <a:lnTo>
                  <a:pt x="23754" y="1"/>
                </a:lnTo>
                <a:cubicBezTo>
                  <a:pt x="23754" y="5740"/>
                  <a:pt x="19098" y="10395"/>
                  <a:pt x="13348" y="10395"/>
                </a:cubicBezTo>
                <a:cubicBezTo>
                  <a:pt x="7609" y="10395"/>
                  <a:pt x="2942" y="5740"/>
                  <a:pt x="2942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811;p32">
            <a:extLst>
              <a:ext uri="{FF2B5EF4-FFF2-40B4-BE49-F238E27FC236}">
                <a16:creationId xmlns:a16="http://schemas.microsoft.com/office/drawing/2014/main" id="{215FBAC4-25BB-E2DE-63A6-C34EA0CBB29F}"/>
              </a:ext>
            </a:extLst>
          </p:cNvPr>
          <p:cNvGrpSpPr/>
          <p:nvPr/>
        </p:nvGrpSpPr>
        <p:grpSpPr>
          <a:xfrm>
            <a:off x="5896454" y="1271170"/>
            <a:ext cx="973410" cy="1400935"/>
            <a:chOff x="4085412" y="1458861"/>
            <a:chExt cx="973410" cy="1711228"/>
          </a:xfrm>
          <a:effectLst/>
        </p:grpSpPr>
        <p:sp>
          <p:nvSpPr>
            <p:cNvPr id="18" name="Google Shape;812;p32">
              <a:extLst>
                <a:ext uri="{FF2B5EF4-FFF2-40B4-BE49-F238E27FC236}">
                  <a16:creationId xmlns:a16="http://schemas.microsoft.com/office/drawing/2014/main" id="{8C167446-EBBE-1958-72D0-913BB21743C7}"/>
                </a:ext>
              </a:extLst>
            </p:cNvPr>
            <p:cNvSpPr/>
            <p:nvPr/>
          </p:nvSpPr>
          <p:spPr>
            <a:xfrm>
              <a:off x="4085412" y="2333907"/>
              <a:ext cx="973410" cy="836182"/>
            </a:xfrm>
            <a:custGeom>
              <a:avLst/>
              <a:gdLst/>
              <a:ahLst/>
              <a:cxnLst/>
              <a:rect l="l" t="t" r="r" b="b"/>
              <a:pathLst>
                <a:path w="33112" h="28444" extrusionOk="0">
                  <a:moveTo>
                    <a:pt x="17907" y="0"/>
                  </a:moveTo>
                  <a:lnTo>
                    <a:pt x="33112" y="26360"/>
                  </a:lnTo>
                  <a:lnTo>
                    <a:pt x="31921" y="28444"/>
                  </a:lnTo>
                  <a:lnTo>
                    <a:pt x="1227" y="28444"/>
                  </a:lnTo>
                  <a:lnTo>
                    <a:pt x="0" y="26360"/>
                  </a:lnTo>
                  <a:lnTo>
                    <a:pt x="15217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3;p32">
              <a:extLst>
                <a:ext uri="{FF2B5EF4-FFF2-40B4-BE49-F238E27FC236}">
                  <a16:creationId xmlns:a16="http://schemas.microsoft.com/office/drawing/2014/main" id="{39BCD85B-BA51-D207-C1A9-A99017B49648}"/>
                </a:ext>
              </a:extLst>
            </p:cNvPr>
            <p:cNvSpPr/>
            <p:nvPr/>
          </p:nvSpPr>
          <p:spPr>
            <a:xfrm>
              <a:off x="4179925" y="1458861"/>
              <a:ext cx="785090" cy="1204768"/>
            </a:xfrm>
            <a:custGeom>
              <a:avLst/>
              <a:gdLst/>
              <a:ahLst/>
              <a:cxnLst/>
              <a:rect l="l" t="t" r="r" b="b"/>
              <a:pathLst>
                <a:path w="26706" h="40982" extrusionOk="0">
                  <a:moveTo>
                    <a:pt x="2226" y="0"/>
                  </a:moveTo>
                  <a:cubicBezTo>
                    <a:pt x="2226" y="6037"/>
                    <a:pt x="7013" y="10930"/>
                    <a:pt x="12990" y="11121"/>
                  </a:cubicBezTo>
                  <a:lnTo>
                    <a:pt x="12990" y="25980"/>
                  </a:lnTo>
                  <a:lnTo>
                    <a:pt x="9585" y="25980"/>
                  </a:lnTo>
                  <a:lnTo>
                    <a:pt x="1203" y="39577"/>
                  </a:lnTo>
                  <a:lnTo>
                    <a:pt x="572" y="38553"/>
                  </a:lnTo>
                  <a:lnTo>
                    <a:pt x="0" y="39470"/>
                  </a:lnTo>
                  <a:lnTo>
                    <a:pt x="845" y="40839"/>
                  </a:lnTo>
                  <a:lnTo>
                    <a:pt x="2453" y="40982"/>
                  </a:lnTo>
                  <a:lnTo>
                    <a:pt x="3024" y="40053"/>
                  </a:lnTo>
                  <a:lnTo>
                    <a:pt x="1810" y="39946"/>
                  </a:lnTo>
                  <a:lnTo>
                    <a:pt x="9966" y="26694"/>
                  </a:lnTo>
                  <a:lnTo>
                    <a:pt x="17145" y="26694"/>
                  </a:lnTo>
                  <a:lnTo>
                    <a:pt x="24872" y="39767"/>
                  </a:lnTo>
                  <a:lnTo>
                    <a:pt x="23658" y="39863"/>
                  </a:lnTo>
                  <a:lnTo>
                    <a:pt x="24217" y="40803"/>
                  </a:lnTo>
                  <a:lnTo>
                    <a:pt x="25825" y="40684"/>
                  </a:lnTo>
                  <a:lnTo>
                    <a:pt x="26706" y="39327"/>
                  </a:lnTo>
                  <a:lnTo>
                    <a:pt x="26146" y="38386"/>
                  </a:lnTo>
                  <a:lnTo>
                    <a:pt x="25491" y="39398"/>
                  </a:lnTo>
                  <a:lnTo>
                    <a:pt x="17562" y="25980"/>
                  </a:lnTo>
                  <a:lnTo>
                    <a:pt x="13704" y="25980"/>
                  </a:lnTo>
                  <a:lnTo>
                    <a:pt x="13704" y="11121"/>
                  </a:lnTo>
                  <a:cubicBezTo>
                    <a:pt x="19669" y="10930"/>
                    <a:pt x="24467" y="6037"/>
                    <a:pt x="24467" y="0"/>
                  </a:cubicBezTo>
                  <a:lnTo>
                    <a:pt x="23753" y="0"/>
                  </a:lnTo>
                  <a:cubicBezTo>
                    <a:pt x="23753" y="5751"/>
                    <a:pt x="19098" y="10407"/>
                    <a:pt x="13347" y="10407"/>
                  </a:cubicBezTo>
                  <a:cubicBezTo>
                    <a:pt x="7608" y="10407"/>
                    <a:pt x="2941" y="5751"/>
                    <a:pt x="29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30;p32">
            <a:extLst>
              <a:ext uri="{FF2B5EF4-FFF2-40B4-BE49-F238E27FC236}">
                <a16:creationId xmlns:a16="http://schemas.microsoft.com/office/drawing/2014/main" id="{220C03D3-C499-D848-B78F-B87559D1AA03}"/>
              </a:ext>
            </a:extLst>
          </p:cNvPr>
          <p:cNvSpPr/>
          <p:nvPr/>
        </p:nvSpPr>
        <p:spPr>
          <a:xfrm>
            <a:off x="576051" y="2175022"/>
            <a:ext cx="668100" cy="3598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01 </a:t>
            </a: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831;p32">
            <a:extLst>
              <a:ext uri="{FF2B5EF4-FFF2-40B4-BE49-F238E27FC236}">
                <a16:creationId xmlns:a16="http://schemas.microsoft.com/office/drawing/2014/main" id="{675E8EE4-BA57-DB6F-EA08-21E8654B1FF0}"/>
              </a:ext>
            </a:extLst>
          </p:cNvPr>
          <p:cNvSpPr/>
          <p:nvPr/>
        </p:nvSpPr>
        <p:spPr>
          <a:xfrm>
            <a:off x="2305918" y="2175022"/>
            <a:ext cx="668100" cy="3598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02 </a:t>
            </a: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832;p32">
            <a:extLst>
              <a:ext uri="{FF2B5EF4-FFF2-40B4-BE49-F238E27FC236}">
                <a16:creationId xmlns:a16="http://schemas.microsoft.com/office/drawing/2014/main" id="{46663BD4-7A19-777A-EF8E-C71DA7BD8005}"/>
              </a:ext>
            </a:extLst>
          </p:cNvPr>
          <p:cNvSpPr/>
          <p:nvPr/>
        </p:nvSpPr>
        <p:spPr>
          <a:xfrm>
            <a:off x="6042527" y="2200544"/>
            <a:ext cx="668100" cy="3598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04 </a:t>
            </a: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839;p32">
            <a:extLst>
              <a:ext uri="{FF2B5EF4-FFF2-40B4-BE49-F238E27FC236}">
                <a16:creationId xmlns:a16="http://schemas.microsoft.com/office/drawing/2014/main" id="{6C2579F4-1925-5DA1-09D2-A2552C473882}"/>
              </a:ext>
            </a:extLst>
          </p:cNvPr>
          <p:cNvSpPr/>
          <p:nvPr/>
        </p:nvSpPr>
        <p:spPr>
          <a:xfrm>
            <a:off x="6215149" y="1129733"/>
            <a:ext cx="360079" cy="275561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1244;p41">
            <a:extLst>
              <a:ext uri="{FF2B5EF4-FFF2-40B4-BE49-F238E27FC236}">
                <a16:creationId xmlns:a16="http://schemas.microsoft.com/office/drawing/2014/main" id="{9E6762FF-E433-69D4-CAF4-E11067C8AFE7}"/>
              </a:ext>
            </a:extLst>
          </p:cNvPr>
          <p:cNvGrpSpPr/>
          <p:nvPr/>
        </p:nvGrpSpPr>
        <p:grpSpPr>
          <a:xfrm>
            <a:off x="728127" y="1149229"/>
            <a:ext cx="320828" cy="231275"/>
            <a:chOff x="4395002" y="1839841"/>
            <a:chExt cx="320828" cy="282500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Google Shape;1245;p41">
              <a:extLst>
                <a:ext uri="{FF2B5EF4-FFF2-40B4-BE49-F238E27FC236}">
                  <a16:creationId xmlns:a16="http://schemas.microsoft.com/office/drawing/2014/main" id="{32F0A131-093E-39D5-390C-D2038BBD0C08}"/>
                </a:ext>
              </a:extLst>
            </p:cNvPr>
            <p:cNvSpPr/>
            <p:nvPr/>
          </p:nvSpPr>
          <p:spPr>
            <a:xfrm>
              <a:off x="4395002" y="1839841"/>
              <a:ext cx="320828" cy="282500"/>
            </a:xfrm>
            <a:custGeom>
              <a:avLst/>
              <a:gdLst/>
              <a:ahLst/>
              <a:cxnLst/>
              <a:rect l="l" t="t" r="r" b="b"/>
              <a:pathLst>
                <a:path w="8061" h="7098" fill="none" extrusionOk="0">
                  <a:moveTo>
                    <a:pt x="6858" y="1"/>
                  </a:moveTo>
                  <a:lnTo>
                    <a:pt x="1203" y="1"/>
                  </a:lnTo>
                  <a:cubicBezTo>
                    <a:pt x="524" y="1"/>
                    <a:pt x="0" y="537"/>
                    <a:pt x="0" y="1203"/>
                  </a:cubicBezTo>
                  <a:lnTo>
                    <a:pt x="0" y="3882"/>
                  </a:lnTo>
                  <a:cubicBezTo>
                    <a:pt x="0" y="4549"/>
                    <a:pt x="524" y="5085"/>
                    <a:pt x="1203" y="5085"/>
                  </a:cubicBezTo>
                  <a:lnTo>
                    <a:pt x="6048" y="5085"/>
                  </a:lnTo>
                  <a:lnTo>
                    <a:pt x="8061" y="7097"/>
                  </a:lnTo>
                  <a:lnTo>
                    <a:pt x="8061" y="3882"/>
                  </a:lnTo>
                  <a:lnTo>
                    <a:pt x="8061" y="3335"/>
                  </a:lnTo>
                  <a:lnTo>
                    <a:pt x="8061" y="1203"/>
                  </a:lnTo>
                  <a:cubicBezTo>
                    <a:pt x="8061" y="549"/>
                    <a:pt x="7525" y="1"/>
                    <a:pt x="6858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99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246;p41">
              <a:extLst>
                <a:ext uri="{FF2B5EF4-FFF2-40B4-BE49-F238E27FC236}">
                  <a16:creationId xmlns:a16="http://schemas.microsoft.com/office/drawing/2014/main" id="{30CF08E1-E4FF-A44D-F0FD-947C1781F00B}"/>
                </a:ext>
              </a:extLst>
            </p:cNvPr>
            <p:cNvSpPr/>
            <p:nvPr/>
          </p:nvSpPr>
          <p:spPr>
            <a:xfrm>
              <a:off x="4442842" y="1892456"/>
              <a:ext cx="225109" cy="40"/>
            </a:xfrm>
            <a:custGeom>
              <a:avLst/>
              <a:gdLst/>
              <a:ahLst/>
              <a:cxnLst/>
              <a:rect l="l" t="t" r="r" b="b"/>
              <a:pathLst>
                <a:path w="5656" h="1" fill="none" extrusionOk="0">
                  <a:moveTo>
                    <a:pt x="1" y="1"/>
                  </a:moveTo>
                  <a:lnTo>
                    <a:pt x="5656" y="1"/>
                  </a:lnTo>
                </a:path>
              </a:pathLst>
            </a:custGeom>
            <a:grpFill/>
            <a:ln w="19050" cap="flat" cmpd="sng">
              <a:solidFill>
                <a:srgbClr val="FF99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7;p41">
              <a:extLst>
                <a:ext uri="{FF2B5EF4-FFF2-40B4-BE49-F238E27FC236}">
                  <a16:creationId xmlns:a16="http://schemas.microsoft.com/office/drawing/2014/main" id="{0576B476-7999-8CF9-3253-99F340C9F8FE}"/>
                </a:ext>
              </a:extLst>
            </p:cNvPr>
            <p:cNvSpPr/>
            <p:nvPr/>
          </p:nvSpPr>
          <p:spPr>
            <a:xfrm>
              <a:off x="4567455" y="1935122"/>
              <a:ext cx="100495" cy="40"/>
            </a:xfrm>
            <a:custGeom>
              <a:avLst/>
              <a:gdLst/>
              <a:ahLst/>
              <a:cxnLst/>
              <a:rect l="l" t="t" r="r" b="b"/>
              <a:pathLst>
                <a:path w="2525" h="1" fill="none" extrusionOk="0">
                  <a:moveTo>
                    <a:pt x="1" y="0"/>
                  </a:moveTo>
                  <a:lnTo>
                    <a:pt x="2525" y="0"/>
                  </a:lnTo>
                </a:path>
              </a:pathLst>
            </a:custGeom>
            <a:grpFill/>
            <a:ln w="19050" cap="flat" cmpd="sng">
              <a:solidFill>
                <a:srgbClr val="FF99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642;p37">
            <a:extLst>
              <a:ext uri="{FF2B5EF4-FFF2-40B4-BE49-F238E27FC236}">
                <a16:creationId xmlns:a16="http://schemas.microsoft.com/office/drawing/2014/main" id="{2F7FD2F8-D380-D8D5-957E-1F2A726E27AA}"/>
              </a:ext>
            </a:extLst>
          </p:cNvPr>
          <p:cNvSpPr txBox="1"/>
          <p:nvPr/>
        </p:nvSpPr>
        <p:spPr>
          <a:xfrm>
            <a:off x="251160" y="2876842"/>
            <a:ext cx="1398965" cy="24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Solicitud  a curso</a:t>
            </a:r>
            <a:endParaRPr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" name="Google Shape;821;p32">
            <a:extLst>
              <a:ext uri="{FF2B5EF4-FFF2-40B4-BE49-F238E27FC236}">
                <a16:creationId xmlns:a16="http://schemas.microsoft.com/office/drawing/2014/main" id="{965F3DAD-862A-DB91-08D7-B38C2C79011D}"/>
              </a:ext>
            </a:extLst>
          </p:cNvPr>
          <p:cNvSpPr/>
          <p:nvPr/>
        </p:nvSpPr>
        <p:spPr>
          <a:xfrm>
            <a:off x="385530" y="2706133"/>
            <a:ext cx="1005982" cy="207481"/>
          </a:xfrm>
          <a:custGeom>
            <a:avLst/>
            <a:gdLst/>
            <a:ahLst/>
            <a:cxnLst/>
            <a:rect l="l" t="t" r="r" b="b"/>
            <a:pathLst>
              <a:path w="34220" h="8621" extrusionOk="0">
                <a:moveTo>
                  <a:pt x="17122" y="1"/>
                </a:moveTo>
                <a:lnTo>
                  <a:pt x="15681" y="715"/>
                </a:lnTo>
                <a:lnTo>
                  <a:pt x="15681" y="1811"/>
                </a:lnTo>
                <a:lnTo>
                  <a:pt x="16765" y="1275"/>
                </a:lnTo>
                <a:lnTo>
                  <a:pt x="16765" y="5704"/>
                </a:lnTo>
                <a:lnTo>
                  <a:pt x="1572" y="5704"/>
                </a:lnTo>
                <a:lnTo>
                  <a:pt x="1" y="8216"/>
                </a:lnTo>
                <a:lnTo>
                  <a:pt x="620" y="8621"/>
                </a:lnTo>
                <a:lnTo>
                  <a:pt x="1977" y="6418"/>
                </a:lnTo>
                <a:lnTo>
                  <a:pt x="32314" y="6418"/>
                </a:lnTo>
                <a:lnTo>
                  <a:pt x="33600" y="8621"/>
                </a:lnTo>
                <a:lnTo>
                  <a:pt x="34219" y="8240"/>
                </a:lnTo>
                <a:lnTo>
                  <a:pt x="32719" y="5704"/>
                </a:lnTo>
                <a:lnTo>
                  <a:pt x="17479" y="5704"/>
                </a:lnTo>
                <a:lnTo>
                  <a:pt x="17479" y="1275"/>
                </a:lnTo>
                <a:lnTo>
                  <a:pt x="18562" y="1811"/>
                </a:lnTo>
                <a:lnTo>
                  <a:pt x="18562" y="715"/>
                </a:lnTo>
                <a:lnTo>
                  <a:pt x="17122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latin typeface="Montserrat" panose="02000505000000020004" pitchFamily="2" charset="0"/>
            </a:endParaRPr>
          </a:p>
        </p:txBody>
      </p:sp>
      <p:sp>
        <p:nvSpPr>
          <p:cNvPr id="31" name="Google Shape;821;p32">
            <a:extLst>
              <a:ext uri="{FF2B5EF4-FFF2-40B4-BE49-F238E27FC236}">
                <a16:creationId xmlns:a16="http://schemas.microsoft.com/office/drawing/2014/main" id="{4AB8BC73-5060-0954-4665-A2129F2FD706}"/>
              </a:ext>
            </a:extLst>
          </p:cNvPr>
          <p:cNvSpPr/>
          <p:nvPr/>
        </p:nvSpPr>
        <p:spPr>
          <a:xfrm>
            <a:off x="2132153" y="2679619"/>
            <a:ext cx="1005982" cy="207481"/>
          </a:xfrm>
          <a:custGeom>
            <a:avLst/>
            <a:gdLst/>
            <a:ahLst/>
            <a:cxnLst/>
            <a:rect l="l" t="t" r="r" b="b"/>
            <a:pathLst>
              <a:path w="34220" h="8621" extrusionOk="0">
                <a:moveTo>
                  <a:pt x="17122" y="1"/>
                </a:moveTo>
                <a:lnTo>
                  <a:pt x="15681" y="715"/>
                </a:lnTo>
                <a:lnTo>
                  <a:pt x="15681" y="1811"/>
                </a:lnTo>
                <a:lnTo>
                  <a:pt x="16765" y="1275"/>
                </a:lnTo>
                <a:lnTo>
                  <a:pt x="16765" y="5704"/>
                </a:lnTo>
                <a:lnTo>
                  <a:pt x="1572" y="5704"/>
                </a:lnTo>
                <a:lnTo>
                  <a:pt x="1" y="8216"/>
                </a:lnTo>
                <a:lnTo>
                  <a:pt x="620" y="8621"/>
                </a:lnTo>
                <a:lnTo>
                  <a:pt x="1977" y="6418"/>
                </a:lnTo>
                <a:lnTo>
                  <a:pt x="32314" y="6418"/>
                </a:lnTo>
                <a:lnTo>
                  <a:pt x="33600" y="8621"/>
                </a:lnTo>
                <a:lnTo>
                  <a:pt x="34219" y="8240"/>
                </a:lnTo>
                <a:lnTo>
                  <a:pt x="32719" y="5704"/>
                </a:lnTo>
                <a:lnTo>
                  <a:pt x="17479" y="5704"/>
                </a:lnTo>
                <a:lnTo>
                  <a:pt x="17479" y="1275"/>
                </a:lnTo>
                <a:lnTo>
                  <a:pt x="18562" y="1811"/>
                </a:lnTo>
                <a:lnTo>
                  <a:pt x="18562" y="715"/>
                </a:lnTo>
                <a:lnTo>
                  <a:pt x="17122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latin typeface="Montserrat" panose="02000505000000020004" pitchFamily="2" charset="0"/>
            </a:endParaRPr>
          </a:p>
        </p:txBody>
      </p:sp>
      <p:sp>
        <p:nvSpPr>
          <p:cNvPr id="32" name="Google Shape;821;p32">
            <a:extLst>
              <a:ext uri="{FF2B5EF4-FFF2-40B4-BE49-F238E27FC236}">
                <a16:creationId xmlns:a16="http://schemas.microsoft.com/office/drawing/2014/main" id="{C9EBBDB3-21D9-9C8B-56F1-5E9AB82295D0}"/>
              </a:ext>
            </a:extLst>
          </p:cNvPr>
          <p:cNvSpPr/>
          <p:nvPr/>
        </p:nvSpPr>
        <p:spPr>
          <a:xfrm>
            <a:off x="5831241" y="2705141"/>
            <a:ext cx="1005982" cy="207481"/>
          </a:xfrm>
          <a:custGeom>
            <a:avLst/>
            <a:gdLst/>
            <a:ahLst/>
            <a:cxnLst/>
            <a:rect l="l" t="t" r="r" b="b"/>
            <a:pathLst>
              <a:path w="34220" h="8621" extrusionOk="0">
                <a:moveTo>
                  <a:pt x="17122" y="1"/>
                </a:moveTo>
                <a:lnTo>
                  <a:pt x="15681" y="715"/>
                </a:lnTo>
                <a:lnTo>
                  <a:pt x="15681" y="1811"/>
                </a:lnTo>
                <a:lnTo>
                  <a:pt x="16765" y="1275"/>
                </a:lnTo>
                <a:lnTo>
                  <a:pt x="16765" y="5704"/>
                </a:lnTo>
                <a:lnTo>
                  <a:pt x="1572" y="5704"/>
                </a:lnTo>
                <a:lnTo>
                  <a:pt x="1" y="8216"/>
                </a:lnTo>
                <a:lnTo>
                  <a:pt x="620" y="8621"/>
                </a:lnTo>
                <a:lnTo>
                  <a:pt x="1977" y="6418"/>
                </a:lnTo>
                <a:lnTo>
                  <a:pt x="32314" y="6418"/>
                </a:lnTo>
                <a:lnTo>
                  <a:pt x="33600" y="8621"/>
                </a:lnTo>
                <a:lnTo>
                  <a:pt x="34219" y="8240"/>
                </a:lnTo>
                <a:lnTo>
                  <a:pt x="32719" y="5704"/>
                </a:lnTo>
                <a:lnTo>
                  <a:pt x="17479" y="5704"/>
                </a:lnTo>
                <a:lnTo>
                  <a:pt x="17479" y="1275"/>
                </a:lnTo>
                <a:lnTo>
                  <a:pt x="18562" y="1811"/>
                </a:lnTo>
                <a:lnTo>
                  <a:pt x="18562" y="715"/>
                </a:lnTo>
                <a:lnTo>
                  <a:pt x="17122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latin typeface="Montserrat" panose="02000505000000020004" pitchFamily="2" charset="0"/>
            </a:endParaRPr>
          </a:p>
        </p:txBody>
      </p:sp>
      <p:sp>
        <p:nvSpPr>
          <p:cNvPr id="33" name="Google Shape;1642;p37">
            <a:extLst>
              <a:ext uri="{FF2B5EF4-FFF2-40B4-BE49-F238E27FC236}">
                <a16:creationId xmlns:a16="http://schemas.microsoft.com/office/drawing/2014/main" id="{22CE39BD-2AD2-5A65-9B0F-57EDABF69E89}"/>
              </a:ext>
            </a:extLst>
          </p:cNvPr>
          <p:cNvSpPr txBox="1"/>
          <p:nvPr/>
        </p:nvSpPr>
        <p:spPr>
          <a:xfrm>
            <a:off x="1849815" y="2917054"/>
            <a:ext cx="1538617" cy="24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Registro de participantes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Para el curso </a:t>
            </a:r>
            <a:endParaRPr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" name="Google Shape;1642;p37">
            <a:extLst>
              <a:ext uri="{FF2B5EF4-FFF2-40B4-BE49-F238E27FC236}">
                <a16:creationId xmlns:a16="http://schemas.microsoft.com/office/drawing/2014/main" id="{088F5810-639C-C1E0-A366-00569EF8585A}"/>
              </a:ext>
            </a:extLst>
          </p:cNvPr>
          <p:cNvSpPr txBox="1"/>
          <p:nvPr/>
        </p:nvSpPr>
        <p:spPr>
          <a:xfrm>
            <a:off x="3588122" y="2903169"/>
            <a:ext cx="1586311" cy="24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Procesos de capacitación</a:t>
            </a:r>
            <a:endParaRPr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5" name="Google Shape;808;p32">
            <a:extLst>
              <a:ext uri="{FF2B5EF4-FFF2-40B4-BE49-F238E27FC236}">
                <a16:creationId xmlns:a16="http://schemas.microsoft.com/office/drawing/2014/main" id="{1733F561-D3F3-B2E9-951E-C7B3FE7A53B3}"/>
              </a:ext>
            </a:extLst>
          </p:cNvPr>
          <p:cNvGrpSpPr/>
          <p:nvPr/>
        </p:nvGrpSpPr>
        <p:grpSpPr>
          <a:xfrm>
            <a:off x="3915122" y="1245492"/>
            <a:ext cx="973410" cy="1401249"/>
            <a:chOff x="2621415" y="1599558"/>
            <a:chExt cx="973410" cy="1711611"/>
          </a:xfrm>
          <a:effectLst/>
        </p:grpSpPr>
        <p:sp>
          <p:nvSpPr>
            <p:cNvPr id="36" name="Google Shape;809;p32">
              <a:extLst>
                <a:ext uri="{FF2B5EF4-FFF2-40B4-BE49-F238E27FC236}">
                  <a16:creationId xmlns:a16="http://schemas.microsoft.com/office/drawing/2014/main" id="{9FAF6D71-2675-8051-B33D-A55A4B52DC2A}"/>
                </a:ext>
              </a:extLst>
            </p:cNvPr>
            <p:cNvSpPr/>
            <p:nvPr/>
          </p:nvSpPr>
          <p:spPr>
            <a:xfrm>
              <a:off x="2621415" y="2474956"/>
              <a:ext cx="973410" cy="836212"/>
            </a:xfrm>
            <a:custGeom>
              <a:avLst/>
              <a:gdLst/>
              <a:ahLst/>
              <a:cxnLst/>
              <a:rect l="l" t="t" r="r" b="b"/>
              <a:pathLst>
                <a:path w="33112" h="28445" extrusionOk="0">
                  <a:moveTo>
                    <a:pt x="17883" y="0"/>
                  </a:moveTo>
                  <a:lnTo>
                    <a:pt x="33111" y="26361"/>
                  </a:lnTo>
                  <a:lnTo>
                    <a:pt x="31909" y="28444"/>
                  </a:lnTo>
                  <a:lnTo>
                    <a:pt x="1203" y="28444"/>
                  </a:lnTo>
                  <a:lnTo>
                    <a:pt x="0" y="26337"/>
                  </a:lnTo>
                  <a:lnTo>
                    <a:pt x="15204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810;p32">
              <a:extLst>
                <a:ext uri="{FF2B5EF4-FFF2-40B4-BE49-F238E27FC236}">
                  <a16:creationId xmlns:a16="http://schemas.microsoft.com/office/drawing/2014/main" id="{0C32C95E-5A79-ADC4-69EF-E755ABD663EF}"/>
                </a:ext>
              </a:extLst>
            </p:cNvPr>
            <p:cNvSpPr/>
            <p:nvPr/>
          </p:nvSpPr>
          <p:spPr>
            <a:xfrm>
              <a:off x="2715898" y="1599558"/>
              <a:ext cx="784766" cy="1204445"/>
            </a:xfrm>
            <a:custGeom>
              <a:avLst/>
              <a:gdLst/>
              <a:ahLst/>
              <a:cxnLst/>
              <a:rect l="l" t="t" r="r" b="b"/>
              <a:pathLst>
                <a:path w="26695" h="40971" extrusionOk="0">
                  <a:moveTo>
                    <a:pt x="2227" y="1"/>
                  </a:moveTo>
                  <a:cubicBezTo>
                    <a:pt x="2227" y="6025"/>
                    <a:pt x="7014" y="10919"/>
                    <a:pt x="12990" y="11109"/>
                  </a:cubicBezTo>
                  <a:lnTo>
                    <a:pt x="12990" y="25968"/>
                  </a:lnTo>
                  <a:lnTo>
                    <a:pt x="9585" y="25968"/>
                  </a:lnTo>
                  <a:lnTo>
                    <a:pt x="1203" y="39565"/>
                  </a:lnTo>
                  <a:lnTo>
                    <a:pt x="560" y="38541"/>
                  </a:lnTo>
                  <a:lnTo>
                    <a:pt x="1" y="39470"/>
                  </a:lnTo>
                  <a:lnTo>
                    <a:pt x="846" y="40839"/>
                  </a:lnTo>
                  <a:lnTo>
                    <a:pt x="2453" y="40970"/>
                  </a:lnTo>
                  <a:lnTo>
                    <a:pt x="3025" y="40041"/>
                  </a:lnTo>
                  <a:lnTo>
                    <a:pt x="1810" y="39946"/>
                  </a:lnTo>
                  <a:lnTo>
                    <a:pt x="9966" y="26683"/>
                  </a:lnTo>
                  <a:lnTo>
                    <a:pt x="17146" y="26683"/>
                  </a:lnTo>
                  <a:lnTo>
                    <a:pt x="24873" y="39768"/>
                  </a:lnTo>
                  <a:lnTo>
                    <a:pt x="23658" y="39851"/>
                  </a:lnTo>
                  <a:lnTo>
                    <a:pt x="24218" y="40791"/>
                  </a:lnTo>
                  <a:lnTo>
                    <a:pt x="25825" y="40672"/>
                  </a:lnTo>
                  <a:lnTo>
                    <a:pt x="26695" y="39315"/>
                  </a:lnTo>
                  <a:lnTo>
                    <a:pt x="26147" y="38375"/>
                  </a:lnTo>
                  <a:lnTo>
                    <a:pt x="25492" y="39387"/>
                  </a:lnTo>
                  <a:lnTo>
                    <a:pt x="17562" y="25968"/>
                  </a:lnTo>
                  <a:lnTo>
                    <a:pt x="13705" y="25968"/>
                  </a:lnTo>
                  <a:lnTo>
                    <a:pt x="13705" y="11109"/>
                  </a:lnTo>
                  <a:cubicBezTo>
                    <a:pt x="19670" y="10919"/>
                    <a:pt x="24468" y="6025"/>
                    <a:pt x="24468" y="1"/>
                  </a:cubicBezTo>
                  <a:lnTo>
                    <a:pt x="23754" y="1"/>
                  </a:lnTo>
                  <a:cubicBezTo>
                    <a:pt x="23754" y="5740"/>
                    <a:pt x="19098" y="10395"/>
                    <a:pt x="13348" y="10395"/>
                  </a:cubicBezTo>
                  <a:cubicBezTo>
                    <a:pt x="7609" y="10395"/>
                    <a:pt x="2942" y="5740"/>
                    <a:pt x="294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814;p32">
            <a:extLst>
              <a:ext uri="{FF2B5EF4-FFF2-40B4-BE49-F238E27FC236}">
                <a16:creationId xmlns:a16="http://schemas.microsoft.com/office/drawing/2014/main" id="{08C1FBDE-117F-810A-9B97-53BA0A1FC308}"/>
              </a:ext>
            </a:extLst>
          </p:cNvPr>
          <p:cNvGrpSpPr/>
          <p:nvPr/>
        </p:nvGrpSpPr>
        <p:grpSpPr>
          <a:xfrm>
            <a:off x="8089253" y="1245648"/>
            <a:ext cx="973763" cy="1400935"/>
            <a:chOff x="5549762" y="1318165"/>
            <a:chExt cx="973763" cy="1711228"/>
          </a:xfrm>
          <a:effectLst/>
        </p:grpSpPr>
        <p:sp>
          <p:nvSpPr>
            <p:cNvPr id="39" name="Google Shape;815;p32">
              <a:extLst>
                <a:ext uri="{FF2B5EF4-FFF2-40B4-BE49-F238E27FC236}">
                  <a16:creationId xmlns:a16="http://schemas.microsoft.com/office/drawing/2014/main" id="{59908494-9E04-B0BF-BD6C-4846D27D7581}"/>
                </a:ext>
              </a:extLst>
            </p:cNvPr>
            <p:cNvSpPr/>
            <p:nvPr/>
          </p:nvSpPr>
          <p:spPr>
            <a:xfrm>
              <a:off x="5549762" y="2193534"/>
              <a:ext cx="973763" cy="835859"/>
            </a:xfrm>
            <a:custGeom>
              <a:avLst/>
              <a:gdLst/>
              <a:ahLst/>
              <a:cxnLst/>
              <a:rect l="l" t="t" r="r" b="b"/>
              <a:pathLst>
                <a:path w="33124" h="28433" extrusionOk="0">
                  <a:moveTo>
                    <a:pt x="17908" y="1"/>
                  </a:moveTo>
                  <a:lnTo>
                    <a:pt x="33124" y="26349"/>
                  </a:lnTo>
                  <a:lnTo>
                    <a:pt x="31909" y="28433"/>
                  </a:lnTo>
                  <a:lnTo>
                    <a:pt x="1215" y="28433"/>
                  </a:lnTo>
                  <a:lnTo>
                    <a:pt x="1" y="26349"/>
                  </a:lnTo>
                  <a:lnTo>
                    <a:pt x="15217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6;p32">
              <a:extLst>
                <a:ext uri="{FF2B5EF4-FFF2-40B4-BE49-F238E27FC236}">
                  <a16:creationId xmlns:a16="http://schemas.microsoft.com/office/drawing/2014/main" id="{5E9E2BCD-52F7-B9DB-9CD8-9642F8FE53CF}"/>
                </a:ext>
              </a:extLst>
            </p:cNvPr>
            <p:cNvSpPr/>
            <p:nvPr/>
          </p:nvSpPr>
          <p:spPr>
            <a:xfrm>
              <a:off x="5644275" y="1318165"/>
              <a:ext cx="785090" cy="1204416"/>
            </a:xfrm>
            <a:custGeom>
              <a:avLst/>
              <a:gdLst/>
              <a:ahLst/>
              <a:cxnLst/>
              <a:rect l="l" t="t" r="r" b="b"/>
              <a:pathLst>
                <a:path w="26706" h="40970" extrusionOk="0">
                  <a:moveTo>
                    <a:pt x="2239" y="0"/>
                  </a:moveTo>
                  <a:cubicBezTo>
                    <a:pt x="2239" y="6025"/>
                    <a:pt x="7013" y="10918"/>
                    <a:pt x="13002" y="11109"/>
                  </a:cubicBezTo>
                  <a:lnTo>
                    <a:pt x="13002" y="25968"/>
                  </a:lnTo>
                  <a:lnTo>
                    <a:pt x="9585" y="25968"/>
                  </a:lnTo>
                  <a:lnTo>
                    <a:pt x="1215" y="39576"/>
                  </a:lnTo>
                  <a:lnTo>
                    <a:pt x="572" y="38541"/>
                  </a:lnTo>
                  <a:lnTo>
                    <a:pt x="0" y="39469"/>
                  </a:lnTo>
                  <a:lnTo>
                    <a:pt x="857" y="40839"/>
                  </a:lnTo>
                  <a:lnTo>
                    <a:pt x="2465" y="40969"/>
                  </a:lnTo>
                  <a:lnTo>
                    <a:pt x="3024" y="40041"/>
                  </a:lnTo>
                  <a:lnTo>
                    <a:pt x="1822" y="39946"/>
                  </a:lnTo>
                  <a:lnTo>
                    <a:pt x="9978" y="26682"/>
                  </a:lnTo>
                  <a:lnTo>
                    <a:pt x="17145" y="26682"/>
                  </a:lnTo>
                  <a:lnTo>
                    <a:pt x="24872" y="39767"/>
                  </a:lnTo>
                  <a:lnTo>
                    <a:pt x="23670" y="39850"/>
                  </a:lnTo>
                  <a:lnTo>
                    <a:pt x="24218" y="40791"/>
                  </a:lnTo>
                  <a:lnTo>
                    <a:pt x="25825" y="40672"/>
                  </a:lnTo>
                  <a:lnTo>
                    <a:pt x="26706" y="39315"/>
                  </a:lnTo>
                  <a:lnTo>
                    <a:pt x="26158" y="38374"/>
                  </a:lnTo>
                  <a:lnTo>
                    <a:pt x="25503" y="39398"/>
                  </a:lnTo>
                  <a:lnTo>
                    <a:pt x="17562" y="25968"/>
                  </a:lnTo>
                  <a:lnTo>
                    <a:pt x="13716" y="25968"/>
                  </a:lnTo>
                  <a:lnTo>
                    <a:pt x="13716" y="11109"/>
                  </a:lnTo>
                  <a:cubicBezTo>
                    <a:pt x="19681" y="10918"/>
                    <a:pt x="24468" y="6025"/>
                    <a:pt x="24468" y="0"/>
                  </a:cubicBezTo>
                  <a:lnTo>
                    <a:pt x="23753" y="0"/>
                  </a:lnTo>
                  <a:cubicBezTo>
                    <a:pt x="23753" y="5739"/>
                    <a:pt x="19098" y="10406"/>
                    <a:pt x="13359" y="10406"/>
                  </a:cubicBezTo>
                  <a:cubicBezTo>
                    <a:pt x="7608" y="10406"/>
                    <a:pt x="2953" y="5739"/>
                    <a:pt x="295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31;p32">
            <a:extLst>
              <a:ext uri="{FF2B5EF4-FFF2-40B4-BE49-F238E27FC236}">
                <a16:creationId xmlns:a16="http://schemas.microsoft.com/office/drawing/2014/main" id="{0B0367B8-E6F9-9356-4BAF-24AB4EF3272B}"/>
              </a:ext>
            </a:extLst>
          </p:cNvPr>
          <p:cNvSpPr/>
          <p:nvPr/>
        </p:nvSpPr>
        <p:spPr>
          <a:xfrm>
            <a:off x="4065744" y="2175022"/>
            <a:ext cx="668100" cy="3598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03 </a:t>
            </a: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833;p32">
            <a:extLst>
              <a:ext uri="{FF2B5EF4-FFF2-40B4-BE49-F238E27FC236}">
                <a16:creationId xmlns:a16="http://schemas.microsoft.com/office/drawing/2014/main" id="{2B00FEE8-FC6E-FCFC-4343-D64484B91003}"/>
              </a:ext>
            </a:extLst>
          </p:cNvPr>
          <p:cNvSpPr/>
          <p:nvPr/>
        </p:nvSpPr>
        <p:spPr>
          <a:xfrm>
            <a:off x="8230425" y="2175022"/>
            <a:ext cx="668100" cy="3598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05 </a:t>
            </a: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838;p32">
            <a:extLst>
              <a:ext uri="{FF2B5EF4-FFF2-40B4-BE49-F238E27FC236}">
                <a16:creationId xmlns:a16="http://schemas.microsoft.com/office/drawing/2014/main" id="{FA4B69AB-2C73-3B84-04C8-B9B1A1A6543A}"/>
              </a:ext>
            </a:extLst>
          </p:cNvPr>
          <p:cNvSpPr/>
          <p:nvPr/>
        </p:nvSpPr>
        <p:spPr>
          <a:xfrm>
            <a:off x="4230478" y="1130375"/>
            <a:ext cx="360109" cy="294030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844;p32">
            <a:extLst>
              <a:ext uri="{FF2B5EF4-FFF2-40B4-BE49-F238E27FC236}">
                <a16:creationId xmlns:a16="http://schemas.microsoft.com/office/drawing/2014/main" id="{46686908-EA88-3FA0-F16E-F9AFADEE0140}"/>
              </a:ext>
            </a:extLst>
          </p:cNvPr>
          <p:cNvGrpSpPr/>
          <p:nvPr/>
        </p:nvGrpSpPr>
        <p:grpSpPr>
          <a:xfrm>
            <a:off x="2492261" y="1095162"/>
            <a:ext cx="349457" cy="285342"/>
            <a:chOff x="3599700" y="1954475"/>
            <a:chExt cx="296175" cy="295400"/>
          </a:xfrm>
          <a:solidFill>
            <a:schemeClr val="accent3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9" name="Google Shape;845;p32">
              <a:extLst>
                <a:ext uri="{FF2B5EF4-FFF2-40B4-BE49-F238E27FC236}">
                  <a16:creationId xmlns:a16="http://schemas.microsoft.com/office/drawing/2014/main" id="{58C33894-F777-F9DB-B6A1-559B5F3953C5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6;p32">
              <a:extLst>
                <a:ext uri="{FF2B5EF4-FFF2-40B4-BE49-F238E27FC236}">
                  <a16:creationId xmlns:a16="http://schemas.microsoft.com/office/drawing/2014/main" id="{107D3142-2240-B06F-C13F-56AC428439A6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7;p32">
              <a:extLst>
                <a:ext uri="{FF2B5EF4-FFF2-40B4-BE49-F238E27FC236}">
                  <a16:creationId xmlns:a16="http://schemas.microsoft.com/office/drawing/2014/main" id="{C975E197-3A72-1A5D-DCA3-8F008130BA91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445;p45">
            <a:extLst>
              <a:ext uri="{FF2B5EF4-FFF2-40B4-BE49-F238E27FC236}">
                <a16:creationId xmlns:a16="http://schemas.microsoft.com/office/drawing/2014/main" id="{3F97BC95-4101-1B08-CE3D-7D388D7F3815}"/>
              </a:ext>
            </a:extLst>
          </p:cNvPr>
          <p:cNvGrpSpPr/>
          <p:nvPr/>
        </p:nvGrpSpPr>
        <p:grpSpPr>
          <a:xfrm>
            <a:off x="8359173" y="1104211"/>
            <a:ext cx="424188" cy="347271"/>
            <a:chOff x="-4573475" y="2045850"/>
            <a:chExt cx="293800" cy="293800"/>
          </a:xfrm>
          <a:solidFill>
            <a:srgbClr val="54823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3" name="Google Shape;1446;p45">
              <a:extLst>
                <a:ext uri="{FF2B5EF4-FFF2-40B4-BE49-F238E27FC236}">
                  <a16:creationId xmlns:a16="http://schemas.microsoft.com/office/drawing/2014/main" id="{4FD897B0-EA91-A44A-1BC6-3470FB4137C6}"/>
                </a:ext>
              </a:extLst>
            </p:cNvPr>
            <p:cNvSpPr/>
            <p:nvPr/>
          </p:nvSpPr>
          <p:spPr>
            <a:xfrm>
              <a:off x="-4573475" y="2045850"/>
              <a:ext cx="293800" cy="293800"/>
            </a:xfrm>
            <a:custGeom>
              <a:avLst/>
              <a:gdLst/>
              <a:ahLst/>
              <a:cxnLst/>
              <a:rect l="l" t="t" r="r" b="b"/>
              <a:pathLst>
                <a:path w="11752" h="11752" extrusionOk="0">
                  <a:moveTo>
                    <a:pt x="6333" y="756"/>
                  </a:moveTo>
                  <a:lnTo>
                    <a:pt x="6459" y="1292"/>
                  </a:lnTo>
                  <a:cubicBezTo>
                    <a:pt x="6490" y="1418"/>
                    <a:pt x="6585" y="1544"/>
                    <a:pt x="6742" y="1576"/>
                  </a:cubicBezTo>
                  <a:cubicBezTo>
                    <a:pt x="7372" y="1702"/>
                    <a:pt x="7908" y="1922"/>
                    <a:pt x="8444" y="2300"/>
                  </a:cubicBezTo>
                  <a:cubicBezTo>
                    <a:pt x="8491" y="2332"/>
                    <a:pt x="8546" y="2347"/>
                    <a:pt x="8605" y="2347"/>
                  </a:cubicBezTo>
                  <a:cubicBezTo>
                    <a:pt x="8664" y="2347"/>
                    <a:pt x="8727" y="2332"/>
                    <a:pt x="8790" y="2300"/>
                  </a:cubicBezTo>
                  <a:lnTo>
                    <a:pt x="9231" y="2017"/>
                  </a:lnTo>
                  <a:lnTo>
                    <a:pt x="9798" y="2584"/>
                  </a:lnTo>
                  <a:lnTo>
                    <a:pt x="9546" y="3025"/>
                  </a:lnTo>
                  <a:cubicBezTo>
                    <a:pt x="9452" y="3151"/>
                    <a:pt x="9452" y="3308"/>
                    <a:pt x="9546" y="3371"/>
                  </a:cubicBezTo>
                  <a:cubicBezTo>
                    <a:pt x="9893" y="3907"/>
                    <a:pt x="10113" y="4505"/>
                    <a:pt x="10239" y="5073"/>
                  </a:cubicBezTo>
                  <a:cubicBezTo>
                    <a:pt x="10271" y="5199"/>
                    <a:pt x="10365" y="5325"/>
                    <a:pt x="10523" y="5356"/>
                  </a:cubicBezTo>
                  <a:lnTo>
                    <a:pt x="11058" y="5482"/>
                  </a:lnTo>
                  <a:lnTo>
                    <a:pt x="11058" y="6301"/>
                  </a:lnTo>
                  <a:lnTo>
                    <a:pt x="10523" y="6427"/>
                  </a:lnTo>
                  <a:cubicBezTo>
                    <a:pt x="10397" y="6459"/>
                    <a:pt x="10271" y="6553"/>
                    <a:pt x="10239" y="6711"/>
                  </a:cubicBezTo>
                  <a:cubicBezTo>
                    <a:pt x="10113" y="7309"/>
                    <a:pt x="9893" y="7877"/>
                    <a:pt x="9546" y="8381"/>
                  </a:cubicBezTo>
                  <a:cubicBezTo>
                    <a:pt x="9452" y="8507"/>
                    <a:pt x="9452" y="8633"/>
                    <a:pt x="9546" y="8759"/>
                  </a:cubicBezTo>
                  <a:lnTo>
                    <a:pt x="9798" y="9168"/>
                  </a:lnTo>
                  <a:lnTo>
                    <a:pt x="9231" y="9767"/>
                  </a:lnTo>
                  <a:lnTo>
                    <a:pt x="8790" y="9483"/>
                  </a:lnTo>
                  <a:cubicBezTo>
                    <a:pt x="8727" y="9452"/>
                    <a:pt x="8656" y="9436"/>
                    <a:pt x="8593" y="9436"/>
                  </a:cubicBezTo>
                  <a:cubicBezTo>
                    <a:pt x="8530" y="9436"/>
                    <a:pt x="8475" y="9452"/>
                    <a:pt x="8444" y="9483"/>
                  </a:cubicBezTo>
                  <a:cubicBezTo>
                    <a:pt x="7908" y="9861"/>
                    <a:pt x="7341" y="10082"/>
                    <a:pt x="6742" y="10208"/>
                  </a:cubicBezTo>
                  <a:cubicBezTo>
                    <a:pt x="6616" y="10239"/>
                    <a:pt x="6490" y="10334"/>
                    <a:pt x="6459" y="10428"/>
                  </a:cubicBezTo>
                  <a:lnTo>
                    <a:pt x="6333" y="10964"/>
                  </a:lnTo>
                  <a:lnTo>
                    <a:pt x="5514" y="10964"/>
                  </a:lnTo>
                  <a:lnTo>
                    <a:pt x="5388" y="10428"/>
                  </a:lnTo>
                  <a:cubicBezTo>
                    <a:pt x="5356" y="10334"/>
                    <a:pt x="5230" y="10208"/>
                    <a:pt x="5136" y="10208"/>
                  </a:cubicBezTo>
                  <a:cubicBezTo>
                    <a:pt x="4505" y="10082"/>
                    <a:pt x="3938" y="9861"/>
                    <a:pt x="3434" y="9483"/>
                  </a:cubicBezTo>
                  <a:cubicBezTo>
                    <a:pt x="3371" y="9452"/>
                    <a:pt x="3308" y="9436"/>
                    <a:pt x="3249" y="9436"/>
                  </a:cubicBezTo>
                  <a:cubicBezTo>
                    <a:pt x="3190" y="9436"/>
                    <a:pt x="3135" y="9452"/>
                    <a:pt x="3088" y="9483"/>
                  </a:cubicBezTo>
                  <a:lnTo>
                    <a:pt x="2647" y="9767"/>
                  </a:lnTo>
                  <a:lnTo>
                    <a:pt x="2048" y="9168"/>
                  </a:lnTo>
                  <a:lnTo>
                    <a:pt x="2332" y="8759"/>
                  </a:lnTo>
                  <a:cubicBezTo>
                    <a:pt x="2395" y="8633"/>
                    <a:pt x="2395" y="8475"/>
                    <a:pt x="2332" y="8381"/>
                  </a:cubicBezTo>
                  <a:cubicBezTo>
                    <a:pt x="1985" y="7877"/>
                    <a:pt x="1733" y="7278"/>
                    <a:pt x="1607" y="6711"/>
                  </a:cubicBezTo>
                  <a:cubicBezTo>
                    <a:pt x="1575" y="6585"/>
                    <a:pt x="1512" y="6459"/>
                    <a:pt x="1386" y="6427"/>
                  </a:cubicBezTo>
                  <a:lnTo>
                    <a:pt x="882" y="6301"/>
                  </a:lnTo>
                  <a:lnTo>
                    <a:pt x="882" y="5482"/>
                  </a:lnTo>
                  <a:lnTo>
                    <a:pt x="1386" y="5356"/>
                  </a:lnTo>
                  <a:cubicBezTo>
                    <a:pt x="1512" y="5325"/>
                    <a:pt x="1607" y="5199"/>
                    <a:pt x="1607" y="5073"/>
                  </a:cubicBezTo>
                  <a:cubicBezTo>
                    <a:pt x="1733" y="4442"/>
                    <a:pt x="1985" y="3907"/>
                    <a:pt x="2332" y="3371"/>
                  </a:cubicBezTo>
                  <a:cubicBezTo>
                    <a:pt x="2395" y="3277"/>
                    <a:pt x="2395" y="3151"/>
                    <a:pt x="2332" y="3025"/>
                  </a:cubicBezTo>
                  <a:lnTo>
                    <a:pt x="2048" y="2584"/>
                  </a:lnTo>
                  <a:lnTo>
                    <a:pt x="2647" y="2017"/>
                  </a:lnTo>
                  <a:lnTo>
                    <a:pt x="3088" y="2300"/>
                  </a:lnTo>
                  <a:cubicBezTo>
                    <a:pt x="3135" y="2332"/>
                    <a:pt x="3198" y="2347"/>
                    <a:pt x="3261" y="2347"/>
                  </a:cubicBezTo>
                  <a:cubicBezTo>
                    <a:pt x="3324" y="2347"/>
                    <a:pt x="3387" y="2332"/>
                    <a:pt x="3434" y="2300"/>
                  </a:cubicBezTo>
                  <a:cubicBezTo>
                    <a:pt x="3938" y="1922"/>
                    <a:pt x="4537" y="1702"/>
                    <a:pt x="5136" y="1576"/>
                  </a:cubicBezTo>
                  <a:cubicBezTo>
                    <a:pt x="5230" y="1544"/>
                    <a:pt x="5356" y="1450"/>
                    <a:pt x="5388" y="1292"/>
                  </a:cubicBezTo>
                  <a:lnTo>
                    <a:pt x="5514" y="756"/>
                  </a:lnTo>
                  <a:close/>
                  <a:moveTo>
                    <a:pt x="5167" y="0"/>
                  </a:moveTo>
                  <a:cubicBezTo>
                    <a:pt x="5009" y="0"/>
                    <a:pt x="4852" y="126"/>
                    <a:pt x="4852" y="284"/>
                  </a:cubicBezTo>
                  <a:lnTo>
                    <a:pt x="4694" y="882"/>
                  </a:lnTo>
                  <a:cubicBezTo>
                    <a:pt x="4127" y="977"/>
                    <a:pt x="3623" y="1229"/>
                    <a:pt x="3119" y="1513"/>
                  </a:cubicBezTo>
                  <a:lnTo>
                    <a:pt x="2615" y="1197"/>
                  </a:lnTo>
                  <a:cubicBezTo>
                    <a:pt x="2557" y="1154"/>
                    <a:pt x="2485" y="1130"/>
                    <a:pt x="2412" y="1130"/>
                  </a:cubicBezTo>
                  <a:cubicBezTo>
                    <a:pt x="2327" y="1130"/>
                    <a:pt x="2242" y="1161"/>
                    <a:pt x="2174" y="1229"/>
                  </a:cubicBezTo>
                  <a:lnTo>
                    <a:pt x="1197" y="2206"/>
                  </a:lnTo>
                  <a:cubicBezTo>
                    <a:pt x="1071" y="2332"/>
                    <a:pt x="1071" y="2489"/>
                    <a:pt x="1134" y="2647"/>
                  </a:cubicBezTo>
                  <a:lnTo>
                    <a:pt x="1449" y="3151"/>
                  </a:lnTo>
                  <a:cubicBezTo>
                    <a:pt x="1134" y="3623"/>
                    <a:pt x="945" y="4159"/>
                    <a:pt x="819" y="4726"/>
                  </a:cubicBezTo>
                  <a:lnTo>
                    <a:pt x="284" y="4884"/>
                  </a:lnTo>
                  <a:cubicBezTo>
                    <a:pt x="126" y="4915"/>
                    <a:pt x="0" y="5041"/>
                    <a:pt x="0" y="5199"/>
                  </a:cubicBezTo>
                  <a:lnTo>
                    <a:pt x="0" y="6585"/>
                  </a:lnTo>
                  <a:cubicBezTo>
                    <a:pt x="0" y="6742"/>
                    <a:pt x="126" y="6868"/>
                    <a:pt x="284" y="6900"/>
                  </a:cubicBezTo>
                  <a:lnTo>
                    <a:pt x="819" y="7057"/>
                  </a:lnTo>
                  <a:cubicBezTo>
                    <a:pt x="945" y="7593"/>
                    <a:pt x="1197" y="8129"/>
                    <a:pt x="1449" y="8633"/>
                  </a:cubicBezTo>
                  <a:lnTo>
                    <a:pt x="1134" y="9137"/>
                  </a:lnTo>
                  <a:cubicBezTo>
                    <a:pt x="1071" y="9263"/>
                    <a:pt x="1071" y="9452"/>
                    <a:pt x="1197" y="9578"/>
                  </a:cubicBezTo>
                  <a:lnTo>
                    <a:pt x="2174" y="10554"/>
                  </a:lnTo>
                  <a:cubicBezTo>
                    <a:pt x="2242" y="10622"/>
                    <a:pt x="2318" y="10653"/>
                    <a:pt x="2399" y="10653"/>
                  </a:cubicBezTo>
                  <a:cubicBezTo>
                    <a:pt x="2469" y="10653"/>
                    <a:pt x="2542" y="10630"/>
                    <a:pt x="2615" y="10586"/>
                  </a:cubicBezTo>
                  <a:lnTo>
                    <a:pt x="3119" y="10271"/>
                  </a:lnTo>
                  <a:cubicBezTo>
                    <a:pt x="3592" y="10586"/>
                    <a:pt x="4127" y="10806"/>
                    <a:pt x="4694" y="10901"/>
                  </a:cubicBezTo>
                  <a:lnTo>
                    <a:pt x="4852" y="11468"/>
                  </a:lnTo>
                  <a:cubicBezTo>
                    <a:pt x="4883" y="11626"/>
                    <a:pt x="5009" y="11752"/>
                    <a:pt x="5167" y="11752"/>
                  </a:cubicBezTo>
                  <a:lnTo>
                    <a:pt x="6553" y="11752"/>
                  </a:lnTo>
                  <a:cubicBezTo>
                    <a:pt x="6711" y="11752"/>
                    <a:pt x="6805" y="11626"/>
                    <a:pt x="6868" y="11468"/>
                  </a:cubicBezTo>
                  <a:lnTo>
                    <a:pt x="7026" y="10901"/>
                  </a:lnTo>
                  <a:cubicBezTo>
                    <a:pt x="7561" y="10806"/>
                    <a:pt x="8065" y="10554"/>
                    <a:pt x="8601" y="10271"/>
                  </a:cubicBezTo>
                  <a:lnTo>
                    <a:pt x="9105" y="10586"/>
                  </a:lnTo>
                  <a:cubicBezTo>
                    <a:pt x="9164" y="10630"/>
                    <a:pt x="9236" y="10653"/>
                    <a:pt x="9309" y="10653"/>
                  </a:cubicBezTo>
                  <a:cubicBezTo>
                    <a:pt x="9393" y="10653"/>
                    <a:pt x="9479" y="10622"/>
                    <a:pt x="9546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4" y="9137"/>
                  </a:cubicBezTo>
                  <a:lnTo>
                    <a:pt x="10239" y="8633"/>
                  </a:lnTo>
                  <a:cubicBezTo>
                    <a:pt x="10554" y="8160"/>
                    <a:pt x="10743" y="7656"/>
                    <a:pt x="10869" y="7057"/>
                  </a:cubicBezTo>
                  <a:lnTo>
                    <a:pt x="11468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9"/>
                  </a:lnTo>
                  <a:cubicBezTo>
                    <a:pt x="11752" y="5041"/>
                    <a:pt x="11626" y="4915"/>
                    <a:pt x="11468" y="4884"/>
                  </a:cubicBezTo>
                  <a:lnTo>
                    <a:pt x="10869" y="4726"/>
                  </a:lnTo>
                  <a:cubicBezTo>
                    <a:pt x="10743" y="4159"/>
                    <a:pt x="10523" y="3655"/>
                    <a:pt x="10239" y="3151"/>
                  </a:cubicBezTo>
                  <a:lnTo>
                    <a:pt x="10554" y="2647"/>
                  </a:lnTo>
                  <a:cubicBezTo>
                    <a:pt x="10649" y="2521"/>
                    <a:pt x="10649" y="2332"/>
                    <a:pt x="10523" y="2206"/>
                  </a:cubicBezTo>
                  <a:lnTo>
                    <a:pt x="9546" y="1229"/>
                  </a:lnTo>
                  <a:cubicBezTo>
                    <a:pt x="9479" y="1161"/>
                    <a:pt x="9402" y="1130"/>
                    <a:pt x="9321" y="1130"/>
                  </a:cubicBezTo>
                  <a:cubicBezTo>
                    <a:pt x="9251" y="1130"/>
                    <a:pt x="9178" y="1154"/>
                    <a:pt x="9105" y="1197"/>
                  </a:cubicBezTo>
                  <a:lnTo>
                    <a:pt x="8601" y="1513"/>
                  </a:lnTo>
                  <a:cubicBezTo>
                    <a:pt x="8128" y="1197"/>
                    <a:pt x="7593" y="977"/>
                    <a:pt x="7026" y="882"/>
                  </a:cubicBezTo>
                  <a:lnTo>
                    <a:pt x="6868" y="284"/>
                  </a:lnTo>
                  <a:cubicBezTo>
                    <a:pt x="6805" y="126"/>
                    <a:pt x="6711" y="0"/>
                    <a:pt x="65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47;p45">
              <a:extLst>
                <a:ext uri="{FF2B5EF4-FFF2-40B4-BE49-F238E27FC236}">
                  <a16:creationId xmlns:a16="http://schemas.microsoft.com/office/drawing/2014/main" id="{91118D76-B689-5A8A-2D47-F59D9EB6BCC8}"/>
                </a:ext>
              </a:extLst>
            </p:cNvPr>
            <p:cNvSpPr/>
            <p:nvPr/>
          </p:nvSpPr>
          <p:spPr>
            <a:xfrm>
              <a:off x="-4521500" y="209940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50" y="662"/>
                  </a:moveTo>
                  <a:cubicBezTo>
                    <a:pt x="5451" y="662"/>
                    <a:pt x="6837" y="2017"/>
                    <a:pt x="6837" y="3718"/>
                  </a:cubicBezTo>
                  <a:cubicBezTo>
                    <a:pt x="6869" y="5104"/>
                    <a:pt x="6049" y="6239"/>
                    <a:pt x="4821" y="6648"/>
                  </a:cubicBezTo>
                  <a:lnTo>
                    <a:pt x="4821" y="5892"/>
                  </a:lnTo>
                  <a:cubicBezTo>
                    <a:pt x="5640" y="5514"/>
                    <a:pt x="6207" y="4663"/>
                    <a:pt x="6207" y="3718"/>
                  </a:cubicBezTo>
                  <a:cubicBezTo>
                    <a:pt x="6207" y="2710"/>
                    <a:pt x="5577" y="1796"/>
                    <a:pt x="4569" y="1481"/>
                  </a:cubicBezTo>
                  <a:cubicBezTo>
                    <a:pt x="4535" y="1472"/>
                    <a:pt x="4501" y="1467"/>
                    <a:pt x="4468" y="1467"/>
                  </a:cubicBezTo>
                  <a:cubicBezTo>
                    <a:pt x="4278" y="1467"/>
                    <a:pt x="4096" y="1609"/>
                    <a:pt x="4096" y="1796"/>
                  </a:cubicBezTo>
                  <a:lnTo>
                    <a:pt x="4096" y="3372"/>
                  </a:lnTo>
                  <a:lnTo>
                    <a:pt x="3435" y="3372"/>
                  </a:lnTo>
                  <a:lnTo>
                    <a:pt x="3435" y="1796"/>
                  </a:lnTo>
                  <a:cubicBezTo>
                    <a:pt x="3435" y="1609"/>
                    <a:pt x="3276" y="1467"/>
                    <a:pt x="3073" y="1467"/>
                  </a:cubicBezTo>
                  <a:cubicBezTo>
                    <a:pt x="3037" y="1467"/>
                    <a:pt x="3000" y="1472"/>
                    <a:pt x="2962" y="1481"/>
                  </a:cubicBezTo>
                  <a:cubicBezTo>
                    <a:pt x="2017" y="1828"/>
                    <a:pt x="1355" y="2742"/>
                    <a:pt x="1355" y="3718"/>
                  </a:cubicBezTo>
                  <a:cubicBezTo>
                    <a:pt x="1355" y="4663"/>
                    <a:pt x="1891" y="5514"/>
                    <a:pt x="2741" y="5892"/>
                  </a:cubicBezTo>
                  <a:lnTo>
                    <a:pt x="2741" y="6648"/>
                  </a:lnTo>
                  <a:cubicBezTo>
                    <a:pt x="1544" y="6207"/>
                    <a:pt x="694" y="5073"/>
                    <a:pt x="694" y="3718"/>
                  </a:cubicBezTo>
                  <a:cubicBezTo>
                    <a:pt x="694" y="2017"/>
                    <a:pt x="2048" y="662"/>
                    <a:pt x="3750" y="662"/>
                  </a:cubicBezTo>
                  <a:close/>
                  <a:moveTo>
                    <a:pt x="4852" y="2363"/>
                  </a:moveTo>
                  <a:cubicBezTo>
                    <a:pt x="5293" y="2679"/>
                    <a:pt x="5514" y="3183"/>
                    <a:pt x="5514" y="3718"/>
                  </a:cubicBezTo>
                  <a:cubicBezTo>
                    <a:pt x="5514" y="4443"/>
                    <a:pt x="5041" y="5104"/>
                    <a:pt x="4380" y="5356"/>
                  </a:cubicBezTo>
                  <a:cubicBezTo>
                    <a:pt x="4254" y="5388"/>
                    <a:pt x="4159" y="5545"/>
                    <a:pt x="4159" y="5671"/>
                  </a:cubicBezTo>
                  <a:lnTo>
                    <a:pt x="4159" y="6806"/>
                  </a:lnTo>
                  <a:lnTo>
                    <a:pt x="3781" y="6806"/>
                  </a:lnTo>
                  <a:cubicBezTo>
                    <a:pt x="3734" y="6821"/>
                    <a:pt x="3679" y="6829"/>
                    <a:pt x="3624" y="6829"/>
                  </a:cubicBezTo>
                  <a:cubicBezTo>
                    <a:pt x="3568" y="6829"/>
                    <a:pt x="3513" y="6821"/>
                    <a:pt x="3466" y="6806"/>
                  </a:cubicBezTo>
                  <a:lnTo>
                    <a:pt x="3466" y="5671"/>
                  </a:lnTo>
                  <a:cubicBezTo>
                    <a:pt x="3466" y="5514"/>
                    <a:pt x="3403" y="5388"/>
                    <a:pt x="3246" y="5356"/>
                  </a:cubicBezTo>
                  <a:cubicBezTo>
                    <a:pt x="2584" y="5104"/>
                    <a:pt x="2111" y="4443"/>
                    <a:pt x="2111" y="3718"/>
                  </a:cubicBezTo>
                  <a:cubicBezTo>
                    <a:pt x="2111" y="3183"/>
                    <a:pt x="2363" y="2679"/>
                    <a:pt x="2773" y="2363"/>
                  </a:cubicBezTo>
                  <a:lnTo>
                    <a:pt x="2773" y="3718"/>
                  </a:lnTo>
                  <a:cubicBezTo>
                    <a:pt x="2773" y="3939"/>
                    <a:pt x="2930" y="4096"/>
                    <a:pt x="3120" y="4096"/>
                  </a:cubicBezTo>
                  <a:lnTo>
                    <a:pt x="4506" y="4096"/>
                  </a:lnTo>
                  <a:cubicBezTo>
                    <a:pt x="4695" y="4096"/>
                    <a:pt x="4852" y="3939"/>
                    <a:pt x="4852" y="3718"/>
                  </a:cubicBezTo>
                  <a:lnTo>
                    <a:pt x="4852" y="2363"/>
                  </a:lnTo>
                  <a:close/>
                  <a:moveTo>
                    <a:pt x="3781" y="1"/>
                  </a:moveTo>
                  <a:cubicBezTo>
                    <a:pt x="1702" y="1"/>
                    <a:pt x="1" y="1670"/>
                    <a:pt x="1" y="3781"/>
                  </a:cubicBezTo>
                  <a:cubicBezTo>
                    <a:pt x="1" y="5861"/>
                    <a:pt x="1702" y="7530"/>
                    <a:pt x="3781" y="7530"/>
                  </a:cubicBezTo>
                  <a:cubicBezTo>
                    <a:pt x="5892" y="7530"/>
                    <a:pt x="7562" y="5861"/>
                    <a:pt x="7562" y="3781"/>
                  </a:cubicBezTo>
                  <a:cubicBezTo>
                    <a:pt x="7562" y="1670"/>
                    <a:pt x="5892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817;p32">
            <a:extLst>
              <a:ext uri="{FF2B5EF4-FFF2-40B4-BE49-F238E27FC236}">
                <a16:creationId xmlns:a16="http://schemas.microsoft.com/office/drawing/2014/main" id="{0FCDBC0C-D6D3-968E-1AA8-31A128F64A40}"/>
              </a:ext>
            </a:extLst>
          </p:cNvPr>
          <p:cNvGrpSpPr/>
          <p:nvPr/>
        </p:nvGrpSpPr>
        <p:grpSpPr>
          <a:xfrm>
            <a:off x="10406439" y="1245492"/>
            <a:ext cx="973410" cy="1401249"/>
            <a:chOff x="7014465" y="1177086"/>
            <a:chExt cx="973410" cy="1711611"/>
          </a:xfrm>
          <a:effectLst/>
        </p:grpSpPr>
        <p:sp>
          <p:nvSpPr>
            <p:cNvPr id="56" name="Google Shape;818;p32">
              <a:extLst>
                <a:ext uri="{FF2B5EF4-FFF2-40B4-BE49-F238E27FC236}">
                  <a16:creationId xmlns:a16="http://schemas.microsoft.com/office/drawing/2014/main" id="{0A342CFA-9CC3-9D84-0C46-658796B9B56A}"/>
                </a:ext>
              </a:extLst>
            </p:cNvPr>
            <p:cNvSpPr/>
            <p:nvPr/>
          </p:nvSpPr>
          <p:spPr>
            <a:xfrm>
              <a:off x="7014465" y="2052838"/>
              <a:ext cx="973410" cy="835859"/>
            </a:xfrm>
            <a:custGeom>
              <a:avLst/>
              <a:gdLst/>
              <a:ahLst/>
              <a:cxnLst/>
              <a:rect l="l" t="t" r="r" b="b"/>
              <a:pathLst>
                <a:path w="33112" h="28433" extrusionOk="0">
                  <a:moveTo>
                    <a:pt x="17884" y="0"/>
                  </a:moveTo>
                  <a:lnTo>
                    <a:pt x="33112" y="26349"/>
                  </a:lnTo>
                  <a:lnTo>
                    <a:pt x="31909" y="28432"/>
                  </a:lnTo>
                  <a:lnTo>
                    <a:pt x="1203" y="28432"/>
                  </a:lnTo>
                  <a:lnTo>
                    <a:pt x="1" y="26337"/>
                  </a:lnTo>
                  <a:lnTo>
                    <a:pt x="15205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9;p32">
              <a:extLst>
                <a:ext uri="{FF2B5EF4-FFF2-40B4-BE49-F238E27FC236}">
                  <a16:creationId xmlns:a16="http://schemas.microsoft.com/office/drawing/2014/main" id="{5EB2A956-D444-E6F6-536F-2500F3ECA0A6}"/>
                </a:ext>
              </a:extLst>
            </p:cNvPr>
            <p:cNvSpPr/>
            <p:nvPr/>
          </p:nvSpPr>
          <p:spPr>
            <a:xfrm>
              <a:off x="7108978" y="1177086"/>
              <a:ext cx="784766" cy="1204798"/>
            </a:xfrm>
            <a:custGeom>
              <a:avLst/>
              <a:gdLst/>
              <a:ahLst/>
              <a:cxnLst/>
              <a:rect l="l" t="t" r="r" b="b"/>
              <a:pathLst>
                <a:path w="26695" h="40983" extrusionOk="0">
                  <a:moveTo>
                    <a:pt x="2227" y="1"/>
                  </a:moveTo>
                  <a:cubicBezTo>
                    <a:pt x="2227" y="6037"/>
                    <a:pt x="7001" y="10931"/>
                    <a:pt x="12990" y="11121"/>
                  </a:cubicBezTo>
                  <a:lnTo>
                    <a:pt x="12990" y="25980"/>
                  </a:lnTo>
                  <a:lnTo>
                    <a:pt x="9585" y="25980"/>
                  </a:lnTo>
                  <a:lnTo>
                    <a:pt x="1203" y="39577"/>
                  </a:lnTo>
                  <a:lnTo>
                    <a:pt x="560" y="38553"/>
                  </a:lnTo>
                  <a:lnTo>
                    <a:pt x="0" y="39470"/>
                  </a:lnTo>
                  <a:lnTo>
                    <a:pt x="846" y="40839"/>
                  </a:lnTo>
                  <a:lnTo>
                    <a:pt x="2453" y="40982"/>
                  </a:lnTo>
                  <a:lnTo>
                    <a:pt x="3013" y="40054"/>
                  </a:lnTo>
                  <a:lnTo>
                    <a:pt x="1810" y="39946"/>
                  </a:lnTo>
                  <a:lnTo>
                    <a:pt x="9966" y="26695"/>
                  </a:lnTo>
                  <a:lnTo>
                    <a:pt x="17145" y="26695"/>
                  </a:lnTo>
                  <a:lnTo>
                    <a:pt x="24861" y="39768"/>
                  </a:lnTo>
                  <a:lnTo>
                    <a:pt x="23658" y="39863"/>
                  </a:lnTo>
                  <a:lnTo>
                    <a:pt x="24206" y="40804"/>
                  </a:lnTo>
                  <a:lnTo>
                    <a:pt x="25813" y="40685"/>
                  </a:lnTo>
                  <a:lnTo>
                    <a:pt x="26694" y="39327"/>
                  </a:lnTo>
                  <a:lnTo>
                    <a:pt x="26146" y="38387"/>
                  </a:lnTo>
                  <a:lnTo>
                    <a:pt x="25492" y="39399"/>
                  </a:lnTo>
                  <a:lnTo>
                    <a:pt x="17562" y="25980"/>
                  </a:lnTo>
                  <a:lnTo>
                    <a:pt x="13704" y="25980"/>
                  </a:lnTo>
                  <a:lnTo>
                    <a:pt x="13704" y="11121"/>
                  </a:lnTo>
                  <a:cubicBezTo>
                    <a:pt x="19669" y="10931"/>
                    <a:pt x="24468" y="6037"/>
                    <a:pt x="24468" y="1"/>
                  </a:cubicBezTo>
                  <a:lnTo>
                    <a:pt x="23753" y="1"/>
                  </a:lnTo>
                  <a:cubicBezTo>
                    <a:pt x="23753" y="5752"/>
                    <a:pt x="19086" y="10407"/>
                    <a:pt x="13347" y="10407"/>
                  </a:cubicBezTo>
                  <a:cubicBezTo>
                    <a:pt x="7596" y="10407"/>
                    <a:pt x="2941" y="5752"/>
                    <a:pt x="29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" name="Google Shape;834;p32">
            <a:extLst>
              <a:ext uri="{FF2B5EF4-FFF2-40B4-BE49-F238E27FC236}">
                <a16:creationId xmlns:a16="http://schemas.microsoft.com/office/drawing/2014/main" id="{8DF7D35E-D44A-C34A-92F8-CC1FB7965880}"/>
              </a:ext>
            </a:extLst>
          </p:cNvPr>
          <p:cNvSpPr/>
          <p:nvPr/>
        </p:nvSpPr>
        <p:spPr>
          <a:xfrm>
            <a:off x="10530598" y="2175022"/>
            <a:ext cx="668100" cy="3598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07 </a:t>
            </a: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821;p32">
            <a:extLst>
              <a:ext uri="{FF2B5EF4-FFF2-40B4-BE49-F238E27FC236}">
                <a16:creationId xmlns:a16="http://schemas.microsoft.com/office/drawing/2014/main" id="{DED0D56F-78DA-6F2D-6156-9CFF388B4F77}"/>
              </a:ext>
            </a:extLst>
          </p:cNvPr>
          <p:cNvSpPr/>
          <p:nvPr/>
        </p:nvSpPr>
        <p:spPr>
          <a:xfrm>
            <a:off x="3891965" y="2679619"/>
            <a:ext cx="1005982" cy="207481"/>
          </a:xfrm>
          <a:custGeom>
            <a:avLst/>
            <a:gdLst/>
            <a:ahLst/>
            <a:cxnLst/>
            <a:rect l="l" t="t" r="r" b="b"/>
            <a:pathLst>
              <a:path w="34220" h="8621" extrusionOk="0">
                <a:moveTo>
                  <a:pt x="17122" y="1"/>
                </a:moveTo>
                <a:lnTo>
                  <a:pt x="15681" y="715"/>
                </a:lnTo>
                <a:lnTo>
                  <a:pt x="15681" y="1811"/>
                </a:lnTo>
                <a:lnTo>
                  <a:pt x="16765" y="1275"/>
                </a:lnTo>
                <a:lnTo>
                  <a:pt x="16765" y="5704"/>
                </a:lnTo>
                <a:lnTo>
                  <a:pt x="1572" y="5704"/>
                </a:lnTo>
                <a:lnTo>
                  <a:pt x="1" y="8216"/>
                </a:lnTo>
                <a:lnTo>
                  <a:pt x="620" y="8621"/>
                </a:lnTo>
                <a:lnTo>
                  <a:pt x="1977" y="6418"/>
                </a:lnTo>
                <a:lnTo>
                  <a:pt x="32314" y="6418"/>
                </a:lnTo>
                <a:lnTo>
                  <a:pt x="33600" y="8621"/>
                </a:lnTo>
                <a:lnTo>
                  <a:pt x="34219" y="8240"/>
                </a:lnTo>
                <a:lnTo>
                  <a:pt x="32719" y="5704"/>
                </a:lnTo>
                <a:lnTo>
                  <a:pt x="17479" y="5704"/>
                </a:lnTo>
                <a:lnTo>
                  <a:pt x="17479" y="1275"/>
                </a:lnTo>
                <a:lnTo>
                  <a:pt x="18562" y="1811"/>
                </a:lnTo>
                <a:lnTo>
                  <a:pt x="18562" y="715"/>
                </a:lnTo>
                <a:lnTo>
                  <a:pt x="17122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latin typeface="Montserrat" panose="02000505000000020004" pitchFamily="2" charset="0"/>
            </a:endParaRPr>
          </a:p>
        </p:txBody>
      </p:sp>
      <p:sp>
        <p:nvSpPr>
          <p:cNvPr id="60" name="Google Shape;821;p32">
            <a:extLst>
              <a:ext uri="{FF2B5EF4-FFF2-40B4-BE49-F238E27FC236}">
                <a16:creationId xmlns:a16="http://schemas.microsoft.com/office/drawing/2014/main" id="{89E5C830-39D8-0726-9AFA-2F7D7E54B214}"/>
              </a:ext>
            </a:extLst>
          </p:cNvPr>
          <p:cNvSpPr/>
          <p:nvPr/>
        </p:nvSpPr>
        <p:spPr>
          <a:xfrm>
            <a:off x="10368749" y="2679619"/>
            <a:ext cx="1005982" cy="207481"/>
          </a:xfrm>
          <a:custGeom>
            <a:avLst/>
            <a:gdLst/>
            <a:ahLst/>
            <a:cxnLst/>
            <a:rect l="l" t="t" r="r" b="b"/>
            <a:pathLst>
              <a:path w="34220" h="8621" extrusionOk="0">
                <a:moveTo>
                  <a:pt x="17122" y="1"/>
                </a:moveTo>
                <a:lnTo>
                  <a:pt x="15681" y="715"/>
                </a:lnTo>
                <a:lnTo>
                  <a:pt x="15681" y="1811"/>
                </a:lnTo>
                <a:lnTo>
                  <a:pt x="16765" y="1275"/>
                </a:lnTo>
                <a:lnTo>
                  <a:pt x="16765" y="5704"/>
                </a:lnTo>
                <a:lnTo>
                  <a:pt x="1572" y="5704"/>
                </a:lnTo>
                <a:lnTo>
                  <a:pt x="1" y="8216"/>
                </a:lnTo>
                <a:lnTo>
                  <a:pt x="620" y="8621"/>
                </a:lnTo>
                <a:lnTo>
                  <a:pt x="1977" y="6418"/>
                </a:lnTo>
                <a:lnTo>
                  <a:pt x="32314" y="6418"/>
                </a:lnTo>
                <a:lnTo>
                  <a:pt x="33600" y="8621"/>
                </a:lnTo>
                <a:lnTo>
                  <a:pt x="34219" y="8240"/>
                </a:lnTo>
                <a:lnTo>
                  <a:pt x="32719" y="5704"/>
                </a:lnTo>
                <a:lnTo>
                  <a:pt x="17479" y="5704"/>
                </a:lnTo>
                <a:lnTo>
                  <a:pt x="17479" y="1275"/>
                </a:lnTo>
                <a:lnTo>
                  <a:pt x="18562" y="1811"/>
                </a:lnTo>
                <a:lnTo>
                  <a:pt x="18562" y="715"/>
                </a:lnTo>
                <a:lnTo>
                  <a:pt x="17122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latin typeface="Montserrat" panose="02000505000000020004" pitchFamily="2" charset="0"/>
            </a:endParaRPr>
          </a:p>
        </p:txBody>
      </p:sp>
      <p:sp>
        <p:nvSpPr>
          <p:cNvPr id="61" name="Google Shape;821;p32">
            <a:extLst>
              <a:ext uri="{FF2B5EF4-FFF2-40B4-BE49-F238E27FC236}">
                <a16:creationId xmlns:a16="http://schemas.microsoft.com/office/drawing/2014/main" id="{9A238652-0570-5C85-EB41-20FE50497697}"/>
              </a:ext>
            </a:extLst>
          </p:cNvPr>
          <p:cNvSpPr/>
          <p:nvPr/>
        </p:nvSpPr>
        <p:spPr>
          <a:xfrm>
            <a:off x="8057034" y="2679619"/>
            <a:ext cx="1005982" cy="207481"/>
          </a:xfrm>
          <a:custGeom>
            <a:avLst/>
            <a:gdLst/>
            <a:ahLst/>
            <a:cxnLst/>
            <a:rect l="l" t="t" r="r" b="b"/>
            <a:pathLst>
              <a:path w="34220" h="8621" extrusionOk="0">
                <a:moveTo>
                  <a:pt x="17122" y="1"/>
                </a:moveTo>
                <a:lnTo>
                  <a:pt x="15681" y="715"/>
                </a:lnTo>
                <a:lnTo>
                  <a:pt x="15681" y="1811"/>
                </a:lnTo>
                <a:lnTo>
                  <a:pt x="16765" y="1275"/>
                </a:lnTo>
                <a:lnTo>
                  <a:pt x="16765" y="5704"/>
                </a:lnTo>
                <a:lnTo>
                  <a:pt x="1572" y="5704"/>
                </a:lnTo>
                <a:lnTo>
                  <a:pt x="1" y="8216"/>
                </a:lnTo>
                <a:lnTo>
                  <a:pt x="620" y="8621"/>
                </a:lnTo>
                <a:lnTo>
                  <a:pt x="1977" y="6418"/>
                </a:lnTo>
                <a:lnTo>
                  <a:pt x="32314" y="6418"/>
                </a:lnTo>
                <a:lnTo>
                  <a:pt x="33600" y="8621"/>
                </a:lnTo>
                <a:lnTo>
                  <a:pt x="34219" y="8240"/>
                </a:lnTo>
                <a:lnTo>
                  <a:pt x="32719" y="5704"/>
                </a:lnTo>
                <a:lnTo>
                  <a:pt x="17479" y="5704"/>
                </a:lnTo>
                <a:lnTo>
                  <a:pt x="17479" y="1275"/>
                </a:lnTo>
                <a:lnTo>
                  <a:pt x="18562" y="1811"/>
                </a:lnTo>
                <a:lnTo>
                  <a:pt x="18562" y="715"/>
                </a:lnTo>
                <a:lnTo>
                  <a:pt x="17122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latin typeface="Montserrat" panose="02000505000000020004" pitchFamily="2" charset="0"/>
            </a:endParaRPr>
          </a:p>
        </p:txBody>
      </p:sp>
      <p:sp>
        <p:nvSpPr>
          <p:cNvPr id="63" name="Google Shape;1642;p37">
            <a:extLst>
              <a:ext uri="{FF2B5EF4-FFF2-40B4-BE49-F238E27FC236}">
                <a16:creationId xmlns:a16="http://schemas.microsoft.com/office/drawing/2014/main" id="{2DA740EF-B981-D370-4154-AD2F6C502A39}"/>
              </a:ext>
            </a:extLst>
          </p:cNvPr>
          <p:cNvSpPr txBox="1"/>
          <p:nvPr/>
        </p:nvSpPr>
        <p:spPr>
          <a:xfrm>
            <a:off x="5541076" y="2981841"/>
            <a:ext cx="1586311" cy="24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Registro en SII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 (CONOCER)</a:t>
            </a:r>
            <a:endParaRPr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4" name="Google Shape;1642;p37">
            <a:extLst>
              <a:ext uri="{FF2B5EF4-FFF2-40B4-BE49-F238E27FC236}">
                <a16:creationId xmlns:a16="http://schemas.microsoft.com/office/drawing/2014/main" id="{C4052099-B6CE-1909-473D-0A25158C9940}"/>
              </a:ext>
            </a:extLst>
          </p:cNvPr>
          <p:cNvSpPr txBox="1"/>
          <p:nvPr/>
        </p:nvSpPr>
        <p:spPr>
          <a:xfrm>
            <a:off x="7766869" y="2939138"/>
            <a:ext cx="1586311" cy="24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Asesorías y revisión de evidencias e integración de portafolios </a:t>
            </a:r>
            <a:endParaRPr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6" name="Google Shape;1642;p37">
            <a:extLst>
              <a:ext uri="{FF2B5EF4-FFF2-40B4-BE49-F238E27FC236}">
                <a16:creationId xmlns:a16="http://schemas.microsoft.com/office/drawing/2014/main" id="{B93F7FE4-A4E1-F5DA-6734-E45424C98FC6}"/>
              </a:ext>
            </a:extLst>
          </p:cNvPr>
          <p:cNvSpPr txBox="1"/>
          <p:nvPr/>
        </p:nvSpPr>
        <p:spPr>
          <a:xfrm>
            <a:off x="10044313" y="2989495"/>
            <a:ext cx="1780365" cy="24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Solicitud de certificados y </a:t>
            </a:r>
          </a:p>
          <a:p>
            <a:pPr lvl="0" algn="ctr"/>
            <a:r>
              <a:rPr lang="es-MX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Entrega de certificados</a:t>
            </a:r>
          </a:p>
          <a:p>
            <a:pPr lvl="0" algn="ctr"/>
            <a:r>
              <a:rPr lang="es-MX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rPr>
              <a:t>por CONOCER</a:t>
            </a:r>
            <a:endParaRPr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7" name="Google Shape;743;p22">
            <a:extLst>
              <a:ext uri="{FF2B5EF4-FFF2-40B4-BE49-F238E27FC236}">
                <a16:creationId xmlns:a16="http://schemas.microsoft.com/office/drawing/2014/main" id="{0BB2D4AD-48AE-F7F9-520A-255097ADED11}"/>
              </a:ext>
            </a:extLst>
          </p:cNvPr>
          <p:cNvGrpSpPr/>
          <p:nvPr/>
        </p:nvGrpSpPr>
        <p:grpSpPr>
          <a:xfrm>
            <a:off x="10716945" y="1104211"/>
            <a:ext cx="349457" cy="275561"/>
            <a:chOff x="5016448" y="1830771"/>
            <a:chExt cx="267206" cy="253025"/>
          </a:xfrm>
          <a:solidFill>
            <a:srgbClr val="92D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8" name="Google Shape;744;p22">
              <a:extLst>
                <a:ext uri="{FF2B5EF4-FFF2-40B4-BE49-F238E27FC236}">
                  <a16:creationId xmlns:a16="http://schemas.microsoft.com/office/drawing/2014/main" id="{582B6AA7-37AC-3ADD-C28C-F788D769327F}"/>
                </a:ext>
              </a:extLst>
            </p:cNvPr>
            <p:cNvSpPr/>
            <p:nvPr/>
          </p:nvSpPr>
          <p:spPr>
            <a:xfrm>
              <a:off x="5016448" y="1830771"/>
              <a:ext cx="267206" cy="253025"/>
            </a:xfrm>
            <a:custGeom>
              <a:avLst/>
              <a:gdLst/>
              <a:ahLst/>
              <a:cxnLst/>
              <a:rect l="l" t="t" r="r" b="b"/>
              <a:pathLst>
                <a:path w="14980" h="14185" extrusionOk="0">
                  <a:moveTo>
                    <a:pt x="558" y="1"/>
                  </a:moveTo>
                  <a:cubicBezTo>
                    <a:pt x="259" y="1"/>
                    <a:pt x="1" y="80"/>
                    <a:pt x="1" y="478"/>
                  </a:cubicBezTo>
                  <a:lnTo>
                    <a:pt x="1" y="13488"/>
                  </a:lnTo>
                  <a:cubicBezTo>
                    <a:pt x="1" y="13866"/>
                    <a:pt x="319" y="14184"/>
                    <a:pt x="697" y="14184"/>
                  </a:cubicBezTo>
                  <a:lnTo>
                    <a:pt x="14502" y="14184"/>
                  </a:lnTo>
                  <a:cubicBezTo>
                    <a:pt x="14900" y="14184"/>
                    <a:pt x="14980" y="13945"/>
                    <a:pt x="14980" y="13627"/>
                  </a:cubicBezTo>
                  <a:cubicBezTo>
                    <a:pt x="14980" y="13309"/>
                    <a:pt x="14900" y="13070"/>
                    <a:pt x="14502" y="13070"/>
                  </a:cubicBezTo>
                  <a:lnTo>
                    <a:pt x="1831" y="13070"/>
                  </a:lnTo>
                  <a:cubicBezTo>
                    <a:pt x="1433" y="13070"/>
                    <a:pt x="1135" y="12752"/>
                    <a:pt x="1135" y="12354"/>
                  </a:cubicBezTo>
                  <a:lnTo>
                    <a:pt x="1135" y="478"/>
                  </a:lnTo>
                  <a:cubicBezTo>
                    <a:pt x="1135" y="80"/>
                    <a:pt x="876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5;p22">
              <a:extLst>
                <a:ext uri="{FF2B5EF4-FFF2-40B4-BE49-F238E27FC236}">
                  <a16:creationId xmlns:a16="http://schemas.microsoft.com/office/drawing/2014/main" id="{72615064-AE57-DBBD-4F1C-A971F922CBE2}"/>
                </a:ext>
              </a:extLst>
            </p:cNvPr>
            <p:cNvSpPr/>
            <p:nvPr/>
          </p:nvSpPr>
          <p:spPr>
            <a:xfrm>
              <a:off x="5056548" y="1856012"/>
              <a:ext cx="208556" cy="176020"/>
            </a:xfrm>
            <a:custGeom>
              <a:avLst/>
              <a:gdLst/>
              <a:ahLst/>
              <a:cxnLst/>
              <a:rect l="l" t="t" r="r" b="b"/>
              <a:pathLst>
                <a:path w="11692" h="9868" extrusionOk="0">
                  <a:moveTo>
                    <a:pt x="11142" y="1"/>
                  </a:moveTo>
                  <a:cubicBezTo>
                    <a:pt x="11110" y="1"/>
                    <a:pt x="11076" y="6"/>
                    <a:pt x="11041" y="18"/>
                  </a:cubicBezTo>
                  <a:lnTo>
                    <a:pt x="8236" y="1072"/>
                  </a:lnTo>
                  <a:cubicBezTo>
                    <a:pt x="8057" y="1152"/>
                    <a:pt x="8037" y="1291"/>
                    <a:pt x="8196" y="1390"/>
                  </a:cubicBezTo>
                  <a:lnTo>
                    <a:pt x="8713" y="1729"/>
                  </a:lnTo>
                  <a:cubicBezTo>
                    <a:pt x="8873" y="1828"/>
                    <a:pt x="8932" y="2047"/>
                    <a:pt x="8813" y="2206"/>
                  </a:cubicBezTo>
                  <a:lnTo>
                    <a:pt x="6684" y="5429"/>
                  </a:lnTo>
                  <a:cubicBezTo>
                    <a:pt x="6607" y="5552"/>
                    <a:pt x="6447" y="5627"/>
                    <a:pt x="6295" y="5627"/>
                  </a:cubicBezTo>
                  <a:cubicBezTo>
                    <a:pt x="6251" y="5627"/>
                    <a:pt x="6208" y="5621"/>
                    <a:pt x="6167" y="5608"/>
                  </a:cubicBezTo>
                  <a:lnTo>
                    <a:pt x="2865" y="4354"/>
                  </a:lnTo>
                  <a:cubicBezTo>
                    <a:pt x="2816" y="4333"/>
                    <a:pt x="2761" y="4323"/>
                    <a:pt x="2705" y="4323"/>
                  </a:cubicBezTo>
                  <a:cubicBezTo>
                    <a:pt x="2555" y="4323"/>
                    <a:pt x="2395" y="4392"/>
                    <a:pt x="2308" y="4494"/>
                  </a:cubicBezTo>
                  <a:lnTo>
                    <a:pt x="219" y="7020"/>
                  </a:lnTo>
                  <a:cubicBezTo>
                    <a:pt x="100" y="7159"/>
                    <a:pt x="0" y="7438"/>
                    <a:pt x="0" y="7637"/>
                  </a:cubicBezTo>
                  <a:lnTo>
                    <a:pt x="0" y="9686"/>
                  </a:lnTo>
                  <a:cubicBezTo>
                    <a:pt x="0" y="9805"/>
                    <a:pt x="37" y="9868"/>
                    <a:pt x="91" y="9868"/>
                  </a:cubicBezTo>
                  <a:cubicBezTo>
                    <a:pt x="128" y="9868"/>
                    <a:pt x="172" y="9840"/>
                    <a:pt x="219" y="9785"/>
                  </a:cubicBezTo>
                  <a:lnTo>
                    <a:pt x="2905" y="6662"/>
                  </a:lnTo>
                  <a:cubicBezTo>
                    <a:pt x="2989" y="6550"/>
                    <a:pt x="3141" y="6488"/>
                    <a:pt x="3286" y="6488"/>
                  </a:cubicBezTo>
                  <a:cubicBezTo>
                    <a:pt x="3348" y="6488"/>
                    <a:pt x="3408" y="6499"/>
                    <a:pt x="3462" y="6523"/>
                  </a:cubicBezTo>
                  <a:lnTo>
                    <a:pt x="6784" y="7776"/>
                  </a:lnTo>
                  <a:cubicBezTo>
                    <a:pt x="6832" y="7797"/>
                    <a:pt x="6884" y="7807"/>
                    <a:pt x="6937" y="7807"/>
                  </a:cubicBezTo>
                  <a:cubicBezTo>
                    <a:pt x="7081" y="7807"/>
                    <a:pt x="7228" y="7733"/>
                    <a:pt x="7301" y="7617"/>
                  </a:cubicBezTo>
                  <a:lnTo>
                    <a:pt x="10305" y="3121"/>
                  </a:lnTo>
                  <a:cubicBezTo>
                    <a:pt x="10368" y="3020"/>
                    <a:pt x="10479" y="2967"/>
                    <a:pt x="10592" y="2967"/>
                  </a:cubicBezTo>
                  <a:cubicBezTo>
                    <a:pt x="10658" y="2967"/>
                    <a:pt x="10724" y="2985"/>
                    <a:pt x="10782" y="3022"/>
                  </a:cubicBezTo>
                  <a:lnTo>
                    <a:pt x="11419" y="3419"/>
                  </a:lnTo>
                  <a:cubicBezTo>
                    <a:pt x="11465" y="3448"/>
                    <a:pt x="11508" y="3462"/>
                    <a:pt x="11546" y="3462"/>
                  </a:cubicBezTo>
                  <a:cubicBezTo>
                    <a:pt x="11636" y="3462"/>
                    <a:pt x="11692" y="3381"/>
                    <a:pt x="11678" y="3240"/>
                  </a:cubicBezTo>
                  <a:lnTo>
                    <a:pt x="11399" y="256"/>
                  </a:lnTo>
                  <a:cubicBezTo>
                    <a:pt x="11383" y="96"/>
                    <a:pt x="11277" y="1"/>
                    <a:pt x="111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8EE0CB66-7734-F664-8B82-5AA6F54CFC8F}"/>
              </a:ext>
            </a:extLst>
          </p:cNvPr>
          <p:cNvCxnSpPr/>
          <p:nvPr/>
        </p:nvCxnSpPr>
        <p:spPr>
          <a:xfrm>
            <a:off x="292811" y="1677924"/>
            <a:ext cx="11709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0259FE19-D231-8200-2E20-622996C37897}"/>
              </a:ext>
            </a:extLst>
          </p:cNvPr>
          <p:cNvCxnSpPr/>
          <p:nvPr/>
        </p:nvCxnSpPr>
        <p:spPr>
          <a:xfrm>
            <a:off x="292811" y="1515490"/>
            <a:ext cx="0" cy="327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9F1F935E-568C-5531-2098-6E02926AB2E4}"/>
              </a:ext>
            </a:extLst>
          </p:cNvPr>
          <p:cNvSpPr txBox="1"/>
          <p:nvPr/>
        </p:nvSpPr>
        <p:spPr>
          <a:xfrm>
            <a:off x="576386" y="1439999"/>
            <a:ext cx="1586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/>
              <a:t>FEBRERO 2024</a:t>
            </a:r>
            <a:endParaRPr lang="es-MX" sz="1000" b="1" dirty="0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485BF73-1840-4948-FB1C-80740F262DD7}"/>
              </a:ext>
            </a:extLst>
          </p:cNvPr>
          <p:cNvCxnSpPr/>
          <p:nvPr/>
        </p:nvCxnSpPr>
        <p:spPr>
          <a:xfrm>
            <a:off x="7679831" y="1494556"/>
            <a:ext cx="0" cy="327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0F5C0B96-1124-56A1-45C5-0D73E49C7F4C}"/>
              </a:ext>
            </a:extLst>
          </p:cNvPr>
          <p:cNvCxnSpPr/>
          <p:nvPr/>
        </p:nvCxnSpPr>
        <p:spPr>
          <a:xfrm>
            <a:off x="9444242" y="1471653"/>
            <a:ext cx="0" cy="327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CAB45CD4-8971-0228-F768-10E02C5848DA}"/>
              </a:ext>
            </a:extLst>
          </p:cNvPr>
          <p:cNvCxnSpPr/>
          <p:nvPr/>
        </p:nvCxnSpPr>
        <p:spPr>
          <a:xfrm>
            <a:off x="11731315" y="1466722"/>
            <a:ext cx="0" cy="327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ángulo 81">
            <a:extLst>
              <a:ext uri="{FF2B5EF4-FFF2-40B4-BE49-F238E27FC236}">
                <a16:creationId xmlns:a16="http://schemas.microsoft.com/office/drawing/2014/main" id="{5769FEB9-6980-84DB-926B-E92F15FE5DE4}"/>
              </a:ext>
            </a:extLst>
          </p:cNvPr>
          <p:cNvSpPr/>
          <p:nvPr/>
        </p:nvSpPr>
        <p:spPr>
          <a:xfrm>
            <a:off x="251160" y="181094"/>
            <a:ext cx="7515709" cy="864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Capacitación, evaluación con fines de certificación del  modelo Dual. </a:t>
            </a:r>
            <a:endParaRPr lang="es-MX" sz="2400" dirty="0">
              <a:solidFill>
                <a:srgbClr val="91795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B302-6F41-1AD3-E6AD-EFBD29A94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C66BB-F326-760D-D072-3D2F1AB7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2256671"/>
            <a:ext cx="10601325" cy="919854"/>
          </a:xfrm>
        </p:spPr>
        <p:txBody>
          <a:bodyPr/>
          <a:lstStyle/>
          <a:p>
            <a:pPr algn="ctr"/>
            <a:r>
              <a:rPr lang="es-MX" sz="3600" b="1" dirty="0">
                <a:latin typeface="Montserrat" panose="00000500000000000000" pitchFamily="2" charset="0"/>
              </a:rPr>
              <a:t>Habilitación de Evaluadores EC0076</a:t>
            </a:r>
            <a:endParaRPr lang="es-MX" sz="3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46773-4BC4-E4B1-117A-9485ACD1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9" y="326457"/>
            <a:ext cx="6275972" cy="9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8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E50CCA-ECFE-04C1-C36B-F55049DFCAD7}"/>
              </a:ext>
            </a:extLst>
          </p:cNvPr>
          <p:cNvSpPr txBox="1"/>
          <p:nvPr/>
        </p:nvSpPr>
        <p:spPr>
          <a:xfrm>
            <a:off x="303859" y="2168106"/>
            <a:ext cx="56084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Montserrat" panose="00000500000000000000" pitchFamily="2" charset="0"/>
              </a:rPr>
              <a:t>Los procesos de evaluación que se llevan a cabo en el esquema de </a:t>
            </a:r>
            <a:r>
              <a:rPr lang="es-MX" sz="1400" b="1" dirty="0">
                <a:latin typeface="Montserrat" panose="00000500000000000000" pitchFamily="2" charset="0"/>
              </a:rPr>
              <a:t>triadas</a:t>
            </a:r>
            <a:r>
              <a:rPr lang="es-MX" sz="1400" dirty="0">
                <a:latin typeface="Montserrat" panose="00000500000000000000" pitchFamily="2" charset="0"/>
              </a:rPr>
              <a:t> evitan que las personas se autoevalúen, lo que contribuye a hacer transparente el proceso de evaluación evitando actos contrarios al código de ética.</a:t>
            </a: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En este esquema la persona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</a:t>
            </a:r>
            <a:r>
              <a:rPr lang="es-MX" sz="1400" dirty="0">
                <a:latin typeface="Montserrat" panose="00000500000000000000" pitchFamily="2" charset="0"/>
              </a:rPr>
              <a:t> evalúa a la persona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B, B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s-MX" sz="1400" dirty="0">
                <a:latin typeface="Montserrat" panose="00000500000000000000" pitchFamily="2" charset="0"/>
              </a:rPr>
              <a:t>evalúa 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sz="1400" dirty="0">
                <a:latin typeface="Montserrat" panose="00000500000000000000" pitchFamily="2" charset="0"/>
              </a:rPr>
              <a:t> y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sz="1400" dirty="0">
                <a:latin typeface="Montserrat" panose="00000500000000000000" pitchFamily="2" charset="0"/>
              </a:rPr>
              <a:t> evalúa a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</a:t>
            </a:r>
            <a:r>
              <a:rPr lang="es-MX" sz="1400" dirty="0">
                <a:latin typeface="Montserrat" panose="00000500000000000000" pitchFamily="2" charset="0"/>
              </a:rPr>
              <a:t>.</a:t>
            </a: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Para esto se tendrá que programar fechas y horario de evaluaciones.</a:t>
            </a: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En ese mismo orden se registran los procesos en el Módulo de Evaluación CONOCER, para lo cual se deberán solicitar previamente las claves correspondientes a los procesos de tríadas.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0A0CAC-E18C-9C2D-9BFD-1AFCA62EBBDA}"/>
              </a:ext>
            </a:extLst>
          </p:cNvPr>
          <p:cNvSpPr txBox="1"/>
          <p:nvPr/>
        </p:nvSpPr>
        <p:spPr>
          <a:xfrm>
            <a:off x="276142" y="437215"/>
            <a:ext cx="4858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Habilitación</a:t>
            </a: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EC0076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Evaluación de la competencia de candidatos con base en Estándares de Competencia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D54CFA6-B7B5-5B10-D046-D1AB6EF06B75}"/>
              </a:ext>
            </a:extLst>
          </p:cNvPr>
          <p:cNvGrpSpPr/>
          <p:nvPr/>
        </p:nvGrpSpPr>
        <p:grpSpPr>
          <a:xfrm>
            <a:off x="6096000" y="943477"/>
            <a:ext cx="5827069" cy="5268719"/>
            <a:chOff x="5611128" y="943477"/>
            <a:chExt cx="6311941" cy="547754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C7F85D6B-47A6-A33E-E8CF-BA51BCF1421F}"/>
                </a:ext>
              </a:extLst>
            </p:cNvPr>
            <p:cNvGrpSpPr/>
            <p:nvPr/>
          </p:nvGrpSpPr>
          <p:grpSpPr>
            <a:xfrm>
              <a:off x="5611128" y="943477"/>
              <a:ext cx="6311941" cy="5477544"/>
              <a:chOff x="5238260" y="943477"/>
              <a:chExt cx="6311941" cy="5477544"/>
            </a:xfrm>
          </p:grpSpPr>
          <p:sp>
            <p:nvSpPr>
              <p:cNvPr id="14" name="Rectángulo redondeado 35">
                <a:extLst>
                  <a:ext uri="{FF2B5EF4-FFF2-40B4-BE49-F238E27FC236}">
                    <a16:creationId xmlns:a16="http://schemas.microsoft.com/office/drawing/2014/main" id="{DAE1A09E-16CC-C8E2-0C20-0CB0F4656931}"/>
                  </a:ext>
                </a:extLst>
              </p:cNvPr>
              <p:cNvSpPr/>
              <p:nvPr/>
            </p:nvSpPr>
            <p:spPr>
              <a:xfrm>
                <a:off x="10160151" y="943477"/>
                <a:ext cx="1390050" cy="547754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33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</a:rPr>
                  <a:t>C</a:t>
                </a:r>
                <a:r>
                  <a:rPr lang="es-MX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</a:rPr>
                  <a:t>andidato</a:t>
                </a:r>
              </a:p>
              <a:p>
                <a:pPr algn="ctr"/>
                <a:endPara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" name="Rectángulo redondeado 33">
                <a:extLst>
                  <a:ext uri="{FF2B5EF4-FFF2-40B4-BE49-F238E27FC236}">
                    <a16:creationId xmlns:a16="http://schemas.microsoft.com/office/drawing/2014/main" id="{F40495C1-6876-FFD3-986D-357AD09EFBA5}"/>
                  </a:ext>
                </a:extLst>
              </p:cNvPr>
              <p:cNvSpPr/>
              <p:nvPr/>
            </p:nvSpPr>
            <p:spPr>
              <a:xfrm>
                <a:off x="5238260" y="943477"/>
                <a:ext cx="1339150" cy="547754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44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</a:rPr>
                  <a:t>E</a:t>
                </a:r>
                <a:r>
                  <a:rPr lang="es-MX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</a:rPr>
                  <a:t>valuador</a:t>
                </a:r>
              </a:p>
              <a:p>
                <a:pPr algn="ctr"/>
                <a:endPara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  <a:p>
                <a:pPr algn="ctr"/>
                <a:endParaRPr lang="es-MX" sz="1400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6591039C-CFC7-3651-AA0D-245B6AF8DD56}"/>
                  </a:ext>
                </a:extLst>
              </p:cNvPr>
              <p:cNvGrpSpPr/>
              <p:nvPr/>
            </p:nvGrpSpPr>
            <p:grpSpPr>
              <a:xfrm>
                <a:off x="5452086" y="1654172"/>
                <a:ext cx="5945421" cy="4614031"/>
                <a:chOff x="5296387" y="1213344"/>
                <a:chExt cx="6588584" cy="5112780"/>
              </a:xfrm>
            </p:grpSpPr>
            <p:grpSp>
              <p:nvGrpSpPr>
                <p:cNvPr id="17" name="Grupo 16">
                  <a:extLst>
                    <a:ext uri="{FF2B5EF4-FFF2-40B4-BE49-F238E27FC236}">
                      <a16:creationId xmlns:a16="http://schemas.microsoft.com/office/drawing/2014/main" id="{7CFE946F-4EE1-9416-4260-7A5A729226BF}"/>
                    </a:ext>
                  </a:extLst>
                </p:cNvPr>
                <p:cNvGrpSpPr/>
                <p:nvPr/>
              </p:nvGrpSpPr>
              <p:grpSpPr>
                <a:xfrm>
                  <a:off x="5296387" y="1235151"/>
                  <a:ext cx="2340112" cy="1170057"/>
                  <a:chOff x="3071664" y="1715047"/>
                  <a:chExt cx="2340112" cy="1170057"/>
                </a:xfrm>
              </p:grpSpPr>
              <p:sp>
                <p:nvSpPr>
                  <p:cNvPr id="36" name="Rectángulo redondeado 5">
                    <a:extLst>
                      <a:ext uri="{FF2B5EF4-FFF2-40B4-BE49-F238E27FC236}">
                        <a16:creationId xmlns:a16="http://schemas.microsoft.com/office/drawing/2014/main" id="{82D94C66-3399-E49E-9793-201D42B89D5B}"/>
                      </a:ext>
                    </a:extLst>
                  </p:cNvPr>
                  <p:cNvSpPr/>
                  <p:nvPr/>
                </p:nvSpPr>
                <p:spPr>
                  <a:xfrm>
                    <a:off x="3071664" y="1775971"/>
                    <a:ext cx="2340112" cy="1041542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600"/>
                  </a:p>
                </p:txBody>
              </p:sp>
              <p:sp>
                <p:nvSpPr>
                  <p:cNvPr id="37" name="Rectángulo 36">
                    <a:extLst>
                      <a:ext uri="{FF2B5EF4-FFF2-40B4-BE49-F238E27FC236}">
                        <a16:creationId xmlns:a16="http://schemas.microsoft.com/office/drawing/2014/main" id="{DD019D9E-7351-7BB7-FB03-A9A9CE603D64}"/>
                      </a:ext>
                    </a:extLst>
                  </p:cNvPr>
                  <p:cNvSpPr/>
                  <p:nvPr/>
                </p:nvSpPr>
                <p:spPr>
                  <a:xfrm>
                    <a:off x="3226447" y="1715047"/>
                    <a:ext cx="912469" cy="117005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ES" sz="6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anose="020B0502020202020204" pitchFamily="34" charset="0"/>
                      </a:rPr>
                      <a:t>A</a:t>
                    </a:r>
                  </a:p>
                </p:txBody>
              </p:sp>
            </p:grpSp>
            <p:grpSp>
              <p:nvGrpSpPr>
                <p:cNvPr id="18" name="Grupo 17">
                  <a:extLst>
                    <a:ext uri="{FF2B5EF4-FFF2-40B4-BE49-F238E27FC236}">
                      <a16:creationId xmlns:a16="http://schemas.microsoft.com/office/drawing/2014/main" id="{FE2F1695-7C72-2191-ECCC-CB64E5BBD47B}"/>
                    </a:ext>
                  </a:extLst>
                </p:cNvPr>
                <p:cNvGrpSpPr/>
                <p:nvPr/>
              </p:nvGrpSpPr>
              <p:grpSpPr>
                <a:xfrm>
                  <a:off x="9502767" y="3283859"/>
                  <a:ext cx="2340112" cy="1170057"/>
                  <a:chOff x="3036692" y="3473054"/>
                  <a:chExt cx="2340112" cy="1170057"/>
                </a:xfrm>
              </p:grpSpPr>
              <p:sp>
                <p:nvSpPr>
                  <p:cNvPr id="34" name="Rectángulo redondeado 7">
                    <a:extLst>
                      <a:ext uri="{FF2B5EF4-FFF2-40B4-BE49-F238E27FC236}">
                        <a16:creationId xmlns:a16="http://schemas.microsoft.com/office/drawing/2014/main" id="{81A0DBB4-0BAA-7AFF-EB52-ABC8919C1DD8}"/>
                      </a:ext>
                    </a:extLst>
                  </p:cNvPr>
                  <p:cNvSpPr/>
                  <p:nvPr/>
                </p:nvSpPr>
                <p:spPr>
                  <a:xfrm>
                    <a:off x="3036692" y="3496921"/>
                    <a:ext cx="2340112" cy="1112572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600"/>
                  </a:p>
                </p:txBody>
              </p:sp>
              <p:sp>
                <p:nvSpPr>
                  <p:cNvPr id="35" name="Rectángulo 34">
                    <a:extLst>
                      <a:ext uri="{FF2B5EF4-FFF2-40B4-BE49-F238E27FC236}">
                        <a16:creationId xmlns:a16="http://schemas.microsoft.com/office/drawing/2014/main" id="{3F7C78D4-4327-4DB3-361B-7CE67AFD1601}"/>
                      </a:ext>
                    </a:extLst>
                  </p:cNvPr>
                  <p:cNvSpPr/>
                  <p:nvPr/>
                </p:nvSpPr>
                <p:spPr>
                  <a:xfrm>
                    <a:off x="3107496" y="3473054"/>
                    <a:ext cx="949031" cy="117005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ES" sz="6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anose="020B0502020202020204" pitchFamily="34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19" name="Grupo 18">
                  <a:extLst>
                    <a:ext uri="{FF2B5EF4-FFF2-40B4-BE49-F238E27FC236}">
                      <a16:creationId xmlns:a16="http://schemas.microsoft.com/office/drawing/2014/main" id="{19C9D9A0-65AC-7A4C-B2E1-7A7DDC375433}"/>
                    </a:ext>
                  </a:extLst>
                </p:cNvPr>
                <p:cNvGrpSpPr/>
                <p:nvPr/>
              </p:nvGrpSpPr>
              <p:grpSpPr>
                <a:xfrm>
                  <a:off x="9544859" y="1271414"/>
                  <a:ext cx="2340112" cy="1170057"/>
                  <a:chOff x="3013546" y="5231060"/>
                  <a:chExt cx="2340112" cy="1170057"/>
                </a:xfrm>
              </p:grpSpPr>
              <p:sp>
                <p:nvSpPr>
                  <p:cNvPr id="32" name="Rectángulo redondeado 6">
                    <a:extLst>
                      <a:ext uri="{FF2B5EF4-FFF2-40B4-BE49-F238E27FC236}">
                        <a16:creationId xmlns:a16="http://schemas.microsoft.com/office/drawing/2014/main" id="{136D4B1C-4DB4-16B4-96D0-B089706F1DBF}"/>
                      </a:ext>
                    </a:extLst>
                  </p:cNvPr>
                  <p:cNvSpPr/>
                  <p:nvPr/>
                </p:nvSpPr>
                <p:spPr>
                  <a:xfrm>
                    <a:off x="3013546" y="5293468"/>
                    <a:ext cx="2340112" cy="1041544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600"/>
                  </a:p>
                </p:txBody>
              </p:sp>
              <p:sp>
                <p:nvSpPr>
                  <p:cNvPr id="33" name="Rectángulo 32">
                    <a:extLst>
                      <a:ext uri="{FF2B5EF4-FFF2-40B4-BE49-F238E27FC236}">
                        <a16:creationId xmlns:a16="http://schemas.microsoft.com/office/drawing/2014/main" id="{7F0B210C-D9A7-ADC6-3999-A2435A6AD220}"/>
                      </a:ext>
                    </a:extLst>
                  </p:cNvPr>
                  <p:cNvSpPr/>
                  <p:nvPr/>
                </p:nvSpPr>
                <p:spPr>
                  <a:xfrm>
                    <a:off x="3246334" y="5231060"/>
                    <a:ext cx="764304" cy="117005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ES" sz="6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anose="020B0502020202020204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20" name="Flecha a la derecha con bandas 14">
                  <a:extLst>
                    <a:ext uri="{FF2B5EF4-FFF2-40B4-BE49-F238E27FC236}">
                      <a16:creationId xmlns:a16="http://schemas.microsoft.com/office/drawing/2014/main" id="{305DA346-7809-D3A6-1ADB-E9E81264862A}"/>
                    </a:ext>
                  </a:extLst>
                </p:cNvPr>
                <p:cNvSpPr/>
                <p:nvPr/>
              </p:nvSpPr>
              <p:spPr>
                <a:xfrm>
                  <a:off x="7582630" y="1213344"/>
                  <a:ext cx="2185778" cy="1224136"/>
                </a:xfrm>
                <a:prstGeom prst="stripedRightArrow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600"/>
                </a:p>
              </p:txBody>
            </p:sp>
            <p:grpSp>
              <p:nvGrpSpPr>
                <p:cNvPr id="21" name="Grupo 20">
                  <a:extLst>
                    <a:ext uri="{FF2B5EF4-FFF2-40B4-BE49-F238E27FC236}">
                      <a16:creationId xmlns:a16="http://schemas.microsoft.com/office/drawing/2014/main" id="{6994924A-8901-6B6D-40FC-8A97FE98D370}"/>
                    </a:ext>
                  </a:extLst>
                </p:cNvPr>
                <p:cNvGrpSpPr/>
                <p:nvPr/>
              </p:nvGrpSpPr>
              <p:grpSpPr>
                <a:xfrm>
                  <a:off x="5296387" y="3258400"/>
                  <a:ext cx="2340112" cy="1170057"/>
                  <a:chOff x="3013546" y="5231060"/>
                  <a:chExt cx="2340112" cy="1170057"/>
                </a:xfrm>
              </p:grpSpPr>
              <p:sp>
                <p:nvSpPr>
                  <p:cNvPr id="30" name="Rectángulo redondeado 16">
                    <a:extLst>
                      <a:ext uri="{FF2B5EF4-FFF2-40B4-BE49-F238E27FC236}">
                        <a16:creationId xmlns:a16="http://schemas.microsoft.com/office/drawing/2014/main" id="{E8AA4C50-115A-5EA5-002A-FDCB82AB6D1F}"/>
                      </a:ext>
                    </a:extLst>
                  </p:cNvPr>
                  <p:cNvSpPr/>
                  <p:nvPr/>
                </p:nvSpPr>
                <p:spPr>
                  <a:xfrm>
                    <a:off x="3013546" y="5280387"/>
                    <a:ext cx="2340112" cy="1084129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600"/>
                  </a:p>
                </p:txBody>
              </p:sp>
              <p:sp>
                <p:nvSpPr>
                  <p:cNvPr id="31" name="Rectángulo 30">
                    <a:extLst>
                      <a:ext uri="{FF2B5EF4-FFF2-40B4-BE49-F238E27FC236}">
                        <a16:creationId xmlns:a16="http://schemas.microsoft.com/office/drawing/2014/main" id="{18CD2784-FF31-90E0-8309-394738857FA6}"/>
                      </a:ext>
                    </a:extLst>
                  </p:cNvPr>
                  <p:cNvSpPr/>
                  <p:nvPr/>
                </p:nvSpPr>
                <p:spPr>
                  <a:xfrm>
                    <a:off x="3246334" y="5231060"/>
                    <a:ext cx="764304" cy="117005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ES" sz="6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anose="020B0502020202020204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22" name="Flecha a la derecha con bandas 19">
                  <a:extLst>
                    <a:ext uri="{FF2B5EF4-FFF2-40B4-BE49-F238E27FC236}">
                      <a16:creationId xmlns:a16="http://schemas.microsoft.com/office/drawing/2014/main" id="{B66644C2-1490-63C5-18DE-96598C338A2F}"/>
                    </a:ext>
                  </a:extLst>
                </p:cNvPr>
                <p:cNvSpPr/>
                <p:nvPr/>
              </p:nvSpPr>
              <p:spPr>
                <a:xfrm>
                  <a:off x="7582630" y="3261703"/>
                  <a:ext cx="2185778" cy="1224136"/>
                </a:xfrm>
                <a:prstGeom prst="stripedRigh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600" dirty="0"/>
                </a:p>
              </p:txBody>
            </p:sp>
            <p:grpSp>
              <p:nvGrpSpPr>
                <p:cNvPr id="23" name="Grupo 22">
                  <a:extLst>
                    <a:ext uri="{FF2B5EF4-FFF2-40B4-BE49-F238E27FC236}">
                      <a16:creationId xmlns:a16="http://schemas.microsoft.com/office/drawing/2014/main" id="{7E07D565-83A0-5DDA-67FF-3ABDE2A63AA1}"/>
                    </a:ext>
                  </a:extLst>
                </p:cNvPr>
                <p:cNvGrpSpPr/>
                <p:nvPr/>
              </p:nvGrpSpPr>
              <p:grpSpPr>
                <a:xfrm>
                  <a:off x="5296387" y="5124890"/>
                  <a:ext cx="2340112" cy="1201234"/>
                  <a:chOff x="3036692" y="3441877"/>
                  <a:chExt cx="2340112" cy="1201234"/>
                </a:xfrm>
              </p:grpSpPr>
              <p:sp>
                <p:nvSpPr>
                  <p:cNvPr id="28" name="Rectángulo redondeado 21">
                    <a:extLst>
                      <a:ext uri="{FF2B5EF4-FFF2-40B4-BE49-F238E27FC236}">
                        <a16:creationId xmlns:a16="http://schemas.microsoft.com/office/drawing/2014/main" id="{AC9B24C1-4411-F6CF-571A-E7C59BEE3434}"/>
                      </a:ext>
                    </a:extLst>
                  </p:cNvPr>
                  <p:cNvSpPr/>
                  <p:nvPr/>
                </p:nvSpPr>
                <p:spPr>
                  <a:xfrm>
                    <a:off x="3036692" y="3441877"/>
                    <a:ext cx="2340112" cy="1081257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600"/>
                  </a:p>
                </p:txBody>
              </p:sp>
              <p:sp>
                <p:nvSpPr>
                  <p:cNvPr id="29" name="Rectángulo 28">
                    <a:extLst>
                      <a:ext uri="{FF2B5EF4-FFF2-40B4-BE49-F238E27FC236}">
                        <a16:creationId xmlns:a16="http://schemas.microsoft.com/office/drawing/2014/main" id="{55D1BD1B-299E-5B68-3F3F-7BD34F62874D}"/>
                      </a:ext>
                    </a:extLst>
                  </p:cNvPr>
                  <p:cNvSpPr/>
                  <p:nvPr/>
                </p:nvSpPr>
                <p:spPr>
                  <a:xfrm>
                    <a:off x="3107496" y="3473054"/>
                    <a:ext cx="949031" cy="117005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ES" sz="6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anose="020B0502020202020204" pitchFamily="34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24" name="Grupo 23">
                  <a:extLst>
                    <a:ext uri="{FF2B5EF4-FFF2-40B4-BE49-F238E27FC236}">
                      <a16:creationId xmlns:a16="http://schemas.microsoft.com/office/drawing/2014/main" id="{695C4A52-C960-B83A-5A5C-ADA0668EA2A3}"/>
                    </a:ext>
                  </a:extLst>
                </p:cNvPr>
                <p:cNvGrpSpPr/>
                <p:nvPr/>
              </p:nvGrpSpPr>
              <p:grpSpPr>
                <a:xfrm>
                  <a:off x="9537739" y="5062839"/>
                  <a:ext cx="2340112" cy="1170057"/>
                  <a:chOff x="3071664" y="1715047"/>
                  <a:chExt cx="2340112" cy="1170057"/>
                </a:xfrm>
              </p:grpSpPr>
              <p:sp>
                <p:nvSpPr>
                  <p:cNvPr id="26" name="Rectángulo redondeado 25">
                    <a:extLst>
                      <a:ext uri="{FF2B5EF4-FFF2-40B4-BE49-F238E27FC236}">
                        <a16:creationId xmlns:a16="http://schemas.microsoft.com/office/drawing/2014/main" id="{B0565573-5ECF-1B9C-0CB6-192AE7592249}"/>
                      </a:ext>
                    </a:extLst>
                  </p:cNvPr>
                  <p:cNvSpPr/>
                  <p:nvPr/>
                </p:nvSpPr>
                <p:spPr>
                  <a:xfrm>
                    <a:off x="3071664" y="1754845"/>
                    <a:ext cx="2340112" cy="1112572"/>
                  </a:xfrm>
                  <a:prstGeom prst="round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600"/>
                  </a:p>
                </p:txBody>
              </p:sp>
              <p:sp>
                <p:nvSpPr>
                  <p:cNvPr id="27" name="Rectángulo 26">
                    <a:extLst>
                      <a:ext uri="{FF2B5EF4-FFF2-40B4-BE49-F238E27FC236}">
                        <a16:creationId xmlns:a16="http://schemas.microsoft.com/office/drawing/2014/main" id="{5E2A8D4A-59EF-8DF5-1B83-FD25F5F158DA}"/>
                      </a:ext>
                    </a:extLst>
                  </p:cNvPr>
                  <p:cNvSpPr/>
                  <p:nvPr/>
                </p:nvSpPr>
                <p:spPr>
                  <a:xfrm>
                    <a:off x="3226447" y="1715047"/>
                    <a:ext cx="912469" cy="117005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ES" sz="6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anose="020B0502020202020204" pitchFamily="34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25" name="Flecha a la derecha con bandas 28">
                  <a:extLst>
                    <a:ext uri="{FF2B5EF4-FFF2-40B4-BE49-F238E27FC236}">
                      <a16:creationId xmlns:a16="http://schemas.microsoft.com/office/drawing/2014/main" id="{D100026E-0E27-D239-F80E-54E94070F143}"/>
                    </a:ext>
                  </a:extLst>
                </p:cNvPr>
                <p:cNvSpPr/>
                <p:nvPr/>
              </p:nvSpPr>
              <p:spPr>
                <a:xfrm>
                  <a:off x="7582630" y="5074307"/>
                  <a:ext cx="2185778" cy="1224136"/>
                </a:xfrm>
                <a:prstGeom prst="stripedRight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600"/>
                </a:p>
              </p:txBody>
            </p:sp>
          </p:grpSp>
        </p:grp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8AC36EE-BC1F-F76D-F7B7-2D30E143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0589" y="3459690"/>
              <a:ext cx="1080000" cy="1080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631BD6F-294B-16DB-47F8-8DB0E773B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6809" y="1622841"/>
              <a:ext cx="1080000" cy="1080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A5B303A-7CBF-258F-72DB-9D9E5E122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7024" y="1626490"/>
              <a:ext cx="1080000" cy="1080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E1D6A7A-3738-F4AF-77E1-287D1E10B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9098" y="3431433"/>
              <a:ext cx="1080000" cy="1080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BD857E6-A373-1B2D-7858-9E5F30F6D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6218" y="5088107"/>
              <a:ext cx="1080000" cy="1080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BD504EF-950E-1B8A-D1D4-86936248F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10589" y="5079929"/>
              <a:ext cx="1080000" cy="1080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C9E8AB6-D578-4533-07CD-39DD8F404C23}"/>
              </a:ext>
            </a:extLst>
          </p:cNvPr>
          <p:cNvSpPr txBox="1"/>
          <p:nvPr/>
        </p:nvSpPr>
        <p:spPr>
          <a:xfrm>
            <a:off x="3074194" y="3101459"/>
            <a:ext cx="614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Procesos en tríadas</a:t>
            </a:r>
          </a:p>
        </p:txBody>
      </p:sp>
    </p:spTree>
    <p:extLst>
      <p:ext uri="{BB962C8B-B14F-4D97-AF65-F5344CB8AC3E}">
        <p14:creationId xmlns:p14="http://schemas.microsoft.com/office/powerpoint/2010/main" val="30464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C97DE0E6-5D0E-5F76-9722-F026BFF3DD3B}"/>
              </a:ext>
            </a:extLst>
          </p:cNvPr>
          <p:cNvSpPr/>
          <p:nvPr/>
        </p:nvSpPr>
        <p:spPr>
          <a:xfrm>
            <a:off x="248713" y="1274746"/>
            <a:ext cx="3084523" cy="840925"/>
          </a:xfrm>
          <a:custGeom>
            <a:avLst/>
            <a:gdLst>
              <a:gd name="connsiteX0" fmla="*/ 0 w 1678675"/>
              <a:gd name="connsiteY0" fmla="*/ 156090 h 936521"/>
              <a:gd name="connsiteX1" fmla="*/ 156090 w 1678675"/>
              <a:gd name="connsiteY1" fmla="*/ 0 h 936521"/>
              <a:gd name="connsiteX2" fmla="*/ 1522585 w 1678675"/>
              <a:gd name="connsiteY2" fmla="*/ 0 h 936521"/>
              <a:gd name="connsiteX3" fmla="*/ 1678675 w 1678675"/>
              <a:gd name="connsiteY3" fmla="*/ 156090 h 936521"/>
              <a:gd name="connsiteX4" fmla="*/ 1678675 w 1678675"/>
              <a:gd name="connsiteY4" fmla="*/ 780431 h 936521"/>
              <a:gd name="connsiteX5" fmla="*/ 1522585 w 1678675"/>
              <a:gd name="connsiteY5" fmla="*/ 936521 h 936521"/>
              <a:gd name="connsiteX6" fmla="*/ 156090 w 1678675"/>
              <a:gd name="connsiteY6" fmla="*/ 936521 h 936521"/>
              <a:gd name="connsiteX7" fmla="*/ 0 w 1678675"/>
              <a:gd name="connsiteY7" fmla="*/ 780431 h 936521"/>
              <a:gd name="connsiteX8" fmla="*/ 0 w 1678675"/>
              <a:gd name="connsiteY8" fmla="*/ 156090 h 93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675" h="936521">
                <a:moveTo>
                  <a:pt x="0" y="156090"/>
                </a:moveTo>
                <a:cubicBezTo>
                  <a:pt x="0" y="69884"/>
                  <a:pt x="69884" y="0"/>
                  <a:pt x="156090" y="0"/>
                </a:cubicBezTo>
                <a:lnTo>
                  <a:pt x="1522585" y="0"/>
                </a:lnTo>
                <a:cubicBezTo>
                  <a:pt x="1608791" y="0"/>
                  <a:pt x="1678675" y="69884"/>
                  <a:pt x="1678675" y="156090"/>
                </a:cubicBezTo>
                <a:lnTo>
                  <a:pt x="1678675" y="780431"/>
                </a:lnTo>
                <a:cubicBezTo>
                  <a:pt x="1678675" y="866637"/>
                  <a:pt x="1608791" y="936521"/>
                  <a:pt x="1522585" y="936521"/>
                </a:cubicBezTo>
                <a:lnTo>
                  <a:pt x="156090" y="936521"/>
                </a:lnTo>
                <a:cubicBezTo>
                  <a:pt x="69884" y="936521"/>
                  <a:pt x="0" y="866637"/>
                  <a:pt x="0" y="780431"/>
                </a:cubicBezTo>
                <a:lnTo>
                  <a:pt x="0" y="156090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67" tIns="179067" rIns="179067" bIns="179067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</a:t>
            </a:r>
            <a:r>
              <a:rPr lang="es-MX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valuador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3E9A543-6338-9F62-6A51-7443F1BB45AA}"/>
              </a:ext>
            </a:extLst>
          </p:cNvPr>
          <p:cNvSpPr/>
          <p:nvPr/>
        </p:nvSpPr>
        <p:spPr>
          <a:xfrm>
            <a:off x="8670269" y="2640886"/>
            <a:ext cx="3085200" cy="788114"/>
          </a:xfrm>
          <a:custGeom>
            <a:avLst/>
            <a:gdLst>
              <a:gd name="connsiteX0" fmla="*/ 0 w 1596492"/>
              <a:gd name="connsiteY0" fmla="*/ 143608 h 861630"/>
              <a:gd name="connsiteX1" fmla="*/ 143608 w 1596492"/>
              <a:gd name="connsiteY1" fmla="*/ 0 h 861630"/>
              <a:gd name="connsiteX2" fmla="*/ 1452884 w 1596492"/>
              <a:gd name="connsiteY2" fmla="*/ 0 h 861630"/>
              <a:gd name="connsiteX3" fmla="*/ 1596492 w 1596492"/>
              <a:gd name="connsiteY3" fmla="*/ 143608 h 861630"/>
              <a:gd name="connsiteX4" fmla="*/ 1596492 w 1596492"/>
              <a:gd name="connsiteY4" fmla="*/ 718022 h 861630"/>
              <a:gd name="connsiteX5" fmla="*/ 1452884 w 1596492"/>
              <a:gd name="connsiteY5" fmla="*/ 861630 h 861630"/>
              <a:gd name="connsiteX6" fmla="*/ 143608 w 1596492"/>
              <a:gd name="connsiteY6" fmla="*/ 861630 h 861630"/>
              <a:gd name="connsiteX7" fmla="*/ 0 w 1596492"/>
              <a:gd name="connsiteY7" fmla="*/ 718022 h 861630"/>
              <a:gd name="connsiteX8" fmla="*/ 0 w 1596492"/>
              <a:gd name="connsiteY8" fmla="*/ 143608 h 8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492" h="861630">
                <a:moveTo>
                  <a:pt x="0" y="143608"/>
                </a:moveTo>
                <a:cubicBezTo>
                  <a:pt x="0" y="64295"/>
                  <a:pt x="64295" y="0"/>
                  <a:pt x="143608" y="0"/>
                </a:cubicBezTo>
                <a:lnTo>
                  <a:pt x="1452884" y="0"/>
                </a:lnTo>
                <a:cubicBezTo>
                  <a:pt x="1532197" y="0"/>
                  <a:pt x="1596492" y="64295"/>
                  <a:pt x="1596492" y="143608"/>
                </a:cubicBezTo>
                <a:lnTo>
                  <a:pt x="1596492" y="718022"/>
                </a:lnTo>
                <a:cubicBezTo>
                  <a:pt x="1596492" y="797335"/>
                  <a:pt x="1532197" y="861630"/>
                  <a:pt x="1452884" y="861630"/>
                </a:cubicBezTo>
                <a:lnTo>
                  <a:pt x="143608" y="861630"/>
                </a:lnTo>
                <a:cubicBezTo>
                  <a:pt x="64295" y="861630"/>
                  <a:pt x="0" y="797335"/>
                  <a:pt x="0" y="718022"/>
                </a:cubicBezTo>
                <a:lnTo>
                  <a:pt x="0" y="143608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2710599"/>
                  <a:satOff val="100000"/>
                  <a:lumOff val="-14706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2710599"/>
                  <a:satOff val="100000"/>
                  <a:lumOff val="-14706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2710599"/>
                  <a:satOff val="100000"/>
                  <a:lumOff val="-14706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411" tIns="175411" rIns="175411" bIns="175411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andidato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B905D5F-8555-9918-44D7-CE815025854C}"/>
              </a:ext>
            </a:extLst>
          </p:cNvPr>
          <p:cNvSpPr/>
          <p:nvPr/>
        </p:nvSpPr>
        <p:spPr>
          <a:xfrm>
            <a:off x="4049461" y="2640886"/>
            <a:ext cx="3085200" cy="788114"/>
          </a:xfrm>
          <a:custGeom>
            <a:avLst/>
            <a:gdLst>
              <a:gd name="connsiteX0" fmla="*/ 0 w 1709058"/>
              <a:gd name="connsiteY0" fmla="*/ 143608 h 861630"/>
              <a:gd name="connsiteX1" fmla="*/ 143608 w 1709058"/>
              <a:gd name="connsiteY1" fmla="*/ 0 h 861630"/>
              <a:gd name="connsiteX2" fmla="*/ 1565450 w 1709058"/>
              <a:gd name="connsiteY2" fmla="*/ 0 h 861630"/>
              <a:gd name="connsiteX3" fmla="*/ 1709058 w 1709058"/>
              <a:gd name="connsiteY3" fmla="*/ 143608 h 861630"/>
              <a:gd name="connsiteX4" fmla="*/ 1709058 w 1709058"/>
              <a:gd name="connsiteY4" fmla="*/ 718022 h 861630"/>
              <a:gd name="connsiteX5" fmla="*/ 1565450 w 1709058"/>
              <a:gd name="connsiteY5" fmla="*/ 861630 h 861630"/>
              <a:gd name="connsiteX6" fmla="*/ 143608 w 1709058"/>
              <a:gd name="connsiteY6" fmla="*/ 861630 h 861630"/>
              <a:gd name="connsiteX7" fmla="*/ 0 w 1709058"/>
              <a:gd name="connsiteY7" fmla="*/ 718022 h 861630"/>
              <a:gd name="connsiteX8" fmla="*/ 0 w 1709058"/>
              <a:gd name="connsiteY8" fmla="*/ 143608 h 8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058" h="861630">
                <a:moveTo>
                  <a:pt x="0" y="143608"/>
                </a:moveTo>
                <a:cubicBezTo>
                  <a:pt x="0" y="64295"/>
                  <a:pt x="64295" y="0"/>
                  <a:pt x="143608" y="0"/>
                </a:cubicBezTo>
                <a:lnTo>
                  <a:pt x="1565450" y="0"/>
                </a:lnTo>
                <a:cubicBezTo>
                  <a:pt x="1644763" y="0"/>
                  <a:pt x="1709058" y="64295"/>
                  <a:pt x="1709058" y="143608"/>
                </a:cubicBezTo>
                <a:lnTo>
                  <a:pt x="1709058" y="718022"/>
                </a:lnTo>
                <a:cubicBezTo>
                  <a:pt x="1709058" y="797335"/>
                  <a:pt x="1644763" y="861630"/>
                  <a:pt x="1565450" y="861630"/>
                </a:cubicBezTo>
                <a:lnTo>
                  <a:pt x="143608" y="861630"/>
                </a:lnTo>
                <a:cubicBezTo>
                  <a:pt x="64295" y="861630"/>
                  <a:pt x="0" y="797335"/>
                  <a:pt x="0" y="718022"/>
                </a:cubicBezTo>
                <a:lnTo>
                  <a:pt x="0" y="143608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1355300"/>
                  <a:satOff val="50000"/>
                  <a:lumOff val="-7353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1355300"/>
                  <a:satOff val="50000"/>
                  <a:lumOff val="-7353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1355300"/>
                  <a:satOff val="50000"/>
                  <a:lumOff val="-7353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411" tIns="175411" rIns="175411" bIns="175411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andidato a </a:t>
            </a:r>
          </a:p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valuador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DCC1D4A-FCA5-E513-84FA-346AC0B6512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22432" y="2259314"/>
            <a:ext cx="1994601" cy="2108477"/>
            <a:chOff x="802326" y="1997612"/>
            <a:chExt cx="3648788" cy="3648788"/>
          </a:xfrm>
        </p:grpSpPr>
        <p:pic>
          <p:nvPicPr>
            <p:cNvPr id="9" name="Imagen 8" descr="Imagen que contiene lego&#10;&#10;Descripción generada automáticamente">
              <a:extLst>
                <a:ext uri="{FF2B5EF4-FFF2-40B4-BE49-F238E27FC236}">
                  <a16:creationId xmlns:a16="http://schemas.microsoft.com/office/drawing/2014/main" id="{CCA9C541-ACED-B8E4-45DF-58016C6F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26" y="1997612"/>
              <a:ext cx="3648788" cy="3648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2A4582E-08CC-F249-C702-4DA6155A7548}"/>
                </a:ext>
              </a:extLst>
            </p:cNvPr>
            <p:cNvSpPr/>
            <p:nvPr/>
          </p:nvSpPr>
          <p:spPr>
            <a:xfrm rot="16200000">
              <a:off x="1270763" y="3141895"/>
              <a:ext cx="2071467" cy="2718704"/>
            </a:xfrm>
            <a:prstGeom prst="roundRect">
              <a:avLst>
                <a:gd name="adj" fmla="val 7977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B6A4AD0-A077-2B32-CBB8-5D474BDA899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126083" y="3605843"/>
            <a:ext cx="1994601" cy="2108477"/>
            <a:chOff x="802326" y="1997612"/>
            <a:chExt cx="3648788" cy="3648788"/>
          </a:xfrm>
        </p:grpSpPr>
        <p:pic>
          <p:nvPicPr>
            <p:cNvPr id="12" name="Imagen 11" descr="Imagen que contiene lego&#10;&#10;Descripción generada automáticamente">
              <a:extLst>
                <a:ext uri="{FF2B5EF4-FFF2-40B4-BE49-F238E27FC236}">
                  <a16:creationId xmlns:a16="http://schemas.microsoft.com/office/drawing/2014/main" id="{DA34C618-9A8D-2B41-0B27-82EC1B935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26" y="1997612"/>
              <a:ext cx="3648788" cy="3648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83DADB2-DDEC-10BC-2EA2-B1AB716EBEF8}"/>
                </a:ext>
              </a:extLst>
            </p:cNvPr>
            <p:cNvSpPr/>
            <p:nvPr/>
          </p:nvSpPr>
          <p:spPr>
            <a:xfrm rot="16200000">
              <a:off x="1270763" y="3141895"/>
              <a:ext cx="2071467" cy="2718704"/>
            </a:xfrm>
            <a:prstGeom prst="roundRect">
              <a:avLst>
                <a:gd name="adj" fmla="val 7977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Imagen 13" descr="Imagen que contiene reloj&#10;&#10;Descripción generada automáticamente">
            <a:extLst>
              <a:ext uri="{FF2B5EF4-FFF2-40B4-BE49-F238E27FC236}">
                <a16:creationId xmlns:a16="http://schemas.microsoft.com/office/drawing/2014/main" id="{8FD22095-9AB1-7E4A-9C11-F16CDEF41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2362" y="1477211"/>
            <a:ext cx="1080000" cy="108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2329A3E-5F18-4B32-802D-52C25C5C4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6514" y="2413133"/>
            <a:ext cx="1038752" cy="1288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AEFD30F-A987-6FCF-8DB3-1228585A41E6}"/>
              </a:ext>
            </a:extLst>
          </p:cNvPr>
          <p:cNvSpPr txBox="1"/>
          <p:nvPr/>
        </p:nvSpPr>
        <p:spPr>
          <a:xfrm>
            <a:off x="68008" y="4356207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Portafolio EC0076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681DCC0-AE0F-DA55-5224-6392824BFC21}"/>
              </a:ext>
            </a:extLst>
          </p:cNvPr>
          <p:cNvSpPr txBox="1"/>
          <p:nvPr/>
        </p:nvSpPr>
        <p:spPr>
          <a:xfrm>
            <a:off x="3540515" y="565738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Portafolio función productiva/</a:t>
            </a:r>
          </a:p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Armado de avioncitos de papel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48F94A-8578-853D-010C-6F4016445B1F}"/>
              </a:ext>
            </a:extLst>
          </p:cNvPr>
          <p:cNvGrpSpPr/>
          <p:nvPr/>
        </p:nvGrpSpPr>
        <p:grpSpPr>
          <a:xfrm>
            <a:off x="2151845" y="1104973"/>
            <a:ext cx="1181391" cy="1106294"/>
            <a:chOff x="2151845" y="1104973"/>
            <a:chExt cx="1181391" cy="110629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D424999-FC00-66B7-F87C-32BF2166F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1845" y="1104973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76A54EC-1FA8-AE27-FCF5-5ACBE5FB3997}"/>
                </a:ext>
              </a:extLst>
            </p:cNvPr>
            <p:cNvSpPr/>
            <p:nvPr/>
          </p:nvSpPr>
          <p:spPr>
            <a:xfrm>
              <a:off x="2901236" y="1779267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E2CA2EC-B34B-6EC8-E08F-2965B137566D}"/>
              </a:ext>
            </a:extLst>
          </p:cNvPr>
          <p:cNvGrpSpPr/>
          <p:nvPr/>
        </p:nvGrpSpPr>
        <p:grpSpPr>
          <a:xfrm>
            <a:off x="5985073" y="2496886"/>
            <a:ext cx="1142596" cy="1080000"/>
            <a:chOff x="5985073" y="2496886"/>
            <a:chExt cx="1142596" cy="10800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BD72C8A2-0945-2E80-C9A4-17097A886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5073" y="2496886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1FABFDD-A696-25AB-2CB0-8A9E24264C09}"/>
                </a:ext>
              </a:extLst>
            </p:cNvPr>
            <p:cNvSpPr/>
            <p:nvPr/>
          </p:nvSpPr>
          <p:spPr>
            <a:xfrm>
              <a:off x="6695669" y="3138503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B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936394D-0BA2-493F-F932-364976660155}"/>
              </a:ext>
            </a:extLst>
          </p:cNvPr>
          <p:cNvGrpSpPr/>
          <p:nvPr/>
        </p:nvGrpSpPr>
        <p:grpSpPr>
          <a:xfrm>
            <a:off x="10532526" y="2496758"/>
            <a:ext cx="1222943" cy="1080001"/>
            <a:chOff x="10532526" y="2496758"/>
            <a:chExt cx="1222943" cy="1080001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12C96379-E231-A58F-5102-1A5885B3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32526" y="2496758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B4F7230-5084-3B28-ED6D-48A4BB14887A}"/>
                </a:ext>
              </a:extLst>
            </p:cNvPr>
            <p:cNvSpPr/>
            <p:nvPr/>
          </p:nvSpPr>
          <p:spPr>
            <a:xfrm>
              <a:off x="11323469" y="3144759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C</a:t>
              </a: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1AEFDB-2443-7ED4-24DB-6F77D9530E2B}"/>
              </a:ext>
            </a:extLst>
          </p:cNvPr>
          <p:cNvSpPr/>
          <p:nvPr/>
        </p:nvSpPr>
        <p:spPr>
          <a:xfrm>
            <a:off x="248713" y="284672"/>
            <a:ext cx="7032694" cy="96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Esquema de evaluación en tríadas EC0076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solidFill>
                <a:srgbClr val="91795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1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BA4B46BA-EFA1-2307-AD32-B082FE805C4E}"/>
              </a:ext>
            </a:extLst>
          </p:cNvPr>
          <p:cNvSpPr/>
          <p:nvPr/>
        </p:nvSpPr>
        <p:spPr>
          <a:xfrm>
            <a:off x="286813" y="1274747"/>
            <a:ext cx="3084523" cy="831960"/>
          </a:xfrm>
          <a:custGeom>
            <a:avLst/>
            <a:gdLst>
              <a:gd name="connsiteX0" fmla="*/ 0 w 1678675"/>
              <a:gd name="connsiteY0" fmla="*/ 156090 h 936521"/>
              <a:gd name="connsiteX1" fmla="*/ 156090 w 1678675"/>
              <a:gd name="connsiteY1" fmla="*/ 0 h 936521"/>
              <a:gd name="connsiteX2" fmla="*/ 1522585 w 1678675"/>
              <a:gd name="connsiteY2" fmla="*/ 0 h 936521"/>
              <a:gd name="connsiteX3" fmla="*/ 1678675 w 1678675"/>
              <a:gd name="connsiteY3" fmla="*/ 156090 h 936521"/>
              <a:gd name="connsiteX4" fmla="*/ 1678675 w 1678675"/>
              <a:gd name="connsiteY4" fmla="*/ 780431 h 936521"/>
              <a:gd name="connsiteX5" fmla="*/ 1522585 w 1678675"/>
              <a:gd name="connsiteY5" fmla="*/ 936521 h 936521"/>
              <a:gd name="connsiteX6" fmla="*/ 156090 w 1678675"/>
              <a:gd name="connsiteY6" fmla="*/ 936521 h 936521"/>
              <a:gd name="connsiteX7" fmla="*/ 0 w 1678675"/>
              <a:gd name="connsiteY7" fmla="*/ 780431 h 936521"/>
              <a:gd name="connsiteX8" fmla="*/ 0 w 1678675"/>
              <a:gd name="connsiteY8" fmla="*/ 156090 h 93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675" h="936521">
                <a:moveTo>
                  <a:pt x="0" y="156090"/>
                </a:moveTo>
                <a:cubicBezTo>
                  <a:pt x="0" y="69884"/>
                  <a:pt x="69884" y="0"/>
                  <a:pt x="156090" y="0"/>
                </a:cubicBezTo>
                <a:lnTo>
                  <a:pt x="1522585" y="0"/>
                </a:lnTo>
                <a:cubicBezTo>
                  <a:pt x="1608791" y="0"/>
                  <a:pt x="1678675" y="69884"/>
                  <a:pt x="1678675" y="156090"/>
                </a:cubicBezTo>
                <a:lnTo>
                  <a:pt x="1678675" y="780431"/>
                </a:lnTo>
                <a:cubicBezTo>
                  <a:pt x="1678675" y="866637"/>
                  <a:pt x="1608791" y="936521"/>
                  <a:pt x="1522585" y="936521"/>
                </a:cubicBezTo>
                <a:lnTo>
                  <a:pt x="156090" y="936521"/>
                </a:lnTo>
                <a:cubicBezTo>
                  <a:pt x="69884" y="936521"/>
                  <a:pt x="0" y="866637"/>
                  <a:pt x="0" y="780431"/>
                </a:cubicBezTo>
                <a:lnTo>
                  <a:pt x="0" y="156090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67" tIns="179067" rIns="179067" bIns="179067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</a:t>
            </a:r>
            <a:r>
              <a:rPr lang="es-MX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valuador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C3B5557-BBDC-4FD3-AB7F-0C06E56A46BD}"/>
              </a:ext>
            </a:extLst>
          </p:cNvPr>
          <p:cNvSpPr/>
          <p:nvPr/>
        </p:nvSpPr>
        <p:spPr>
          <a:xfrm>
            <a:off x="8708369" y="2640886"/>
            <a:ext cx="3085200" cy="788114"/>
          </a:xfrm>
          <a:custGeom>
            <a:avLst/>
            <a:gdLst>
              <a:gd name="connsiteX0" fmla="*/ 0 w 1596492"/>
              <a:gd name="connsiteY0" fmla="*/ 143608 h 861630"/>
              <a:gd name="connsiteX1" fmla="*/ 143608 w 1596492"/>
              <a:gd name="connsiteY1" fmla="*/ 0 h 861630"/>
              <a:gd name="connsiteX2" fmla="*/ 1452884 w 1596492"/>
              <a:gd name="connsiteY2" fmla="*/ 0 h 861630"/>
              <a:gd name="connsiteX3" fmla="*/ 1596492 w 1596492"/>
              <a:gd name="connsiteY3" fmla="*/ 143608 h 861630"/>
              <a:gd name="connsiteX4" fmla="*/ 1596492 w 1596492"/>
              <a:gd name="connsiteY4" fmla="*/ 718022 h 861630"/>
              <a:gd name="connsiteX5" fmla="*/ 1452884 w 1596492"/>
              <a:gd name="connsiteY5" fmla="*/ 861630 h 861630"/>
              <a:gd name="connsiteX6" fmla="*/ 143608 w 1596492"/>
              <a:gd name="connsiteY6" fmla="*/ 861630 h 861630"/>
              <a:gd name="connsiteX7" fmla="*/ 0 w 1596492"/>
              <a:gd name="connsiteY7" fmla="*/ 718022 h 861630"/>
              <a:gd name="connsiteX8" fmla="*/ 0 w 1596492"/>
              <a:gd name="connsiteY8" fmla="*/ 143608 h 8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492" h="861630">
                <a:moveTo>
                  <a:pt x="0" y="143608"/>
                </a:moveTo>
                <a:cubicBezTo>
                  <a:pt x="0" y="64295"/>
                  <a:pt x="64295" y="0"/>
                  <a:pt x="143608" y="0"/>
                </a:cubicBezTo>
                <a:lnTo>
                  <a:pt x="1452884" y="0"/>
                </a:lnTo>
                <a:cubicBezTo>
                  <a:pt x="1532197" y="0"/>
                  <a:pt x="1596492" y="64295"/>
                  <a:pt x="1596492" y="143608"/>
                </a:cubicBezTo>
                <a:lnTo>
                  <a:pt x="1596492" y="718022"/>
                </a:lnTo>
                <a:cubicBezTo>
                  <a:pt x="1596492" y="797335"/>
                  <a:pt x="1532197" y="861630"/>
                  <a:pt x="1452884" y="861630"/>
                </a:cubicBezTo>
                <a:lnTo>
                  <a:pt x="143608" y="861630"/>
                </a:lnTo>
                <a:cubicBezTo>
                  <a:pt x="64295" y="861630"/>
                  <a:pt x="0" y="797335"/>
                  <a:pt x="0" y="718022"/>
                </a:cubicBezTo>
                <a:lnTo>
                  <a:pt x="0" y="143608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2710599"/>
                  <a:satOff val="100000"/>
                  <a:lumOff val="-14706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2710599"/>
                  <a:satOff val="100000"/>
                  <a:lumOff val="-14706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2710599"/>
                  <a:satOff val="100000"/>
                  <a:lumOff val="-14706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411" tIns="175411" rIns="175411" bIns="175411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andidato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C5D2AA2-CA0D-441D-B4D4-519C44716DF7}"/>
              </a:ext>
            </a:extLst>
          </p:cNvPr>
          <p:cNvSpPr/>
          <p:nvPr/>
        </p:nvSpPr>
        <p:spPr>
          <a:xfrm>
            <a:off x="4087561" y="2640886"/>
            <a:ext cx="3085200" cy="788114"/>
          </a:xfrm>
          <a:custGeom>
            <a:avLst/>
            <a:gdLst>
              <a:gd name="connsiteX0" fmla="*/ 0 w 1709058"/>
              <a:gd name="connsiteY0" fmla="*/ 143608 h 861630"/>
              <a:gd name="connsiteX1" fmla="*/ 143608 w 1709058"/>
              <a:gd name="connsiteY1" fmla="*/ 0 h 861630"/>
              <a:gd name="connsiteX2" fmla="*/ 1565450 w 1709058"/>
              <a:gd name="connsiteY2" fmla="*/ 0 h 861630"/>
              <a:gd name="connsiteX3" fmla="*/ 1709058 w 1709058"/>
              <a:gd name="connsiteY3" fmla="*/ 143608 h 861630"/>
              <a:gd name="connsiteX4" fmla="*/ 1709058 w 1709058"/>
              <a:gd name="connsiteY4" fmla="*/ 718022 h 861630"/>
              <a:gd name="connsiteX5" fmla="*/ 1565450 w 1709058"/>
              <a:gd name="connsiteY5" fmla="*/ 861630 h 861630"/>
              <a:gd name="connsiteX6" fmla="*/ 143608 w 1709058"/>
              <a:gd name="connsiteY6" fmla="*/ 861630 h 861630"/>
              <a:gd name="connsiteX7" fmla="*/ 0 w 1709058"/>
              <a:gd name="connsiteY7" fmla="*/ 718022 h 861630"/>
              <a:gd name="connsiteX8" fmla="*/ 0 w 1709058"/>
              <a:gd name="connsiteY8" fmla="*/ 143608 h 8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058" h="861630">
                <a:moveTo>
                  <a:pt x="0" y="143608"/>
                </a:moveTo>
                <a:cubicBezTo>
                  <a:pt x="0" y="64295"/>
                  <a:pt x="64295" y="0"/>
                  <a:pt x="143608" y="0"/>
                </a:cubicBezTo>
                <a:lnTo>
                  <a:pt x="1565450" y="0"/>
                </a:lnTo>
                <a:cubicBezTo>
                  <a:pt x="1644763" y="0"/>
                  <a:pt x="1709058" y="64295"/>
                  <a:pt x="1709058" y="143608"/>
                </a:cubicBezTo>
                <a:lnTo>
                  <a:pt x="1709058" y="718022"/>
                </a:lnTo>
                <a:cubicBezTo>
                  <a:pt x="1709058" y="797335"/>
                  <a:pt x="1644763" y="861630"/>
                  <a:pt x="1565450" y="861630"/>
                </a:cubicBezTo>
                <a:lnTo>
                  <a:pt x="143608" y="861630"/>
                </a:lnTo>
                <a:cubicBezTo>
                  <a:pt x="64295" y="861630"/>
                  <a:pt x="0" y="797335"/>
                  <a:pt x="0" y="718022"/>
                </a:cubicBezTo>
                <a:lnTo>
                  <a:pt x="0" y="143608"/>
                </a:lnTo>
                <a:close/>
              </a:path>
            </a:pathLst>
          </a:custGeom>
          <a:gradFill flip="none" rotWithShape="0">
            <a:gsLst>
              <a:gs pos="0">
                <a:schemeClr val="accent3">
                  <a:hueOff val="1355300"/>
                  <a:satOff val="50000"/>
                  <a:lumOff val="-7353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1355300"/>
                  <a:satOff val="50000"/>
                  <a:lumOff val="-7353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1355300"/>
                  <a:satOff val="50000"/>
                  <a:lumOff val="-7353"/>
                  <a:alphaOff val="0"/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411" tIns="175411" rIns="175411" bIns="175411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andidato a </a:t>
            </a:r>
          </a:p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</a:t>
            </a:r>
            <a:r>
              <a:rPr lang="es-MX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valuador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353797D-B683-D845-26FC-52303149E11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60532" y="2259314"/>
            <a:ext cx="1994601" cy="2108477"/>
            <a:chOff x="802326" y="1997612"/>
            <a:chExt cx="3648788" cy="3648788"/>
          </a:xfrm>
        </p:grpSpPr>
        <p:pic>
          <p:nvPicPr>
            <p:cNvPr id="9" name="Imagen 8" descr="Imagen que contiene lego&#10;&#10;Descripción generada automáticamente">
              <a:extLst>
                <a:ext uri="{FF2B5EF4-FFF2-40B4-BE49-F238E27FC236}">
                  <a16:creationId xmlns:a16="http://schemas.microsoft.com/office/drawing/2014/main" id="{2F901D29-A37F-103D-094F-60A74CADD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26" y="1997612"/>
              <a:ext cx="3648788" cy="3648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66F4713-560B-525D-98A0-D12F6F59A88B}"/>
                </a:ext>
              </a:extLst>
            </p:cNvPr>
            <p:cNvSpPr/>
            <p:nvPr/>
          </p:nvSpPr>
          <p:spPr>
            <a:xfrm rot="16200000">
              <a:off x="1270763" y="3141895"/>
              <a:ext cx="2071467" cy="2718704"/>
            </a:xfrm>
            <a:prstGeom prst="roundRect">
              <a:avLst>
                <a:gd name="adj" fmla="val 7977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E690231-F18D-4CF0-F82B-979022265BDB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164183" y="3605843"/>
            <a:ext cx="1994601" cy="2108477"/>
            <a:chOff x="802326" y="1997612"/>
            <a:chExt cx="3648788" cy="3648788"/>
          </a:xfrm>
        </p:grpSpPr>
        <p:pic>
          <p:nvPicPr>
            <p:cNvPr id="12" name="Imagen 11" descr="Imagen que contiene lego&#10;&#10;Descripción generada automáticamente">
              <a:extLst>
                <a:ext uri="{FF2B5EF4-FFF2-40B4-BE49-F238E27FC236}">
                  <a16:creationId xmlns:a16="http://schemas.microsoft.com/office/drawing/2014/main" id="{576AEB71-00D2-FA59-F01E-5F1DA4B9C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26" y="1997612"/>
              <a:ext cx="3648788" cy="3648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7293DC71-2D98-7B1B-D385-FAF36650FAF5}"/>
                </a:ext>
              </a:extLst>
            </p:cNvPr>
            <p:cNvSpPr/>
            <p:nvPr/>
          </p:nvSpPr>
          <p:spPr>
            <a:xfrm rot="16200000">
              <a:off x="1270763" y="3141895"/>
              <a:ext cx="2071467" cy="2718704"/>
            </a:xfrm>
            <a:prstGeom prst="roundRect">
              <a:avLst>
                <a:gd name="adj" fmla="val 7977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Imagen 13" descr="Imagen que contiene reloj&#10;&#10;Descripción generada automáticamente">
            <a:extLst>
              <a:ext uri="{FF2B5EF4-FFF2-40B4-BE49-F238E27FC236}">
                <a16:creationId xmlns:a16="http://schemas.microsoft.com/office/drawing/2014/main" id="{8C624983-8EAB-3476-D318-E2E135EBB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462" y="1477211"/>
            <a:ext cx="1080000" cy="108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B8EA0C1-37BE-AEDA-2F04-AE15A6A68F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4614" y="2413133"/>
            <a:ext cx="1038752" cy="1288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99FB42D-6986-5FD1-0505-B757E6DD97AA}"/>
              </a:ext>
            </a:extLst>
          </p:cNvPr>
          <p:cNvSpPr txBox="1"/>
          <p:nvPr/>
        </p:nvSpPr>
        <p:spPr>
          <a:xfrm>
            <a:off x="3578615" y="565738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Portafolio función productiva/</a:t>
            </a:r>
          </a:p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Armado de avioncitos de papel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DCF243-BFF7-F5C5-F45E-D7F3F86BE12E}"/>
              </a:ext>
            </a:extLst>
          </p:cNvPr>
          <p:cNvSpPr txBox="1"/>
          <p:nvPr/>
        </p:nvSpPr>
        <p:spPr>
          <a:xfrm>
            <a:off x="115073" y="4356207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Portafolio EC0076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67120DB-D78B-7F17-EDFD-45CA0B1B10E0}"/>
              </a:ext>
            </a:extLst>
          </p:cNvPr>
          <p:cNvGrpSpPr/>
          <p:nvPr/>
        </p:nvGrpSpPr>
        <p:grpSpPr>
          <a:xfrm>
            <a:off x="10612178" y="2465669"/>
            <a:ext cx="1181391" cy="1106294"/>
            <a:chOff x="2151845" y="1104973"/>
            <a:chExt cx="1181391" cy="110629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6B38025-2D08-4A2E-8BF5-9ACB67136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1845" y="1104973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271EE81-EF9D-667B-FD1E-597C0311007D}"/>
                </a:ext>
              </a:extLst>
            </p:cNvPr>
            <p:cNvSpPr/>
            <p:nvPr/>
          </p:nvSpPr>
          <p:spPr>
            <a:xfrm>
              <a:off x="2901236" y="1779267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D9224CE-7FA2-8B30-306D-8AEBD4129F34}"/>
              </a:ext>
            </a:extLst>
          </p:cNvPr>
          <p:cNvGrpSpPr/>
          <p:nvPr/>
        </p:nvGrpSpPr>
        <p:grpSpPr>
          <a:xfrm>
            <a:off x="2189779" y="1131267"/>
            <a:ext cx="1142596" cy="1080000"/>
            <a:chOff x="5985073" y="2496886"/>
            <a:chExt cx="1142596" cy="10800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1BA090D-326A-C122-57A9-1BC053BD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5073" y="2496886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79A4858-2A01-5B09-9D94-624C39622DD1}"/>
                </a:ext>
              </a:extLst>
            </p:cNvPr>
            <p:cNvSpPr/>
            <p:nvPr/>
          </p:nvSpPr>
          <p:spPr>
            <a:xfrm>
              <a:off x="6695669" y="3138503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B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72E2D0B-AD8F-4FFA-A55E-61455F196C2A}"/>
              </a:ext>
            </a:extLst>
          </p:cNvPr>
          <p:cNvGrpSpPr/>
          <p:nvPr/>
        </p:nvGrpSpPr>
        <p:grpSpPr>
          <a:xfrm>
            <a:off x="5940461" y="2478816"/>
            <a:ext cx="1222943" cy="1080001"/>
            <a:chOff x="10532526" y="2496758"/>
            <a:chExt cx="1222943" cy="1080001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D4A6CC2C-CFBC-A778-D179-21D2D98AC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32526" y="2496758"/>
              <a:ext cx="1080000" cy="1080000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5E175C4-5421-6C0A-555C-FE217873F35A}"/>
                </a:ext>
              </a:extLst>
            </p:cNvPr>
            <p:cNvSpPr/>
            <p:nvPr/>
          </p:nvSpPr>
          <p:spPr>
            <a:xfrm>
              <a:off x="11323469" y="3144759"/>
              <a:ext cx="432000" cy="43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Montserrat" panose="00000500000000000000" pitchFamily="2" charset="0"/>
                </a:rPr>
                <a:t>C</a:t>
              </a: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7B3A51C-90B0-0648-43C2-4B9A98F4E4C9}"/>
              </a:ext>
            </a:extLst>
          </p:cNvPr>
          <p:cNvSpPr/>
          <p:nvPr/>
        </p:nvSpPr>
        <p:spPr>
          <a:xfrm>
            <a:off x="248713" y="284672"/>
            <a:ext cx="7032694" cy="96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91795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Esquema de evaluación en tríadas EC0076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solidFill>
                <a:srgbClr val="91795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54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14259</TotalTime>
  <Words>885</Words>
  <Application>Microsoft Office PowerPoint</Application>
  <PresentationFormat>Panorámica</PresentationFormat>
  <Paragraphs>198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Century Gothic</vt:lpstr>
      <vt:lpstr>Wingdings</vt:lpstr>
      <vt:lpstr>Montserrat SemiBold</vt:lpstr>
      <vt:lpstr>Calibri</vt:lpstr>
      <vt:lpstr>Neuropol</vt:lpstr>
      <vt:lpstr>Roboto</vt:lpstr>
      <vt:lpstr>Montserrat</vt:lpstr>
      <vt:lpstr>Montserrat Medium</vt:lpstr>
      <vt:lpstr>Arial</vt:lpstr>
      <vt:lpstr>Tema de Office</vt:lpstr>
      <vt:lpstr>Modalidad Competencias Laborales</vt:lpstr>
      <vt:lpstr>Programas para el 2024 Competencias Laborales </vt:lpstr>
      <vt:lpstr>Presentación de PowerPoint</vt:lpstr>
      <vt:lpstr>Capacitación, evaluación con fines de certificación del  modelo Dual (EC1002 y EC1025). </vt:lpstr>
      <vt:lpstr>Presentación de PowerPoint</vt:lpstr>
      <vt:lpstr>Habilitación de Evaluadores EC0076</vt:lpstr>
      <vt:lpstr>Presentación de PowerPoint</vt:lpstr>
      <vt:lpstr>Presentación de PowerPoint</vt:lpstr>
      <vt:lpstr>Presentación de PowerPoint</vt:lpstr>
      <vt:lpstr>Presentación de PowerPoint</vt:lpstr>
      <vt:lpstr>Estándares de competencias digitales (EC0107, EC0108, EC0109). </vt:lpstr>
      <vt:lpstr>Evaluación en línea. </vt:lpstr>
      <vt:lpstr>Requisitos para la capacitación en línea</vt:lpstr>
      <vt:lpstr>Evaluación para maestros EC0647  y otros. </vt:lpstr>
      <vt:lpstr>Presentación de PowerPoint</vt:lpstr>
      <vt:lpstr>Operación de plataformas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Otilio Eslava Borja</cp:lastModifiedBy>
  <cp:revision>134</cp:revision>
  <dcterms:created xsi:type="dcterms:W3CDTF">2018-12-04T03:27:02Z</dcterms:created>
  <dcterms:modified xsi:type="dcterms:W3CDTF">2024-02-07T20:51:22Z</dcterms:modified>
</cp:coreProperties>
</file>