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2"/>
  </p:notesMasterIdLst>
  <p:handoutMasterIdLst>
    <p:handoutMasterId r:id="rId43"/>
  </p:handoutMasterIdLst>
  <p:sldIdLst>
    <p:sldId id="259" r:id="rId2"/>
    <p:sldId id="297" r:id="rId3"/>
    <p:sldId id="300" r:id="rId4"/>
    <p:sldId id="295" r:id="rId5"/>
    <p:sldId id="301" r:id="rId6"/>
    <p:sldId id="298" r:id="rId7"/>
    <p:sldId id="311" r:id="rId8"/>
    <p:sldId id="302" r:id="rId9"/>
    <p:sldId id="303" r:id="rId10"/>
    <p:sldId id="281" r:id="rId11"/>
    <p:sldId id="304" r:id="rId12"/>
    <p:sldId id="305" r:id="rId13"/>
    <p:sldId id="306" r:id="rId14"/>
    <p:sldId id="307" r:id="rId15"/>
    <p:sldId id="308" r:id="rId16"/>
    <p:sldId id="309" r:id="rId17"/>
    <p:sldId id="270" r:id="rId18"/>
    <p:sldId id="258" r:id="rId19"/>
    <p:sldId id="293" r:id="rId20"/>
    <p:sldId id="272" r:id="rId21"/>
    <p:sldId id="273" r:id="rId22"/>
    <p:sldId id="274" r:id="rId23"/>
    <p:sldId id="275" r:id="rId24"/>
    <p:sldId id="280" r:id="rId25"/>
    <p:sldId id="263" r:id="rId26"/>
    <p:sldId id="264" r:id="rId27"/>
    <p:sldId id="266" r:id="rId28"/>
    <p:sldId id="267" r:id="rId29"/>
    <p:sldId id="310" r:id="rId30"/>
    <p:sldId id="282" r:id="rId31"/>
    <p:sldId id="283" r:id="rId32"/>
    <p:sldId id="284" r:id="rId33"/>
    <p:sldId id="285" r:id="rId34"/>
    <p:sldId id="286" r:id="rId35"/>
    <p:sldId id="287" r:id="rId36"/>
    <p:sldId id="288" r:id="rId37"/>
    <p:sldId id="276" r:id="rId38"/>
    <p:sldId id="277" r:id="rId39"/>
    <p:sldId id="278" r:id="rId40"/>
    <p:sldId id="279" r:id="rId41"/>
  </p:sldIdLst>
  <p:sldSz cx="12192000" cy="6858000"/>
  <p:notesSz cx="6858000" cy="9144000"/>
  <p:embeddedFontLst>
    <p:embeddedFont>
      <p:font typeface="Microsoft JhengHei UI Light" panose="020B0304030504040204" pitchFamily="34" charset="-120"/>
      <p:regular r:id="rId44"/>
    </p:embeddedFont>
    <p:embeddedFont>
      <p:font typeface="MS Gothic" panose="020B0609070205080204" pitchFamily="49" charset="-128"/>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entury Gothic" panose="020B0502020202020204" pitchFamily="34" charset="0"/>
      <p:regular r:id="rId52"/>
      <p:bold r:id="rId53"/>
      <p:italic r:id="rId54"/>
      <p:boldItalic r:id="rId55"/>
    </p:embeddedFont>
    <p:embeddedFont>
      <p:font typeface="Montserrat" panose="00000500000000000000" pitchFamily="2" charset="0"/>
      <p:regular r:id="rId56"/>
      <p:bold r:id="rId57"/>
      <p:italic r:id="rId58"/>
      <p:boldItalic r:id="rId59"/>
    </p:embeddedFont>
    <p:embeddedFont>
      <p:font typeface="Montserrat Medium" panose="00000600000000000000" pitchFamily="2" charset="0"/>
      <p:regular r:id="rId60"/>
      <p:italic r:id="rId61"/>
    </p:embeddedFont>
    <p:embeddedFont>
      <p:font typeface="Montserrat SemiBold" panose="00000700000000000000" pitchFamily="2" charset="0"/>
      <p:bold r:id="rId62"/>
      <p:boldItalic r:id="rId63"/>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2244"/>
    <a:srgbClr val="6E152E"/>
    <a:srgbClr val="BC945A"/>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0" autoAdjust="0"/>
  </p:normalViewPr>
  <p:slideViewPr>
    <p:cSldViewPr snapToGrid="0" snapToObjects="1">
      <p:cViewPr varScale="1">
        <p:scale>
          <a:sx n="53" d="100"/>
          <a:sy n="53" d="100"/>
        </p:scale>
        <p:origin x="53" y="125"/>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20/02/2024</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20/02/2024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dirty="0"/>
          </a:p>
        </p:txBody>
      </p:sp>
    </p:spTree>
    <p:extLst>
      <p:ext uri="{BB962C8B-B14F-4D97-AF65-F5344CB8AC3E}">
        <p14:creationId xmlns:p14="http://schemas.microsoft.com/office/powerpoint/2010/main" val="214044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 EC0076</a:t>
            </a:r>
            <a:r>
              <a:rPr lang="es-MX" baseline="0" dirty="0"/>
              <a:t> solo está disponible para Capacitación</a:t>
            </a:r>
            <a:endParaRPr lang="es-MX" dirty="0"/>
          </a:p>
        </p:txBody>
      </p:sp>
      <p:sp>
        <p:nvSpPr>
          <p:cNvPr id="4" name="Marcador de número de diapositiva 3"/>
          <p:cNvSpPr>
            <a:spLocks noGrp="1"/>
          </p:cNvSpPr>
          <p:nvPr>
            <p:ph type="sldNum" sz="quarter" idx="10"/>
          </p:nvPr>
        </p:nvSpPr>
        <p:spPr/>
        <p:txBody>
          <a:bodyPr/>
          <a:lstStyle/>
          <a:p>
            <a:fld id="{108AD75A-3C7B-4B00-A4F8-3277DBFE3E3A}" type="slidenum">
              <a:rPr lang="es-MX" smtClean="0"/>
              <a:t>15</a:t>
            </a:fld>
            <a:endParaRPr lang="es-MX" dirty="0"/>
          </a:p>
        </p:txBody>
      </p:sp>
    </p:spTree>
    <p:extLst>
      <p:ext uri="{BB962C8B-B14F-4D97-AF65-F5344CB8AC3E}">
        <p14:creationId xmlns:p14="http://schemas.microsoft.com/office/powerpoint/2010/main" val="267611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17</a:t>
            </a:fld>
            <a:endParaRPr lang="es-MX" dirty="0"/>
          </a:p>
        </p:txBody>
      </p:sp>
    </p:spTree>
    <p:extLst>
      <p:ext uri="{BB962C8B-B14F-4D97-AF65-F5344CB8AC3E}">
        <p14:creationId xmlns:p14="http://schemas.microsoft.com/office/powerpoint/2010/main" val="2797768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1955870"/>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460818"/>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pic>
        <p:nvPicPr>
          <p:cNvPr id="10" name="Imagen 9">
            <a:extLst>
              <a:ext uri="{FF2B5EF4-FFF2-40B4-BE49-F238E27FC236}">
                <a16:creationId xmlns:a16="http://schemas.microsoft.com/office/drawing/2014/main" id="{EF255405-FCA4-45E1-B738-B9070B6710F1}"/>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11" name="Imagen 10">
            <a:extLst>
              <a:ext uri="{FF2B5EF4-FFF2-40B4-BE49-F238E27FC236}">
                <a16:creationId xmlns:a16="http://schemas.microsoft.com/office/drawing/2014/main" id="{5600E79E-675B-481E-8D2D-882EDFD90699}"/>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20/02/2024</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pic>
        <p:nvPicPr>
          <p:cNvPr id="10" name="Imagen 9">
            <a:extLst>
              <a:ext uri="{FF2B5EF4-FFF2-40B4-BE49-F238E27FC236}">
                <a16:creationId xmlns:a16="http://schemas.microsoft.com/office/drawing/2014/main" id="{CE714BFC-0F62-4039-8625-6E84A9C266EC}"/>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399A73-439F-4236-8EB2-BC1D7F09B94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630E977-936F-4C57-86B3-F66AED8B8E4C}"/>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D035C16D-5D1E-4903-B145-FD924D162B7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D929D65A-8BFA-43D9-A7CF-E4ADB6B796A7}"/>
              </a:ext>
            </a:extLst>
          </p:cNvPr>
          <p:cNvSpPr>
            <a:spLocks noGrp="1"/>
          </p:cNvSpPr>
          <p:nvPr>
            <p:ph type="dt" sz="half" idx="10"/>
          </p:nvPr>
        </p:nvSpPr>
        <p:spPr/>
        <p:txBody>
          <a:bodyPr/>
          <a:lstStyle/>
          <a:p>
            <a:fld id="{70CBF3F8-A02C-41A3-AEC2-607A5F1DBF60}" type="datetimeFigureOut">
              <a:rPr lang="es-MX" smtClean="0"/>
              <a:t>20/02/2024</a:t>
            </a:fld>
            <a:endParaRPr lang="es-MX"/>
          </a:p>
        </p:txBody>
      </p:sp>
      <p:sp>
        <p:nvSpPr>
          <p:cNvPr id="6" name="Marcador de pie de página 5">
            <a:extLst>
              <a:ext uri="{FF2B5EF4-FFF2-40B4-BE49-F238E27FC236}">
                <a16:creationId xmlns:a16="http://schemas.microsoft.com/office/drawing/2014/main" id="{650B90DA-83DD-4538-ACC0-39599BF2948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611E834-83BC-4715-838E-A8152BFBB006}"/>
              </a:ext>
            </a:extLst>
          </p:cNvPr>
          <p:cNvSpPr>
            <a:spLocks noGrp="1"/>
          </p:cNvSpPr>
          <p:nvPr>
            <p:ph type="sldNum" sz="quarter" idx="12"/>
          </p:nvPr>
        </p:nvSpPr>
        <p:spPr/>
        <p:txBody>
          <a:bodyPr/>
          <a:lstStyle/>
          <a:p>
            <a:fld id="{AC9A1536-17E5-4DCC-9CE9-FEDFB96D74D9}" type="slidenum">
              <a:rPr lang="es-MX" smtClean="0"/>
              <a:t>‹Nº›</a:t>
            </a:fld>
            <a:endParaRPr lang="es-MX"/>
          </a:p>
        </p:txBody>
      </p:sp>
    </p:spTree>
    <p:extLst>
      <p:ext uri="{BB962C8B-B14F-4D97-AF65-F5344CB8AC3E}">
        <p14:creationId xmlns:p14="http://schemas.microsoft.com/office/powerpoint/2010/main" val="59517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20/02/2024</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pic>
        <p:nvPicPr>
          <p:cNvPr id="9" name="Imagen 8">
            <a:extLst>
              <a:ext uri="{FF2B5EF4-FFF2-40B4-BE49-F238E27FC236}">
                <a16:creationId xmlns:a16="http://schemas.microsoft.com/office/drawing/2014/main" id="{3D29E7CA-97EB-427F-8796-ABA68B522B51}"/>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pic>
        <p:nvPicPr>
          <p:cNvPr id="9" name="Imagen 8">
            <a:extLst>
              <a:ext uri="{FF2B5EF4-FFF2-40B4-BE49-F238E27FC236}">
                <a16:creationId xmlns:a16="http://schemas.microsoft.com/office/drawing/2014/main" id="{8AF846C1-7237-4298-ADB9-07A7C4EC70E3}"/>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8" name="Imagen 7">
            <a:extLst>
              <a:ext uri="{FF2B5EF4-FFF2-40B4-BE49-F238E27FC236}">
                <a16:creationId xmlns:a16="http://schemas.microsoft.com/office/drawing/2014/main" id="{194E27BC-CBF8-4CA9-91BC-B8153854B2CA}"/>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9" name="Imagen 8">
            <a:extLst>
              <a:ext uri="{FF2B5EF4-FFF2-40B4-BE49-F238E27FC236}">
                <a16:creationId xmlns:a16="http://schemas.microsoft.com/office/drawing/2014/main" id="{BF8F8103-3FF9-4083-98E8-90D47EA9EBD7}"/>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20/02/2024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8" name="Imagen 7">
            <a:extLst>
              <a:ext uri="{FF2B5EF4-FFF2-40B4-BE49-F238E27FC236}">
                <a16:creationId xmlns:a16="http://schemas.microsoft.com/office/drawing/2014/main" id="{21DF3EB6-209F-4D89-B46B-38738FEBF9DA}"/>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20/02/2024</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pic>
        <p:nvPicPr>
          <p:cNvPr id="13" name="Imagen 12">
            <a:extLst>
              <a:ext uri="{FF2B5EF4-FFF2-40B4-BE49-F238E27FC236}">
                <a16:creationId xmlns:a16="http://schemas.microsoft.com/office/drawing/2014/main" id="{F62479C0-F92D-4D31-9ADF-3A81644EF038}"/>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20/02/2024</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 id="2147483674"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hyperlink" Target="http://cyeadistancia.conocer.gob.mx/moodl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cid:image015.jpg@01D3ABCB.FDB22E2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plataforma.conocer.gob.mx/evaluacion/" TargetMode="External"/><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cvc.conocer.gob.mx:8084/servidor3_LOGIN/#stay"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p:txBody>
          <a:bodyPr/>
          <a:lstStyle/>
          <a:p>
            <a:r>
              <a:rPr lang="es-MX" dirty="0"/>
              <a:t>Capacitación y Evaluación en línea</a:t>
            </a:r>
            <a:br>
              <a:rPr lang="es-MX" dirty="0"/>
            </a:br>
            <a:r>
              <a:rPr lang="es-MX" dirty="0"/>
              <a:t>CONOCER</a:t>
            </a:r>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lstStyle/>
          <a:p>
            <a:r>
              <a:rPr lang="es-MX" dirty="0"/>
              <a:t>EC0107, EC108 y EC0109</a:t>
            </a:r>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10" name="Imagen 9">
            <a:extLst>
              <a:ext uri="{FF2B5EF4-FFF2-40B4-BE49-F238E27FC236}">
                <a16:creationId xmlns:a16="http://schemas.microsoft.com/office/drawing/2014/main" id="{E3850F2C-A584-4977-A884-9369067A1327}"/>
              </a:ext>
            </a:extLst>
          </p:cNvPr>
          <p:cNvPicPr>
            <a:picLocks noChangeAspect="1"/>
          </p:cNvPicPr>
          <p:nvPr/>
        </p:nvPicPr>
        <p:blipFill>
          <a:blip r:embed="rId4"/>
          <a:stretch>
            <a:fillRect/>
          </a:stretch>
        </p:blipFill>
        <p:spPr>
          <a:xfrm>
            <a:off x="2809971" y="5375750"/>
            <a:ext cx="6572058" cy="963251"/>
          </a:xfrm>
          <a:prstGeom prst="rect">
            <a:avLst/>
          </a:prstGeom>
        </p:spPr>
      </p:pic>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8780" y="422694"/>
            <a:ext cx="4155440" cy="1471729"/>
          </a:xfrm>
        </p:spPr>
        <p:txBody>
          <a:bodyPr>
            <a:noAutofit/>
          </a:bodyPr>
          <a:lstStyle/>
          <a:p>
            <a:r>
              <a:rPr lang="es-MX" sz="2800" b="1" dirty="0">
                <a:latin typeface="Century Gothic" panose="020B0502020202020204" pitchFamily="34" charset="0"/>
              </a:rPr>
              <a:t>Verificación del Formato para la habilitación a la plataforma en línea</a:t>
            </a:r>
          </a:p>
        </p:txBody>
      </p:sp>
      <p:sp>
        <p:nvSpPr>
          <p:cNvPr id="3" name="Marcador de contenido 2"/>
          <p:cNvSpPr>
            <a:spLocks noGrp="1"/>
          </p:cNvSpPr>
          <p:nvPr>
            <p:ph idx="1"/>
          </p:nvPr>
        </p:nvSpPr>
        <p:spPr>
          <a:xfrm>
            <a:off x="5029200" y="1635843"/>
            <a:ext cx="6764020" cy="4351339"/>
          </a:xfrm>
        </p:spPr>
        <p:txBody>
          <a:bodyPr>
            <a:normAutofit/>
          </a:bodyPr>
          <a:lstStyle/>
          <a:p>
            <a:pPr algn="just"/>
            <a:r>
              <a:rPr lang="es-MX" dirty="0"/>
              <a:t>Se revisará el formato para la habilitación a la plataforma en línea enviado por el Colegio Estatal.</a:t>
            </a:r>
          </a:p>
          <a:p>
            <a:pPr algn="just"/>
            <a:endParaRPr lang="es-MX" dirty="0"/>
          </a:p>
          <a:p>
            <a:pPr algn="just"/>
            <a:r>
              <a:rPr lang="es-MX" dirty="0"/>
              <a:t>Puntos a revisar:</a:t>
            </a:r>
          </a:p>
          <a:p>
            <a:pPr marL="342900" indent="-342900" algn="just">
              <a:buFont typeface="Wingdings" panose="05000000000000000000" pitchFamily="2" charset="2"/>
              <a:buChar char="ü"/>
            </a:pPr>
            <a:r>
              <a:rPr lang="es-MX" dirty="0"/>
              <a:t>Requisitado en el formato correspondiente.</a:t>
            </a:r>
          </a:p>
          <a:p>
            <a:pPr marL="342900" indent="-342900" algn="just">
              <a:buFont typeface="Wingdings" panose="05000000000000000000" pitchFamily="2" charset="2"/>
              <a:buChar char="ü"/>
            </a:pPr>
            <a:r>
              <a:rPr lang="es-MX" dirty="0"/>
              <a:t>Requisitado completamente sin faltar algún dato.</a:t>
            </a:r>
          </a:p>
          <a:p>
            <a:pPr algn="just"/>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336" t="17224" r="40560" b="7210"/>
          <a:stretch/>
        </p:blipFill>
        <p:spPr>
          <a:xfrm>
            <a:off x="700289" y="2432649"/>
            <a:ext cx="3003766" cy="3166761"/>
          </a:xfrm>
          <a:prstGeom prst="rect">
            <a:avLst/>
          </a:prstGeom>
        </p:spPr>
      </p:pic>
    </p:spTree>
    <p:extLst>
      <p:ext uri="{BB962C8B-B14F-4D97-AF65-F5344CB8AC3E}">
        <p14:creationId xmlns:p14="http://schemas.microsoft.com/office/powerpoint/2010/main" val="158963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8780" y="215660"/>
            <a:ext cx="4155440" cy="1678763"/>
          </a:xfrm>
        </p:spPr>
        <p:txBody>
          <a:bodyPr>
            <a:normAutofit/>
          </a:bodyPr>
          <a:lstStyle/>
          <a:p>
            <a:r>
              <a:rPr lang="es-MX" sz="2800" b="1" dirty="0">
                <a:latin typeface="Century Gothic" panose="020B0502020202020204" pitchFamily="34" charset="0"/>
              </a:rPr>
              <a:t>Gestión del formato para la habilitación y validación de Clave acceso</a:t>
            </a:r>
          </a:p>
        </p:txBody>
      </p:sp>
      <p:sp>
        <p:nvSpPr>
          <p:cNvPr id="3" name="Marcador de contenido 2"/>
          <p:cNvSpPr>
            <a:spLocks noGrp="1"/>
          </p:cNvSpPr>
          <p:nvPr>
            <p:ph idx="1"/>
          </p:nvPr>
        </p:nvSpPr>
        <p:spPr/>
        <p:txBody>
          <a:bodyPr>
            <a:normAutofit/>
          </a:bodyPr>
          <a:lstStyle/>
          <a:p>
            <a:pPr algn="just"/>
            <a:r>
              <a:rPr lang="es-MX" dirty="0"/>
              <a:t>La DAOCE enviará el formato establecido al CONOCER para la gestión de Claves de Acceso a la plataforma de capacitación en línea.</a:t>
            </a:r>
          </a:p>
          <a:p>
            <a:pPr algn="just"/>
            <a:endParaRPr lang="es-MX" dirty="0"/>
          </a:p>
          <a:p>
            <a:pPr algn="just"/>
            <a:r>
              <a:rPr lang="es-MX" dirty="0"/>
              <a:t>Se validarán las Claves de acceso.</a:t>
            </a: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r="9071" b="11007"/>
          <a:stretch/>
        </p:blipFill>
        <p:spPr>
          <a:xfrm>
            <a:off x="248101" y="1850835"/>
            <a:ext cx="3618820" cy="3541778"/>
          </a:xfrm>
          <a:prstGeom prst="rect">
            <a:avLst/>
          </a:prstGeom>
        </p:spPr>
      </p:pic>
    </p:spTree>
    <p:extLst>
      <p:ext uri="{BB962C8B-B14F-4D97-AF65-F5344CB8AC3E}">
        <p14:creationId xmlns:p14="http://schemas.microsoft.com/office/powerpoint/2010/main" val="383803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200" b="1" dirty="0">
                <a:latin typeface="Century Gothic" panose="020B0502020202020204" pitchFamily="34" charset="0"/>
              </a:rPr>
              <a:t>Envío de Claves de acceso</a:t>
            </a:r>
          </a:p>
        </p:txBody>
      </p:sp>
      <p:sp>
        <p:nvSpPr>
          <p:cNvPr id="3" name="Marcador de contenido 2"/>
          <p:cNvSpPr>
            <a:spLocks noGrp="1"/>
          </p:cNvSpPr>
          <p:nvPr>
            <p:ph idx="1"/>
          </p:nvPr>
        </p:nvSpPr>
        <p:spPr/>
        <p:txBody>
          <a:bodyPr>
            <a:normAutofit/>
          </a:bodyPr>
          <a:lstStyle/>
          <a:p>
            <a:pPr algn="just"/>
            <a:r>
              <a:rPr lang="es-MX" dirty="0"/>
              <a:t>Se enviará al Colegio Estatal ya validadas las claves de acceso.</a:t>
            </a:r>
          </a:p>
          <a:p>
            <a:pPr algn="just"/>
            <a:r>
              <a:rPr lang="es-MX" dirty="0"/>
              <a:t>El Coordinador Estatal de C.E. deberá enviar las claves de acceso y la liga de acceso a la plataforma de capacitación a los centros de evaluación, adscritos al colegio estatal.</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98143"/>
            <a:ext cx="2951037" cy="2954425"/>
          </a:xfrm>
          <a:prstGeom prst="rect">
            <a:avLst/>
          </a:prstGeom>
        </p:spPr>
      </p:pic>
    </p:spTree>
    <p:extLst>
      <p:ext uri="{BB962C8B-B14F-4D97-AF65-F5344CB8AC3E}">
        <p14:creationId xmlns:p14="http://schemas.microsoft.com/office/powerpoint/2010/main" val="426389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t>Proceso de capacitación</a:t>
            </a:r>
          </a:p>
        </p:txBody>
      </p:sp>
      <p:sp>
        <p:nvSpPr>
          <p:cNvPr id="3" name="Marcador de contenido 2"/>
          <p:cNvSpPr>
            <a:spLocks noGrp="1"/>
          </p:cNvSpPr>
          <p:nvPr>
            <p:ph idx="1"/>
          </p:nvPr>
        </p:nvSpPr>
        <p:spPr>
          <a:xfrm>
            <a:off x="5029199" y="1825625"/>
            <a:ext cx="6590581" cy="4351339"/>
          </a:xfrm>
        </p:spPr>
        <p:txBody>
          <a:bodyPr>
            <a:normAutofit/>
          </a:bodyPr>
          <a:lstStyle/>
          <a:p>
            <a:pPr algn="just"/>
            <a:r>
              <a:rPr lang="es-MX" dirty="0"/>
              <a:t>El Centro de Evaluación entregará los accesos a los participantes, los cuales tendrán 15 días naturales, para concluir en su totalidad el curso de capacitación.</a:t>
            </a:r>
          </a:p>
        </p:txBody>
      </p:sp>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4122" t="11626" r="4879" b="8267"/>
          <a:stretch/>
        </p:blipFill>
        <p:spPr>
          <a:xfrm>
            <a:off x="5560499" y="3674852"/>
            <a:ext cx="4066819" cy="2794075"/>
          </a:xfrm>
          <a:prstGeom prst="rect">
            <a:avLst/>
          </a:prstGeom>
        </p:spPr>
      </p:pic>
    </p:spTree>
    <p:extLst>
      <p:ext uri="{BB962C8B-B14F-4D97-AF65-F5344CB8AC3E}">
        <p14:creationId xmlns:p14="http://schemas.microsoft.com/office/powerpoint/2010/main" val="158734550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4918918" y="972459"/>
            <a:ext cx="6614600" cy="4559310"/>
            <a:chOff x="2832679" y="1303931"/>
            <a:chExt cx="6411818" cy="4419536"/>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12356" t="11566" r="35596" b="52558"/>
            <a:stretch/>
          </p:blipFill>
          <p:spPr>
            <a:xfrm>
              <a:off x="2832679" y="1303931"/>
              <a:ext cx="6411818" cy="4419536"/>
            </a:xfrm>
            <a:prstGeom prst="rect">
              <a:avLst/>
            </a:prstGeom>
          </p:spPr>
        </p:pic>
        <p:pic>
          <p:nvPicPr>
            <p:cNvPr id="6" name="Marcador de contenido 3"/>
            <p:cNvPicPr>
              <a:picLocks noChangeAspect="1"/>
            </p:cNvPicPr>
            <p:nvPr/>
          </p:nvPicPr>
          <p:blipFill rotWithShape="1">
            <a:blip r:embed="rId3"/>
            <a:srcRect l="-153" t="11329" r="852" b="9626"/>
            <a:stretch/>
          </p:blipFill>
          <p:spPr>
            <a:xfrm>
              <a:off x="3066349" y="1588373"/>
              <a:ext cx="5908702" cy="3393195"/>
            </a:xfrm>
            <a:prstGeom prst="rect">
              <a:avLst/>
            </a:prstGeom>
          </p:spPr>
        </p:pic>
      </p:grpSp>
      <p:sp>
        <p:nvSpPr>
          <p:cNvPr id="9" name="Título 1"/>
          <p:cNvSpPr txBox="1">
            <a:spLocks/>
          </p:cNvSpPr>
          <p:nvPr/>
        </p:nvSpPr>
        <p:spPr>
          <a:xfrm>
            <a:off x="1695221" y="554603"/>
            <a:ext cx="10202996" cy="83571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2500" b="1" dirty="0">
              <a:latin typeface="Century Gothic" panose="020B0502020202020204" pitchFamily="34" charset="0"/>
              <a:ea typeface="Microsoft JhengHei UI Light" panose="020B0304030504040204" pitchFamily="34" charset="-120"/>
            </a:endParaRPr>
          </a:p>
        </p:txBody>
      </p:sp>
      <p:sp>
        <p:nvSpPr>
          <p:cNvPr id="10" name="Título 1">
            <a:extLst>
              <a:ext uri="{FF2B5EF4-FFF2-40B4-BE49-F238E27FC236}">
                <a16:creationId xmlns:a16="http://schemas.microsoft.com/office/drawing/2014/main" id="{DD4C55C3-793D-4A61-9A42-AFA74F489009}"/>
              </a:ext>
            </a:extLst>
          </p:cNvPr>
          <p:cNvSpPr txBox="1">
            <a:spLocks/>
          </p:cNvSpPr>
          <p:nvPr/>
        </p:nvSpPr>
        <p:spPr>
          <a:xfrm>
            <a:off x="4321834" y="5825207"/>
            <a:ext cx="6477873" cy="83571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1800" b="1" dirty="0">
                <a:latin typeface="Century Gothic" panose="020B0502020202020204" pitchFamily="34" charset="0"/>
                <a:ea typeface="Microsoft JhengHei UI Light" panose="020B0304030504040204" pitchFamily="34" charset="-120"/>
                <a:hlinkClick r:id="rId4"/>
              </a:rPr>
              <a:t>http://cyeadistancia.conocer.gob.mx/moodle/</a:t>
            </a:r>
            <a:endParaRPr lang="es-MX" sz="1800" b="1" dirty="0">
              <a:latin typeface="Century Gothic" panose="020B0502020202020204" pitchFamily="34" charset="0"/>
              <a:ea typeface="Microsoft JhengHei UI Light" panose="020B0304030504040204" pitchFamily="34" charset="-120"/>
            </a:endParaRPr>
          </a:p>
          <a:p>
            <a:pPr algn="r"/>
            <a:endParaRPr lang="es-MX" sz="1800" b="1" dirty="0">
              <a:latin typeface="Century Gothic" panose="020B0502020202020204" pitchFamily="34" charset="0"/>
              <a:ea typeface="Microsoft JhengHei UI Light" panose="020B0304030504040204" pitchFamily="34" charset="-120"/>
            </a:endParaRPr>
          </a:p>
        </p:txBody>
      </p:sp>
      <p:sp>
        <p:nvSpPr>
          <p:cNvPr id="4" name="Título 3">
            <a:extLst>
              <a:ext uri="{FF2B5EF4-FFF2-40B4-BE49-F238E27FC236}">
                <a16:creationId xmlns:a16="http://schemas.microsoft.com/office/drawing/2014/main" id="{554EB246-7F31-E41C-414E-83DD8516BE02}"/>
              </a:ext>
            </a:extLst>
          </p:cNvPr>
          <p:cNvSpPr>
            <a:spLocks noGrp="1"/>
          </p:cNvSpPr>
          <p:nvPr>
            <p:ph type="title"/>
          </p:nvPr>
        </p:nvSpPr>
        <p:spPr/>
        <p:txBody>
          <a:bodyPr>
            <a:normAutofit fontScale="90000"/>
          </a:bodyPr>
          <a:lstStyle/>
          <a:p>
            <a:r>
              <a:rPr lang="es-MX" sz="4000" b="1" dirty="0">
                <a:latin typeface="Century Gothic" panose="020B0502020202020204" pitchFamily="34" charset="0"/>
                <a:ea typeface="Microsoft JhengHei UI Light" panose="020B0304030504040204" pitchFamily="34" charset="-120"/>
              </a:rPr>
              <a:t>Acceso a la Plataforma de Capacitación</a:t>
            </a:r>
            <a:br>
              <a:rPr lang="es-MX" sz="4000" b="1" dirty="0">
                <a:latin typeface="Century Gothic" panose="020B0502020202020204" pitchFamily="34" charset="0"/>
                <a:ea typeface="Microsoft JhengHei UI Light" panose="020B0304030504040204" pitchFamily="34" charset="-120"/>
              </a:rPr>
            </a:br>
            <a:endParaRPr lang="es-MX" dirty="0"/>
          </a:p>
        </p:txBody>
      </p:sp>
    </p:spTree>
    <p:extLst>
      <p:ext uri="{BB962C8B-B14F-4D97-AF65-F5344CB8AC3E}">
        <p14:creationId xmlns:p14="http://schemas.microsoft.com/office/powerpoint/2010/main" val="2692726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B23F4-B52C-347C-B36F-64A7D55506D4}"/>
              </a:ext>
            </a:extLst>
          </p:cNvPr>
          <p:cNvSpPr>
            <a:spLocks noGrp="1"/>
          </p:cNvSpPr>
          <p:nvPr>
            <p:ph type="title"/>
          </p:nvPr>
        </p:nvSpPr>
        <p:spPr/>
        <p:txBody>
          <a:bodyPr>
            <a:normAutofit fontScale="90000"/>
          </a:bodyPr>
          <a:lstStyle/>
          <a:p>
            <a:r>
              <a:rPr lang="es-MX" sz="4000" b="1" dirty="0">
                <a:latin typeface="Century Gothic" panose="020B0502020202020204" pitchFamily="34" charset="0"/>
                <a:ea typeface="Microsoft JhengHei UI Light" panose="020B0304030504040204" pitchFamily="34" charset="-120"/>
              </a:rPr>
              <a:t>Cursos de Capacitación Disponibles</a:t>
            </a:r>
            <a:br>
              <a:rPr lang="es-MX" sz="4000" b="1" dirty="0">
                <a:latin typeface="Century Gothic" panose="020B0502020202020204" pitchFamily="34" charset="0"/>
                <a:ea typeface="Microsoft JhengHei UI Light" panose="020B0304030504040204" pitchFamily="34" charset="-120"/>
              </a:rPr>
            </a:br>
            <a:endParaRPr lang="es-MX" dirty="0"/>
          </a:p>
        </p:txBody>
      </p:sp>
      <p:sp>
        <p:nvSpPr>
          <p:cNvPr id="3" name="Marcador de contenido 2"/>
          <p:cNvSpPr>
            <a:spLocks noGrp="1"/>
          </p:cNvSpPr>
          <p:nvPr>
            <p:ph idx="1"/>
          </p:nvPr>
        </p:nvSpPr>
        <p:spPr/>
        <p:txBody>
          <a:bodyPr>
            <a:noAutofit/>
          </a:bodyPr>
          <a:lstStyle/>
          <a:p>
            <a:pPr marL="285750" indent="-285750">
              <a:lnSpc>
                <a:spcPct val="100000"/>
              </a:lnSpc>
            </a:pPr>
            <a:r>
              <a:rPr lang="es-MX" sz="1800" dirty="0">
                <a:latin typeface="Montserrat" panose="00000500000000000000" pitchFamily="2" charset="0"/>
              </a:rPr>
              <a:t>EC0107</a:t>
            </a:r>
          </a:p>
          <a:p>
            <a:pPr marL="285750" indent="-285750">
              <a:lnSpc>
                <a:spcPct val="100000"/>
              </a:lnSpc>
            </a:pPr>
            <a:r>
              <a:rPr lang="es-MX" sz="1800" dirty="0">
                <a:latin typeface="Montserrat" panose="00000500000000000000" pitchFamily="2" charset="0"/>
              </a:rPr>
              <a:t>EC0108</a:t>
            </a:r>
          </a:p>
          <a:p>
            <a:pPr marL="285750" indent="-285750">
              <a:lnSpc>
                <a:spcPct val="100000"/>
              </a:lnSpc>
            </a:pPr>
            <a:r>
              <a:rPr lang="es-MX" sz="1800" dirty="0">
                <a:latin typeface="Montserrat" panose="00000500000000000000" pitchFamily="2" charset="0"/>
              </a:rPr>
              <a:t>EC0109</a:t>
            </a:r>
          </a:p>
          <a:p>
            <a:pPr>
              <a:lnSpc>
                <a:spcPct val="100000"/>
              </a:lnSpc>
            </a:pPr>
            <a:endParaRPr lang="es-MX" sz="1800" dirty="0">
              <a:latin typeface="Montserrat" panose="00000500000000000000" pitchFamily="2" charset="0"/>
            </a:endParaRPr>
          </a:p>
        </p:txBody>
      </p:sp>
      <p:pic>
        <p:nvPicPr>
          <p:cNvPr id="4" name="Marcador de contenido 3"/>
          <p:cNvPicPr>
            <a:picLocks noChangeAspect="1"/>
          </p:cNvPicPr>
          <p:nvPr/>
        </p:nvPicPr>
        <p:blipFill rotWithShape="1">
          <a:blip r:embed="rId3"/>
          <a:srcRect l="3378" t="9651" r="6420" b="3932"/>
          <a:stretch/>
        </p:blipFill>
        <p:spPr>
          <a:xfrm>
            <a:off x="4158596" y="1524195"/>
            <a:ext cx="7418053" cy="4441815"/>
          </a:xfrm>
          <a:prstGeom prst="rect">
            <a:avLst/>
          </a:prstGeom>
        </p:spPr>
      </p:pic>
      <p:sp>
        <p:nvSpPr>
          <p:cNvPr id="6" name="Rectángulo 5"/>
          <p:cNvSpPr/>
          <p:nvPr/>
        </p:nvSpPr>
        <p:spPr>
          <a:xfrm>
            <a:off x="6729969" y="3401975"/>
            <a:ext cx="4837472" cy="3127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ctángulo 6"/>
          <p:cNvSpPr/>
          <p:nvPr/>
        </p:nvSpPr>
        <p:spPr>
          <a:xfrm>
            <a:off x="6739177" y="3771824"/>
            <a:ext cx="4837472" cy="3127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p:cNvSpPr/>
          <p:nvPr/>
        </p:nvSpPr>
        <p:spPr>
          <a:xfrm>
            <a:off x="6739177" y="4198711"/>
            <a:ext cx="4837472" cy="3127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Título 1"/>
          <p:cNvSpPr txBox="1">
            <a:spLocks/>
          </p:cNvSpPr>
          <p:nvPr/>
        </p:nvSpPr>
        <p:spPr>
          <a:xfrm>
            <a:off x="1695220" y="574131"/>
            <a:ext cx="10202996" cy="83571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2500" b="1" dirty="0">
              <a:latin typeface="Century Gothic" panose="020B0502020202020204" pitchFamily="34" charset="0"/>
              <a:ea typeface="Microsoft JhengHei UI Light" panose="020B0304030504040204" pitchFamily="34" charset="-120"/>
            </a:endParaRPr>
          </a:p>
        </p:txBody>
      </p:sp>
    </p:spTree>
    <p:extLst>
      <p:ext uri="{BB962C8B-B14F-4D97-AF65-F5344CB8AC3E}">
        <p14:creationId xmlns:p14="http://schemas.microsoft.com/office/powerpoint/2010/main" val="4146243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0079" y="755176"/>
            <a:ext cx="11424920" cy="1060859"/>
          </a:xfrm>
          <a:noFill/>
        </p:spPr>
        <p:txBody>
          <a:bodyPr>
            <a:normAutofit/>
          </a:bodyPr>
          <a:lstStyle/>
          <a:p>
            <a:r>
              <a:rPr lang="es-MX" sz="3200" b="1" dirty="0">
                <a:latin typeface="Century Gothic" panose="020B0502020202020204" pitchFamily="34" charset="0"/>
              </a:rPr>
              <a:t>Cierre y envío de procesos de capacitación</a:t>
            </a:r>
          </a:p>
        </p:txBody>
      </p:sp>
      <p:sp>
        <p:nvSpPr>
          <p:cNvPr id="6" name="Marcador de contenido 1"/>
          <p:cNvSpPr>
            <a:spLocks noGrp="1"/>
          </p:cNvSpPr>
          <p:nvPr>
            <p:ph idx="1"/>
          </p:nvPr>
        </p:nvSpPr>
        <p:spPr>
          <a:xfrm>
            <a:off x="524009" y="1319842"/>
            <a:ext cx="11281911" cy="4676171"/>
          </a:xfrm>
        </p:spPr>
        <p:txBody>
          <a:bodyPr>
            <a:normAutofit/>
          </a:bodyPr>
          <a:lstStyle/>
          <a:p>
            <a:pPr algn="just"/>
            <a:r>
              <a:rPr lang="es-MX" dirty="0"/>
              <a:t>Ya concluido el proceso de capacitación, el Centro de Evaluación deberá integrar las evidencias de los participantes (captura de pantalla de la conclusión de temas o registro de actividades) y serán enviados al Colegio Estatal, para que éste los envíe a la DAOCE.</a:t>
            </a:r>
          </a:p>
        </p:txBody>
      </p:sp>
      <p:pic>
        <p:nvPicPr>
          <p:cNvPr id="7" name="Imagen 6"/>
          <p:cNvPicPr/>
          <p:nvPr/>
        </p:nvPicPr>
        <p:blipFill rotWithShape="1">
          <a:blip r:embed="rId2"/>
          <a:srcRect l="19571" t="14578" r="43788" b="26559"/>
          <a:stretch/>
        </p:blipFill>
        <p:spPr bwMode="auto">
          <a:xfrm>
            <a:off x="258126" y="3091199"/>
            <a:ext cx="2453757" cy="3105858"/>
          </a:xfrm>
          <a:prstGeom prst="rect">
            <a:avLst/>
          </a:prstGeom>
          <a:ln>
            <a:noFill/>
          </a:ln>
          <a:effectLst>
            <a:outerShdw blurRad="190500" dist="228600" dir="2700000" algn="ctr">
              <a:srgbClr val="000000">
                <a:alpha val="30000"/>
              </a:srgbClr>
            </a:outerShdw>
          </a:effectLst>
          <a:extLst>
            <a:ext uri="{53640926-AAD7-44D8-BBD7-CCE9431645EC}">
              <a14:shadowObscured xmlns:a14="http://schemas.microsoft.com/office/drawing/2010/main"/>
            </a:ext>
          </a:extLst>
        </p:spPr>
      </p:pic>
      <p:pic>
        <p:nvPicPr>
          <p:cNvPr id="8" name="Marcador de contenido 4" descr="cid:image015.jpg@01D3ABCB.FDB22E20"/>
          <p:cNvPicPr>
            <a:picLocks/>
          </p:cNvPicPr>
          <p:nvPr/>
        </p:nvPicPr>
        <p:blipFill rotWithShape="1">
          <a:blip r:embed="rId3" r:link="rId4">
            <a:extLst>
              <a:ext uri="{28A0092B-C50C-407E-A947-70E740481C1C}">
                <a14:useLocalDpi xmlns:a14="http://schemas.microsoft.com/office/drawing/2010/main" val="0"/>
              </a:ext>
            </a:extLst>
          </a:blip>
          <a:srcRect l="24567" t="21563" r="15352"/>
          <a:stretch>
            <a:fillRect/>
          </a:stretch>
        </p:blipFill>
        <p:spPr bwMode="auto">
          <a:xfrm>
            <a:off x="1800177" y="4041165"/>
            <a:ext cx="4167539" cy="235413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53640926-AAD7-44D8-BBD7-CCE9431645EC}">
              <a14:shadowObscured xmlns:a14="http://schemas.microsoft.com/office/drawing/2010/main"/>
            </a:ext>
          </a:extLst>
        </p:spPr>
      </p:pic>
      <p:sp>
        <p:nvSpPr>
          <p:cNvPr id="3" name="Rectángulo 2"/>
          <p:cNvSpPr/>
          <p:nvPr/>
        </p:nvSpPr>
        <p:spPr>
          <a:xfrm>
            <a:off x="2878481" y="3234159"/>
            <a:ext cx="2412694" cy="776987"/>
          </a:xfrm>
          <a:prstGeom prst="rect">
            <a:avLst/>
          </a:prstGeom>
          <a:solidFill>
            <a:schemeClr val="tx1"/>
          </a:solidFill>
        </p:spPr>
        <p:txBody>
          <a:bodyPr>
            <a:normAutofit/>
          </a:bodyPr>
          <a:lstStyle/>
          <a:p>
            <a:pPr algn="just">
              <a:lnSpc>
                <a:spcPct val="90000"/>
              </a:lnSpc>
              <a:spcBef>
                <a:spcPts val="1000"/>
              </a:spcBef>
            </a:pPr>
            <a:r>
              <a:rPr lang="es-MX" sz="2000" dirty="0">
                <a:solidFill>
                  <a:schemeClr val="bg1"/>
                </a:solidFill>
                <a:latin typeface="Montserrat SemiBold" panose="00000700000000000000" pitchFamily="2" charset="0"/>
              </a:rPr>
              <a:t>Evidencias para el EC0107</a:t>
            </a:r>
          </a:p>
        </p:txBody>
      </p:sp>
      <p:pic>
        <p:nvPicPr>
          <p:cNvPr id="10" name="Imagen 9"/>
          <p:cNvPicPr>
            <a:picLocks noChangeAspect="1"/>
          </p:cNvPicPr>
          <p:nvPr/>
        </p:nvPicPr>
        <p:blipFill>
          <a:blip r:embed="rId5"/>
          <a:stretch>
            <a:fillRect/>
          </a:stretch>
        </p:blipFill>
        <p:spPr>
          <a:xfrm>
            <a:off x="6463239" y="3651751"/>
            <a:ext cx="5053443" cy="2768540"/>
          </a:xfrm>
          <a:prstGeom prst="rect">
            <a:avLst/>
          </a:prstGeom>
          <a:ln>
            <a:noFill/>
          </a:ln>
          <a:effectLst>
            <a:outerShdw blurRad="292100" dist="139700" dir="2700000" algn="tl" rotWithShape="0">
              <a:srgbClr val="333333">
                <a:alpha val="65000"/>
              </a:srgbClr>
            </a:outerShdw>
          </a:effectLst>
        </p:spPr>
      </p:pic>
      <p:sp>
        <p:nvSpPr>
          <p:cNvPr id="11" name="Rectángulo 10"/>
          <p:cNvSpPr/>
          <p:nvPr/>
        </p:nvSpPr>
        <p:spPr>
          <a:xfrm>
            <a:off x="7068438" y="2874764"/>
            <a:ext cx="3447161" cy="776987"/>
          </a:xfrm>
          <a:prstGeom prst="rect">
            <a:avLst/>
          </a:prstGeom>
          <a:solidFill>
            <a:schemeClr val="tx1"/>
          </a:solidFill>
        </p:spPr>
        <p:txBody>
          <a:bodyPr>
            <a:normAutofit/>
          </a:bodyPr>
          <a:lstStyle/>
          <a:p>
            <a:pPr algn="just">
              <a:lnSpc>
                <a:spcPct val="90000"/>
              </a:lnSpc>
              <a:spcBef>
                <a:spcPts val="1000"/>
              </a:spcBef>
            </a:pPr>
            <a:r>
              <a:rPr lang="es-MX" sz="2000" dirty="0">
                <a:solidFill>
                  <a:schemeClr val="bg1"/>
                </a:solidFill>
                <a:latin typeface="Montserrat SemiBold" panose="00000700000000000000" pitchFamily="2" charset="0"/>
              </a:rPr>
              <a:t>Evidencias para el EC0108 y EC0109</a:t>
            </a:r>
          </a:p>
        </p:txBody>
      </p:sp>
    </p:spTree>
    <p:extLst>
      <p:ext uri="{BB962C8B-B14F-4D97-AF65-F5344CB8AC3E}">
        <p14:creationId xmlns:p14="http://schemas.microsoft.com/office/powerpoint/2010/main" val="2611791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324EC-EFF2-D249-8A37-663A98844177}"/>
              </a:ext>
            </a:extLst>
          </p:cNvPr>
          <p:cNvSpPr>
            <a:spLocks noGrp="1"/>
          </p:cNvSpPr>
          <p:nvPr>
            <p:ph type="title"/>
          </p:nvPr>
        </p:nvSpPr>
        <p:spPr/>
        <p:txBody>
          <a:bodyPr/>
          <a:lstStyle/>
          <a:p>
            <a:r>
              <a:rPr lang="es-MX" dirty="0"/>
              <a:t>Proceso de Registro </a:t>
            </a:r>
          </a:p>
        </p:txBody>
      </p:sp>
      <p:sp>
        <p:nvSpPr>
          <p:cNvPr id="5" name="Marcador de contenido 2">
            <a:extLst>
              <a:ext uri="{FF2B5EF4-FFF2-40B4-BE49-F238E27FC236}">
                <a16:creationId xmlns:a16="http://schemas.microsoft.com/office/drawing/2014/main" id="{2D8BE8DA-B26E-BE4B-84E2-191B01D27E00}"/>
              </a:ext>
            </a:extLst>
          </p:cNvPr>
          <p:cNvSpPr txBox="1">
            <a:spLocks/>
          </p:cNvSpPr>
          <p:nvPr/>
        </p:nvSpPr>
        <p:spPr>
          <a:xfrm>
            <a:off x="363220" y="3518693"/>
            <a:ext cx="11465560" cy="1137921"/>
          </a:xfrm>
          <a:prstGeom prst="rect">
            <a:avLst/>
          </a:prstGeom>
        </p:spPr>
        <p:txBody>
          <a:bodyPr>
            <a:normAutofit/>
          </a:bodyPr>
          <a:lstStyle>
            <a:lvl1pPr marL="0" indent="0" algn="ctr" defTabSz="914377" rtl="0" eaLnBrk="1" latinLnBrk="0" hangingPunct="1">
              <a:lnSpc>
                <a:spcPct val="90000"/>
              </a:lnSpc>
              <a:spcBef>
                <a:spcPts val="1000"/>
              </a:spcBef>
              <a:buFont typeface="Arial" panose="020B0604020202020204" pitchFamily="34" charset="0"/>
              <a:buNone/>
              <a:defRPr sz="2400" b="0" i="0" kern="1200">
                <a:solidFill>
                  <a:srgbClr val="BC945A"/>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Previo a la evaluación</a:t>
            </a:r>
          </a:p>
        </p:txBody>
      </p:sp>
      <p:pic>
        <p:nvPicPr>
          <p:cNvPr id="8" name="Imagen 7">
            <a:extLst>
              <a:ext uri="{FF2B5EF4-FFF2-40B4-BE49-F238E27FC236}">
                <a16:creationId xmlns:a16="http://schemas.microsoft.com/office/drawing/2014/main" id="{73CEB9DF-8342-4AFA-B47C-2CD3B041B301}"/>
              </a:ext>
            </a:extLst>
          </p:cNvPr>
          <p:cNvPicPr>
            <a:picLocks noChangeAspect="1"/>
          </p:cNvPicPr>
          <p:nvPr/>
        </p:nvPicPr>
        <p:blipFill>
          <a:blip r:embed="rId3"/>
          <a:stretch>
            <a:fillRect/>
          </a:stretch>
        </p:blipFill>
        <p:spPr>
          <a:xfrm>
            <a:off x="2437830" y="5429317"/>
            <a:ext cx="6572058" cy="963251"/>
          </a:xfrm>
          <a:prstGeom prst="rect">
            <a:avLst/>
          </a:prstGeom>
        </p:spPr>
      </p:pic>
    </p:spTree>
    <p:extLst>
      <p:ext uri="{BB962C8B-B14F-4D97-AF65-F5344CB8AC3E}">
        <p14:creationId xmlns:p14="http://schemas.microsoft.com/office/powerpoint/2010/main" val="1761183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p:txBody>
          <a:bodyPr>
            <a:normAutofit/>
          </a:bodyPr>
          <a:lstStyle/>
          <a:p>
            <a:r>
              <a:rPr lang="es-MX" sz="3600" b="1" dirty="0">
                <a:latin typeface="Century Gothic" panose="020B0502020202020204" pitchFamily="34" charset="0"/>
              </a:rPr>
              <a:t>Proceso de Registro</a:t>
            </a:r>
          </a:p>
        </p:txBody>
      </p:sp>
      <p:sp>
        <p:nvSpPr>
          <p:cNvPr id="3" name="Marcador de contenido 2"/>
          <p:cNvSpPr>
            <a:spLocks noGrp="1"/>
          </p:cNvSpPr>
          <p:nvPr>
            <p:ph idx="1"/>
          </p:nvPr>
        </p:nvSpPr>
        <p:spPr/>
        <p:txBody>
          <a:bodyPr>
            <a:normAutofit/>
          </a:bodyPr>
          <a:lstStyle/>
          <a:p>
            <a:pPr algn="just"/>
            <a:r>
              <a:rPr lang="es-MX" dirty="0"/>
              <a:t>En el módulo de evaluación se podrán registrar a los candidatos a evaluar.</a:t>
            </a:r>
          </a:p>
          <a:p>
            <a:pPr algn="just"/>
            <a:r>
              <a:rPr lang="es-MX" dirty="0"/>
              <a:t>Es el Colegio Estatal y/o Centro de Evaluación el encargado de registrar al candidato, en el apartado “Registrar Candidato”.</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524" y="2075554"/>
            <a:ext cx="3971695" cy="3971695"/>
          </a:xfrm>
          <a:prstGeom prst="rect">
            <a:avLst/>
          </a:prstGeom>
        </p:spPr>
      </p:pic>
    </p:spTree>
    <p:extLst>
      <p:ext uri="{BB962C8B-B14F-4D97-AF65-F5344CB8AC3E}">
        <p14:creationId xmlns:p14="http://schemas.microsoft.com/office/powerpoint/2010/main" val="4139534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5F3840-6B84-1F7E-03FD-9911839B5BB1}"/>
              </a:ext>
            </a:extLst>
          </p:cNvPr>
          <p:cNvSpPr>
            <a:spLocks noGrp="1"/>
          </p:cNvSpPr>
          <p:nvPr>
            <p:ph type="title"/>
          </p:nvPr>
        </p:nvSpPr>
        <p:spPr>
          <a:xfrm>
            <a:off x="831850" y="1013927"/>
            <a:ext cx="10521951" cy="748739"/>
          </a:xfrm>
        </p:spPr>
        <p:txBody>
          <a:bodyPr/>
          <a:lstStyle/>
          <a:p>
            <a:r>
              <a:rPr lang="es-MX" dirty="0"/>
              <a:t>Módulo de Evaluación</a:t>
            </a:r>
          </a:p>
        </p:txBody>
      </p:sp>
      <p:pic>
        <p:nvPicPr>
          <p:cNvPr id="5" name="Marcador de contenido 4">
            <a:extLst>
              <a:ext uri="{FF2B5EF4-FFF2-40B4-BE49-F238E27FC236}">
                <a16:creationId xmlns:a16="http://schemas.microsoft.com/office/drawing/2014/main" id="{9A359A77-D0B8-411F-2B70-A1FFE36555AF}"/>
              </a:ext>
            </a:extLst>
          </p:cNvPr>
          <p:cNvPicPr>
            <a:picLocks noGrp="1" noChangeAspect="1"/>
          </p:cNvPicPr>
          <p:nvPr>
            <p:ph idx="4294967295"/>
          </p:nvPr>
        </p:nvPicPr>
        <p:blipFill>
          <a:blip r:embed="rId2"/>
          <a:stretch>
            <a:fillRect/>
          </a:stretch>
        </p:blipFill>
        <p:spPr>
          <a:xfrm>
            <a:off x="2186347" y="2402879"/>
            <a:ext cx="7812956" cy="4237437"/>
          </a:xfrm>
          <a:prstGeom prst="rect">
            <a:avLst/>
          </a:prstGeom>
        </p:spPr>
      </p:pic>
      <p:sp>
        <p:nvSpPr>
          <p:cNvPr id="7" name="CuadroTexto 6">
            <a:extLst>
              <a:ext uri="{FF2B5EF4-FFF2-40B4-BE49-F238E27FC236}">
                <a16:creationId xmlns:a16="http://schemas.microsoft.com/office/drawing/2014/main" id="{D6B71262-56CF-CD20-432D-3DD3CEDDD698}"/>
              </a:ext>
            </a:extLst>
          </p:cNvPr>
          <p:cNvSpPr txBox="1"/>
          <p:nvPr/>
        </p:nvSpPr>
        <p:spPr>
          <a:xfrm>
            <a:off x="3572342" y="1842063"/>
            <a:ext cx="6855843" cy="646331"/>
          </a:xfrm>
          <a:prstGeom prst="rect">
            <a:avLst/>
          </a:prstGeom>
          <a:noFill/>
        </p:spPr>
        <p:txBody>
          <a:bodyPr wrap="square">
            <a:spAutoFit/>
          </a:bodyPr>
          <a:lstStyle/>
          <a:p>
            <a:r>
              <a:rPr lang="es-MX" dirty="0">
                <a:hlinkClick r:id="rId3"/>
              </a:rPr>
              <a:t>https://plataforma.conocer.gob.mx/evaluacion/</a:t>
            </a:r>
            <a:endParaRPr lang="es-MX" dirty="0"/>
          </a:p>
          <a:p>
            <a:endParaRPr lang="es-MX" dirty="0"/>
          </a:p>
        </p:txBody>
      </p:sp>
    </p:spTree>
    <p:extLst>
      <p:ext uri="{BB962C8B-B14F-4D97-AF65-F5344CB8AC3E}">
        <p14:creationId xmlns:p14="http://schemas.microsoft.com/office/powerpoint/2010/main" val="343643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p:txBody>
          <a:bodyPr/>
          <a:lstStyle/>
          <a:p>
            <a:pPr algn="just"/>
            <a:r>
              <a:rPr lang="es-MX" dirty="0"/>
              <a:t>La modalidad de capacitación con fines de certificación en línea del CONOCER es más directa y versátil; ya que esta no requiere de un evaluador presencial, solo se requiere estar acreditado en dichos estándares, solo se requiere de una </a:t>
            </a:r>
            <a:r>
              <a:rPr lang="es-ES" sz="2400" dirty="0"/>
              <a:t>computadora e internet.</a:t>
            </a:r>
            <a:endParaRPr lang="es-MX" dirty="0"/>
          </a:p>
          <a:p>
            <a:endParaRPr lang="es-MX" dirty="0"/>
          </a:p>
          <a:p>
            <a:endParaRPr lang="es-MX" dirty="0"/>
          </a:p>
        </p:txBody>
      </p:sp>
      <p:sp>
        <p:nvSpPr>
          <p:cNvPr id="6" name="Título 5"/>
          <p:cNvSpPr>
            <a:spLocks noGrp="1"/>
          </p:cNvSpPr>
          <p:nvPr>
            <p:ph type="title"/>
          </p:nvPr>
        </p:nvSpPr>
        <p:spPr>
          <a:xfrm>
            <a:off x="207034" y="361826"/>
            <a:ext cx="4442604" cy="1259939"/>
          </a:xfrm>
        </p:spPr>
        <p:txBody>
          <a:bodyPr>
            <a:normAutofit/>
          </a:bodyPr>
          <a:lstStyle/>
          <a:p>
            <a:pPr algn="ctr"/>
            <a:r>
              <a:rPr lang="en-US" dirty="0"/>
              <a:t>¿Que beneficios tiene?</a:t>
            </a: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716197"/>
            <a:ext cx="3118593" cy="2912972"/>
          </a:xfrm>
          <a:prstGeom prst="rect">
            <a:avLst/>
          </a:prstGeom>
        </p:spPr>
      </p:pic>
    </p:spTree>
    <p:extLst>
      <p:ext uri="{BB962C8B-B14F-4D97-AF65-F5344CB8AC3E}">
        <p14:creationId xmlns:p14="http://schemas.microsoft.com/office/powerpoint/2010/main" val="3824796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4910" t="12885" r="7171" b="29542"/>
          <a:stretch/>
        </p:blipFill>
        <p:spPr>
          <a:xfrm>
            <a:off x="774359" y="1163787"/>
            <a:ext cx="11069709" cy="4530425"/>
          </a:xfrm>
          <a:prstGeom prst="rect">
            <a:avLst/>
          </a:prstGeom>
        </p:spPr>
      </p:pic>
      <p:sp>
        <p:nvSpPr>
          <p:cNvPr id="5" name="Flecha derecha 4"/>
          <p:cNvSpPr/>
          <p:nvPr/>
        </p:nvSpPr>
        <p:spPr>
          <a:xfrm rot="5400000">
            <a:off x="2741325" y="1894597"/>
            <a:ext cx="634763" cy="558048"/>
          </a:xfrm>
          <a:prstGeom prst="rightArrow">
            <a:avLst/>
          </a:prstGeom>
          <a:solidFill>
            <a:srgbClr val="A12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ctángulo 6"/>
          <p:cNvSpPr/>
          <p:nvPr/>
        </p:nvSpPr>
        <p:spPr>
          <a:xfrm>
            <a:off x="1846053" y="2491003"/>
            <a:ext cx="2380889" cy="486733"/>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038282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14">
            <a:extLst>
              <a:ext uri="{FF2B5EF4-FFF2-40B4-BE49-F238E27FC236}">
                <a16:creationId xmlns:a16="http://schemas.microsoft.com/office/drawing/2014/main" id="{C47136C5-4E28-C375-AB54-CA746E60EE97}"/>
              </a:ext>
            </a:extLst>
          </p:cNvPr>
          <p:cNvPicPr>
            <a:picLocks noGrp="1" noChangeAspect="1"/>
          </p:cNvPicPr>
          <p:nvPr>
            <p:ph idx="4294967295"/>
          </p:nvPr>
        </p:nvPicPr>
        <p:blipFill rotWithShape="1">
          <a:blip r:embed="rId2"/>
          <a:srcRect t="4075" r="1129"/>
          <a:stretch/>
        </p:blipFill>
        <p:spPr>
          <a:xfrm>
            <a:off x="2118133" y="887226"/>
            <a:ext cx="7422682" cy="5604591"/>
          </a:xfrm>
          <a:prstGeom prst="rect">
            <a:avLst/>
          </a:prstGeom>
        </p:spPr>
      </p:pic>
      <p:sp>
        <p:nvSpPr>
          <p:cNvPr id="5" name="Rectángulo 4"/>
          <p:cNvSpPr/>
          <p:nvPr/>
        </p:nvSpPr>
        <p:spPr>
          <a:xfrm>
            <a:off x="2626486" y="1733003"/>
            <a:ext cx="2974554" cy="302830"/>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Llamada de flecha a la izquierda 2"/>
          <p:cNvSpPr/>
          <p:nvPr/>
        </p:nvSpPr>
        <p:spPr>
          <a:xfrm>
            <a:off x="5988934" y="866333"/>
            <a:ext cx="2154401" cy="1647078"/>
          </a:xfrm>
          <a:prstGeom prst="leftArrowCallo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bg1"/>
                </a:solidFill>
              </a:rPr>
              <a:t>Ingresar la Curp del candidato*</a:t>
            </a:r>
          </a:p>
        </p:txBody>
      </p:sp>
    </p:spTree>
    <p:extLst>
      <p:ext uri="{BB962C8B-B14F-4D97-AF65-F5344CB8AC3E}">
        <p14:creationId xmlns:p14="http://schemas.microsoft.com/office/powerpoint/2010/main" val="2800301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7066" t="19061" r="8113" b="16632"/>
          <a:stretch/>
        </p:blipFill>
        <p:spPr>
          <a:xfrm>
            <a:off x="1024609" y="943559"/>
            <a:ext cx="9821334" cy="4653666"/>
          </a:xfrm>
        </p:spPr>
      </p:pic>
    </p:spTree>
    <p:extLst>
      <p:ext uri="{BB962C8B-B14F-4D97-AF65-F5344CB8AC3E}">
        <p14:creationId xmlns:p14="http://schemas.microsoft.com/office/powerpoint/2010/main" val="363748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7350" t="21258" r="9061" b="11799"/>
          <a:stretch/>
        </p:blipFill>
        <p:spPr>
          <a:xfrm>
            <a:off x="711200" y="733779"/>
            <a:ext cx="10600267" cy="5305778"/>
          </a:xfrm>
        </p:spPr>
      </p:pic>
      <p:sp>
        <p:nvSpPr>
          <p:cNvPr id="5" name="Rectángulo 4"/>
          <p:cNvSpPr/>
          <p:nvPr/>
        </p:nvSpPr>
        <p:spPr>
          <a:xfrm>
            <a:off x="6134985" y="4487579"/>
            <a:ext cx="1435395" cy="307704"/>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897787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94980" y="2034945"/>
            <a:ext cx="10515600" cy="74130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s-MX" sz="4400" b="1" dirty="0">
              <a:latin typeface="Century Gothic" panose="020B0502020202020204" pitchFamily="34" charset="0"/>
            </a:endParaRPr>
          </a:p>
        </p:txBody>
      </p:sp>
      <p:sp>
        <p:nvSpPr>
          <p:cNvPr id="2" name="Título 1">
            <a:extLst>
              <a:ext uri="{FF2B5EF4-FFF2-40B4-BE49-F238E27FC236}">
                <a16:creationId xmlns:a16="http://schemas.microsoft.com/office/drawing/2014/main" id="{9082ADE8-A1A7-D639-3446-89F76A544399}"/>
              </a:ext>
            </a:extLst>
          </p:cNvPr>
          <p:cNvSpPr>
            <a:spLocks noGrp="1"/>
          </p:cNvSpPr>
          <p:nvPr>
            <p:ph type="title"/>
          </p:nvPr>
        </p:nvSpPr>
        <p:spPr/>
        <p:txBody>
          <a:bodyPr/>
          <a:lstStyle/>
          <a:p>
            <a:r>
              <a:rPr lang="es-MX" sz="4400" b="1" dirty="0">
                <a:latin typeface="Century Gothic" panose="020B0502020202020204" pitchFamily="34" charset="0"/>
              </a:rPr>
              <a:t>Asignación de Candidatos</a:t>
            </a:r>
            <a:endParaRPr lang="es-MX" dirty="0"/>
          </a:p>
        </p:txBody>
      </p:sp>
    </p:spTree>
    <p:extLst>
      <p:ext uri="{BB962C8B-B14F-4D97-AF65-F5344CB8AC3E}">
        <p14:creationId xmlns:p14="http://schemas.microsoft.com/office/powerpoint/2010/main" val="2630115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lgn="just"/>
            <a:r>
              <a:rPr lang="es-MX" dirty="0"/>
              <a:t>En la “asignación de evaluador” el Colegio Estatal y/o Centro de Evaluación que cuente ya con un evaluador acreditado, deberá “Asociar a Evaluación” a través del Módulo de Evaluación del CONOCER, el proceso de evaluación del candidato.</a:t>
            </a:r>
          </a:p>
          <a:p>
            <a:pPr algn="just"/>
            <a:r>
              <a:rPr lang="es-MX" dirty="0"/>
              <a:t>Se deberá verificar que este activa la casilla “ este proceso se evaluara a distancia”. </a:t>
            </a:r>
          </a:p>
          <a:p>
            <a:pPr algn="just"/>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35" y="2939812"/>
            <a:ext cx="2956048" cy="2956048"/>
          </a:xfrm>
          <a:prstGeom prst="rect">
            <a:avLst/>
          </a:prstGeom>
        </p:spPr>
      </p:pic>
      <p:sp>
        <p:nvSpPr>
          <p:cNvPr id="8" name="Título 7">
            <a:extLst>
              <a:ext uri="{FF2B5EF4-FFF2-40B4-BE49-F238E27FC236}">
                <a16:creationId xmlns:a16="http://schemas.microsoft.com/office/drawing/2014/main" id="{59D3CB22-F0F2-9654-01ED-4B940068F99C}"/>
              </a:ext>
            </a:extLst>
          </p:cNvPr>
          <p:cNvSpPr>
            <a:spLocks noGrp="1"/>
          </p:cNvSpPr>
          <p:nvPr>
            <p:ph type="title"/>
          </p:nvPr>
        </p:nvSpPr>
        <p:spPr/>
        <p:txBody>
          <a:bodyPr>
            <a:normAutofit fontScale="90000"/>
          </a:bodyPr>
          <a:lstStyle/>
          <a:p>
            <a:r>
              <a:rPr lang="es-MX" sz="4000" b="1" dirty="0">
                <a:latin typeface="Century Gothic" panose="020B0502020202020204" pitchFamily="34" charset="0"/>
              </a:rPr>
              <a:t>Asignación de Evaluador y asociación a evaluación</a:t>
            </a:r>
            <a:br>
              <a:rPr lang="es-MX" sz="4000" b="1" dirty="0">
                <a:latin typeface="Century Gothic" panose="020B0502020202020204" pitchFamily="34" charset="0"/>
              </a:rPr>
            </a:br>
            <a:endParaRPr lang="es-MX" dirty="0"/>
          </a:p>
        </p:txBody>
      </p:sp>
    </p:spTree>
    <p:extLst>
      <p:ext uri="{BB962C8B-B14F-4D97-AF65-F5344CB8AC3E}">
        <p14:creationId xmlns:p14="http://schemas.microsoft.com/office/powerpoint/2010/main" val="289856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5715" t="7077" r="7077" b="28802"/>
          <a:stretch/>
        </p:blipFill>
        <p:spPr>
          <a:xfrm>
            <a:off x="597877" y="823183"/>
            <a:ext cx="10937630" cy="5026288"/>
          </a:xfrm>
        </p:spPr>
      </p:pic>
      <p:sp>
        <p:nvSpPr>
          <p:cNvPr id="5" name="Flecha izquierda 4"/>
          <p:cNvSpPr/>
          <p:nvPr/>
        </p:nvSpPr>
        <p:spPr>
          <a:xfrm>
            <a:off x="7455877" y="2532186"/>
            <a:ext cx="1230924" cy="586153"/>
          </a:xfrm>
          <a:prstGeom prst="leftArrow">
            <a:avLst/>
          </a:prstGeom>
          <a:solidFill>
            <a:srgbClr val="609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p:cNvSpPr/>
          <p:nvPr/>
        </p:nvSpPr>
        <p:spPr>
          <a:xfrm>
            <a:off x="4947844" y="2603935"/>
            <a:ext cx="2403231" cy="492370"/>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49049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14">
            <a:extLst>
              <a:ext uri="{FF2B5EF4-FFF2-40B4-BE49-F238E27FC236}">
                <a16:creationId xmlns:a16="http://schemas.microsoft.com/office/drawing/2014/main" id="{84045FC9-78C8-2556-047E-5787EFD31CC8}"/>
              </a:ext>
            </a:extLst>
          </p:cNvPr>
          <p:cNvPicPr>
            <a:picLocks noGrp="1" noChangeAspect="1"/>
          </p:cNvPicPr>
          <p:nvPr>
            <p:ph idx="1"/>
          </p:nvPr>
        </p:nvPicPr>
        <p:blipFill>
          <a:blip r:embed="rId2"/>
          <a:stretch>
            <a:fillRect/>
          </a:stretch>
        </p:blipFill>
        <p:spPr>
          <a:xfrm>
            <a:off x="1899139" y="764070"/>
            <a:ext cx="7849923" cy="5987878"/>
          </a:xfrm>
        </p:spPr>
      </p:pic>
      <p:sp>
        <p:nvSpPr>
          <p:cNvPr id="5" name="Rectángulo 4"/>
          <p:cNvSpPr/>
          <p:nvPr/>
        </p:nvSpPr>
        <p:spPr>
          <a:xfrm>
            <a:off x="4546121" y="1774226"/>
            <a:ext cx="2044460" cy="287488"/>
          </a:xfrm>
          <a:prstGeom prst="rect">
            <a:avLst/>
          </a:prstGeom>
          <a:noFill/>
          <a:ln w="508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p:cNvSpPr/>
          <p:nvPr/>
        </p:nvSpPr>
        <p:spPr>
          <a:xfrm>
            <a:off x="2829463" y="4347713"/>
            <a:ext cx="6633713" cy="353684"/>
          </a:xfrm>
          <a:prstGeom prst="rect">
            <a:avLst/>
          </a:prstGeom>
          <a:noFill/>
          <a:ln w="508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Rectángulo 15">
            <a:extLst>
              <a:ext uri="{FF2B5EF4-FFF2-40B4-BE49-F238E27FC236}">
                <a16:creationId xmlns:a16="http://schemas.microsoft.com/office/drawing/2014/main" id="{C7A17C6B-E919-92C7-7A95-26C23F16871D}"/>
              </a:ext>
            </a:extLst>
          </p:cNvPr>
          <p:cNvSpPr/>
          <p:nvPr/>
        </p:nvSpPr>
        <p:spPr>
          <a:xfrm>
            <a:off x="8609162" y="3830126"/>
            <a:ext cx="767751" cy="238665"/>
          </a:xfrm>
          <a:prstGeom prst="rect">
            <a:avLst/>
          </a:prstGeom>
          <a:noFill/>
          <a:ln w="508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8" name="Imagen 17">
            <a:extLst>
              <a:ext uri="{FF2B5EF4-FFF2-40B4-BE49-F238E27FC236}">
                <a16:creationId xmlns:a16="http://schemas.microsoft.com/office/drawing/2014/main" id="{47A80686-06B5-A8BE-9217-2D7417CA33FB}"/>
              </a:ext>
            </a:extLst>
          </p:cNvPr>
          <p:cNvPicPr>
            <a:picLocks noChangeAspect="1"/>
          </p:cNvPicPr>
          <p:nvPr/>
        </p:nvPicPr>
        <p:blipFill>
          <a:blip r:embed="rId3"/>
          <a:stretch>
            <a:fillRect/>
          </a:stretch>
        </p:blipFill>
        <p:spPr>
          <a:xfrm>
            <a:off x="487548" y="4980319"/>
            <a:ext cx="3014777" cy="51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567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C7DE9BD-9A99-6047-1F1B-A71DCDFD7136}"/>
              </a:ext>
            </a:extLst>
          </p:cNvPr>
          <p:cNvPicPr>
            <a:picLocks noChangeAspect="1"/>
          </p:cNvPicPr>
          <p:nvPr/>
        </p:nvPicPr>
        <p:blipFill rotWithShape="1">
          <a:blip r:embed="rId2"/>
          <a:srcRect b="27051"/>
          <a:stretch/>
        </p:blipFill>
        <p:spPr>
          <a:xfrm>
            <a:off x="1629292" y="1207187"/>
            <a:ext cx="9987178" cy="4443625"/>
          </a:xfrm>
          <a:prstGeom prst="rect">
            <a:avLst/>
          </a:prstGeom>
        </p:spPr>
      </p:pic>
      <p:sp>
        <p:nvSpPr>
          <p:cNvPr id="5" name="Llamada de flecha hacia arriba 4"/>
          <p:cNvSpPr/>
          <p:nvPr/>
        </p:nvSpPr>
        <p:spPr>
          <a:xfrm>
            <a:off x="3888124" y="1905070"/>
            <a:ext cx="6495330" cy="1905001"/>
          </a:xfrm>
          <a:prstGeom prst="upArrowCallo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rPr>
              <a:t>Es de suma importancia el resguardo del folio, ya que es parte vital al acceso a la evaluación</a:t>
            </a:r>
          </a:p>
        </p:txBody>
      </p:sp>
      <p:sp>
        <p:nvSpPr>
          <p:cNvPr id="6" name="Rectángulo 5"/>
          <p:cNvSpPr/>
          <p:nvPr/>
        </p:nvSpPr>
        <p:spPr>
          <a:xfrm>
            <a:off x="6603422" y="1630392"/>
            <a:ext cx="890954" cy="171184"/>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72819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69DBE63-375C-9931-5031-653712FD857E}"/>
              </a:ext>
            </a:extLst>
          </p:cNvPr>
          <p:cNvPicPr>
            <a:picLocks noGrp="1" noChangeAspect="1"/>
          </p:cNvPicPr>
          <p:nvPr>
            <p:ph idx="1"/>
          </p:nvPr>
        </p:nvPicPr>
        <p:blipFill>
          <a:blip r:embed="rId2"/>
          <a:stretch>
            <a:fillRect/>
          </a:stretch>
        </p:blipFill>
        <p:spPr>
          <a:xfrm>
            <a:off x="1725186" y="1820173"/>
            <a:ext cx="9635802" cy="4486899"/>
          </a:xfrm>
        </p:spPr>
      </p:pic>
      <p:sp>
        <p:nvSpPr>
          <p:cNvPr id="7" name="Marcador de contenido 6">
            <a:extLst>
              <a:ext uri="{FF2B5EF4-FFF2-40B4-BE49-F238E27FC236}">
                <a16:creationId xmlns:a16="http://schemas.microsoft.com/office/drawing/2014/main" id="{C4F425F8-E829-E73F-BFD5-CE1F2395B004}"/>
              </a:ext>
            </a:extLst>
          </p:cNvPr>
          <p:cNvSpPr>
            <a:spLocks noGrp="1"/>
          </p:cNvSpPr>
          <p:nvPr>
            <p:ph idx="13"/>
          </p:nvPr>
        </p:nvSpPr>
        <p:spPr>
          <a:xfrm>
            <a:off x="508958" y="1279216"/>
            <a:ext cx="11342366" cy="851510"/>
          </a:xfrm>
        </p:spPr>
        <p:txBody>
          <a:bodyPr>
            <a:normAutofit/>
          </a:bodyPr>
          <a:lstStyle/>
          <a:p>
            <a:r>
              <a:rPr lang="es-MX" sz="2000" dirty="0"/>
              <a:t>Una forma de localizar nuestro proceso es mediante la CURP o Folio de registro.</a:t>
            </a:r>
          </a:p>
        </p:txBody>
      </p:sp>
    </p:spTree>
    <p:extLst>
      <p:ext uri="{BB962C8B-B14F-4D97-AF65-F5344CB8AC3E}">
        <p14:creationId xmlns:p14="http://schemas.microsoft.com/office/powerpoint/2010/main" val="3551294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F8AA1-519A-E785-BE49-A3F11F7AFC2A}"/>
              </a:ext>
            </a:extLst>
          </p:cNvPr>
          <p:cNvSpPr>
            <a:spLocks noGrp="1"/>
          </p:cNvSpPr>
          <p:nvPr>
            <p:ph type="title"/>
          </p:nvPr>
        </p:nvSpPr>
        <p:spPr>
          <a:xfrm>
            <a:off x="398780" y="568860"/>
            <a:ext cx="4155440" cy="2743683"/>
          </a:xfrm>
        </p:spPr>
        <p:txBody>
          <a:bodyPr>
            <a:normAutofit/>
          </a:bodyPr>
          <a:lstStyle/>
          <a:p>
            <a:r>
              <a:rPr lang="es-ES" dirty="0"/>
              <a:t>Capacitación en línea</a:t>
            </a:r>
            <a:br>
              <a:rPr lang="es-ES" dirty="0"/>
            </a:br>
            <a:endParaRPr lang="es-MX" dirty="0"/>
          </a:p>
        </p:txBody>
      </p:sp>
      <p:sp>
        <p:nvSpPr>
          <p:cNvPr id="3" name="Marcador de contenido 2">
            <a:extLst>
              <a:ext uri="{FF2B5EF4-FFF2-40B4-BE49-F238E27FC236}">
                <a16:creationId xmlns:a16="http://schemas.microsoft.com/office/drawing/2014/main" id="{CFBF2C56-60C2-A9D7-A489-2010C91B9A27}"/>
              </a:ext>
            </a:extLst>
          </p:cNvPr>
          <p:cNvSpPr>
            <a:spLocks noGrp="1"/>
          </p:cNvSpPr>
          <p:nvPr>
            <p:ph idx="1"/>
          </p:nvPr>
        </p:nvSpPr>
        <p:spPr>
          <a:xfrm>
            <a:off x="5029200" y="1470804"/>
            <a:ext cx="6901132" cy="3916392"/>
          </a:xfrm>
        </p:spPr>
        <p:txBody>
          <a:bodyPr>
            <a:normAutofit/>
          </a:bodyPr>
          <a:lstStyle/>
          <a:p>
            <a:pPr algn="just"/>
            <a:r>
              <a:rPr lang="es-ES" dirty="0"/>
              <a:t>La Capacitación en línea: como su nombre lo indica, es una capacitación previa a la evaluación en línea, donde se repasan los temas.</a:t>
            </a:r>
          </a:p>
          <a:p>
            <a:pPr marL="342900" indent="-342900" algn="just">
              <a:buFont typeface="Wingdings" panose="05000000000000000000" pitchFamily="2" charset="2"/>
              <a:buChar char="ü"/>
            </a:pPr>
            <a:r>
              <a:rPr lang="es-ES" dirty="0"/>
              <a:t>Esta abierto 24/7 los 365 días del año.</a:t>
            </a:r>
          </a:p>
          <a:p>
            <a:pPr marL="342900" indent="-342900" algn="just">
              <a:buFont typeface="Wingdings" panose="05000000000000000000" pitchFamily="2" charset="2"/>
              <a:buChar char="ü"/>
            </a:pPr>
            <a:r>
              <a:rPr lang="es-ES" dirty="0"/>
              <a:t>Es mediante una liga de internet y no se requiere abrir otros elementos.</a:t>
            </a:r>
          </a:p>
          <a:p>
            <a:pPr marL="342900" indent="-342900" algn="just">
              <a:buFont typeface="Wingdings" panose="05000000000000000000" pitchFamily="2" charset="2"/>
              <a:buChar char="ü"/>
            </a:pPr>
            <a:r>
              <a:rPr lang="es-ES" dirty="0"/>
              <a:t>No requiere un instructor.</a:t>
            </a:r>
          </a:p>
        </p:txBody>
      </p:sp>
    </p:spTree>
    <p:extLst>
      <p:ext uri="{BB962C8B-B14F-4D97-AF65-F5344CB8AC3E}">
        <p14:creationId xmlns:p14="http://schemas.microsoft.com/office/powerpoint/2010/main" val="331828487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B1C9ED1-5A6D-F44D-823A-42B3892F5C4C}"/>
              </a:ext>
            </a:extLst>
          </p:cNvPr>
          <p:cNvSpPr>
            <a:spLocks noGrp="1"/>
          </p:cNvSpPr>
          <p:nvPr>
            <p:ph type="title"/>
          </p:nvPr>
        </p:nvSpPr>
        <p:spPr/>
        <p:txBody>
          <a:bodyPr/>
          <a:lstStyle/>
          <a:p>
            <a:r>
              <a:rPr lang="es-MX" dirty="0"/>
              <a:t>Evaluación en línea</a:t>
            </a:r>
            <a:br>
              <a:rPr lang="es-MX" dirty="0"/>
            </a:br>
            <a:endParaRPr lang="es-MX" dirty="0"/>
          </a:p>
        </p:txBody>
      </p:sp>
    </p:spTree>
    <p:extLst>
      <p:ext uri="{BB962C8B-B14F-4D97-AF65-F5344CB8AC3E}">
        <p14:creationId xmlns:p14="http://schemas.microsoft.com/office/powerpoint/2010/main" val="4200634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10CDC-E799-089E-4FEA-A806AEDD8C88}"/>
              </a:ext>
            </a:extLst>
          </p:cNvPr>
          <p:cNvSpPr>
            <a:spLocks noGrp="1"/>
          </p:cNvSpPr>
          <p:nvPr>
            <p:ph type="title"/>
          </p:nvPr>
        </p:nvSpPr>
        <p:spPr/>
        <p:txBody>
          <a:bodyPr>
            <a:normAutofit fontScale="90000"/>
          </a:bodyPr>
          <a:lstStyle/>
          <a:p>
            <a:r>
              <a:rPr lang="es-MX" sz="4000" b="1" dirty="0">
                <a:latin typeface="Century Gothic" panose="020B0502020202020204" pitchFamily="34" charset="0"/>
              </a:rPr>
              <a:t>Proceso de Evaluación</a:t>
            </a:r>
            <a:br>
              <a:rPr lang="es-MX" sz="4000" b="1" dirty="0">
                <a:latin typeface="Century Gothic" panose="020B0502020202020204" pitchFamily="34" charset="0"/>
              </a:rPr>
            </a:br>
            <a:endParaRPr lang="es-MX" dirty="0"/>
          </a:p>
        </p:txBody>
      </p:sp>
      <p:sp>
        <p:nvSpPr>
          <p:cNvPr id="3" name="Marcador de contenido 2"/>
          <p:cNvSpPr>
            <a:spLocks noGrp="1"/>
          </p:cNvSpPr>
          <p:nvPr>
            <p:ph idx="1"/>
          </p:nvPr>
        </p:nvSpPr>
        <p:spPr/>
        <p:txBody>
          <a:bodyPr>
            <a:normAutofit/>
          </a:bodyPr>
          <a:lstStyle/>
          <a:p>
            <a:pPr algn="just"/>
            <a:r>
              <a:rPr lang="es-MX" dirty="0"/>
              <a:t>El Coordinador y/o Evaluador verificará los datos del candidato, y posteriormente dará inicio ingresando a la liga de acceso a la plataforma de evaluación en línea; recordando que el Usuario es la CURP del candidato y la contraseña es el Folio de proceso.</a:t>
            </a:r>
          </a:p>
        </p:txBody>
      </p:sp>
      <p:sp>
        <p:nvSpPr>
          <p:cNvPr id="5" name="Título 1"/>
          <p:cNvSpPr txBox="1">
            <a:spLocks/>
          </p:cNvSpPr>
          <p:nvPr/>
        </p:nvSpPr>
        <p:spPr>
          <a:xfrm>
            <a:off x="1355993" y="284668"/>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2500" b="1" dirty="0">
              <a:latin typeface="Century Gothic" panose="020B0502020202020204" pitchFamily="34" charset="0"/>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0" y="2186722"/>
            <a:ext cx="3344655" cy="3156267"/>
          </a:xfrm>
          <a:prstGeom prst="rect">
            <a:avLst/>
          </a:prstGeom>
        </p:spPr>
      </p:pic>
    </p:spTree>
    <p:extLst>
      <p:ext uri="{BB962C8B-B14F-4D97-AF65-F5344CB8AC3E}">
        <p14:creationId xmlns:p14="http://schemas.microsoft.com/office/powerpoint/2010/main" val="2276840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6698828" y="3848099"/>
            <a:ext cx="2769021" cy="242027"/>
          </a:xfrm>
          <a:prstGeom prst="roundRect">
            <a:avLst/>
          </a:prstGeom>
          <a:noFill/>
          <a:ln w="285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s-MX" b="1" dirty="0">
                <a:solidFill>
                  <a:schemeClr val="tx1"/>
                </a:solidFill>
              </a:rPr>
              <a:t>Insertar CURP</a:t>
            </a:r>
          </a:p>
        </p:txBody>
      </p:sp>
      <p:sp>
        <p:nvSpPr>
          <p:cNvPr id="6" name="Rectángulo redondeado 5"/>
          <p:cNvSpPr/>
          <p:nvPr/>
        </p:nvSpPr>
        <p:spPr>
          <a:xfrm>
            <a:off x="6681271" y="4163114"/>
            <a:ext cx="2767529" cy="208861"/>
          </a:xfrm>
          <a:prstGeom prst="roundRect">
            <a:avLst/>
          </a:prstGeom>
          <a:noFill/>
          <a:ln w="285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s-MX" b="1" dirty="0">
                <a:solidFill>
                  <a:schemeClr val="tx1"/>
                </a:solidFill>
              </a:rPr>
              <a:t>Insertar Folio de Proceso</a:t>
            </a:r>
          </a:p>
        </p:txBody>
      </p:sp>
      <p:sp>
        <p:nvSpPr>
          <p:cNvPr id="9" name="Marcador de contenido 2"/>
          <p:cNvSpPr txBox="1">
            <a:spLocks/>
          </p:cNvSpPr>
          <p:nvPr/>
        </p:nvSpPr>
        <p:spPr>
          <a:xfrm>
            <a:off x="2093556" y="1771799"/>
            <a:ext cx="8510650" cy="601053"/>
          </a:xfrm>
          <a:prstGeom prst="rect">
            <a:avLst/>
          </a:prstGeom>
        </p:spPr>
        <p:txBody>
          <a:bodyPr vert="horz" lIns="91440" tIns="45720" rIns="91440" bIns="45720" rtlCol="0">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400" dirty="0">
                <a:latin typeface="Century Gothic" panose="020B0502020202020204" pitchFamily="34" charset="0"/>
                <a:hlinkClick r:id="rId2"/>
              </a:rPr>
              <a:t>http://cvc.conocer.gob.mx:8084/servidor3_LOGIN/#stay</a:t>
            </a:r>
            <a:endParaRPr lang="es-MX" sz="2400" dirty="0">
              <a:latin typeface="Century Gothic" panose="020B0502020202020204" pitchFamily="34" charset="0"/>
            </a:endParaRPr>
          </a:p>
          <a:p>
            <a:pPr marL="0" indent="0" algn="just">
              <a:buNone/>
            </a:pPr>
            <a:endParaRPr lang="es-MX" sz="2400" dirty="0">
              <a:latin typeface="Century Gothic" panose="020B0502020202020204" pitchFamily="34" charset="0"/>
            </a:endParaRPr>
          </a:p>
        </p:txBody>
      </p:sp>
      <p:pic>
        <p:nvPicPr>
          <p:cNvPr id="10" name="Imagen 9">
            <a:extLst>
              <a:ext uri="{FF2B5EF4-FFF2-40B4-BE49-F238E27FC236}">
                <a16:creationId xmlns:a16="http://schemas.microsoft.com/office/drawing/2014/main" id="{CDF3FA75-0A44-47F3-884A-D311BF792286}"/>
              </a:ext>
            </a:extLst>
          </p:cNvPr>
          <p:cNvPicPr>
            <a:picLocks noChangeAspect="1"/>
          </p:cNvPicPr>
          <p:nvPr/>
        </p:nvPicPr>
        <p:blipFill rotWithShape="1">
          <a:blip r:embed="rId3"/>
          <a:srcRect l="11766" t="22354" b="16664"/>
          <a:stretch/>
        </p:blipFill>
        <p:spPr>
          <a:xfrm>
            <a:off x="2148190" y="2568111"/>
            <a:ext cx="8742451" cy="33988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ítulo 3">
            <a:extLst>
              <a:ext uri="{FF2B5EF4-FFF2-40B4-BE49-F238E27FC236}">
                <a16:creationId xmlns:a16="http://schemas.microsoft.com/office/drawing/2014/main" id="{57625D2A-B05D-B34C-CF04-68B684ECA635}"/>
              </a:ext>
            </a:extLst>
          </p:cNvPr>
          <p:cNvSpPr>
            <a:spLocks noGrp="1"/>
          </p:cNvSpPr>
          <p:nvPr>
            <p:ph type="title"/>
          </p:nvPr>
        </p:nvSpPr>
        <p:spPr>
          <a:xfrm>
            <a:off x="642069" y="981263"/>
            <a:ext cx="10521951" cy="779255"/>
          </a:xfrm>
        </p:spPr>
        <p:txBody>
          <a:bodyPr/>
          <a:lstStyle/>
          <a:p>
            <a:r>
              <a:rPr lang="es-MX" dirty="0"/>
              <a:t>Liga de Evaluación</a:t>
            </a:r>
          </a:p>
        </p:txBody>
      </p:sp>
    </p:spTree>
    <p:extLst>
      <p:ext uri="{BB962C8B-B14F-4D97-AF65-F5344CB8AC3E}">
        <p14:creationId xmlns:p14="http://schemas.microsoft.com/office/powerpoint/2010/main" val="1884946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08472" y="2039900"/>
            <a:ext cx="3882012" cy="2785378"/>
          </a:xfrm>
          <a:prstGeom prst="rect">
            <a:avLst/>
          </a:prstGeom>
        </p:spPr>
        <p:txBody>
          <a:bodyPr>
            <a:normAutofit/>
          </a:bodyPr>
          <a:lstStyle/>
          <a:p>
            <a:pPr algn="just">
              <a:lnSpc>
                <a:spcPct val="90000"/>
              </a:lnSpc>
              <a:spcBef>
                <a:spcPts val="1000"/>
              </a:spcBef>
            </a:pPr>
            <a:r>
              <a:rPr lang="es-MX" sz="2400" dirty="0">
                <a:solidFill>
                  <a:srgbClr val="404040"/>
                </a:solidFill>
                <a:latin typeface="Montserrat SemiBold" panose="00000700000000000000" pitchFamily="2" charset="0"/>
              </a:rPr>
              <a:t>Es importante leer con cuidado los reactivos ya que en algunos casos so se deberán de contestar en orden cronológico (1,2,3, etc…)</a:t>
            </a:r>
          </a:p>
        </p:txBody>
      </p:sp>
      <p:pic>
        <p:nvPicPr>
          <p:cNvPr id="2" name="Imagen 1"/>
          <p:cNvPicPr>
            <a:picLocks noChangeAspect="1"/>
          </p:cNvPicPr>
          <p:nvPr/>
        </p:nvPicPr>
        <p:blipFill rotWithShape="1">
          <a:blip r:embed="rId2"/>
          <a:srcRect l="15651" r="15205" b="57246"/>
          <a:stretch/>
        </p:blipFill>
        <p:spPr>
          <a:xfrm>
            <a:off x="4439252" y="1948083"/>
            <a:ext cx="7525064" cy="2908165"/>
          </a:xfrm>
          <a:prstGeom prst="rect">
            <a:avLst/>
          </a:prstGeom>
        </p:spPr>
      </p:pic>
      <p:sp>
        <p:nvSpPr>
          <p:cNvPr id="9" name="Rectángulo 8"/>
          <p:cNvSpPr/>
          <p:nvPr/>
        </p:nvSpPr>
        <p:spPr>
          <a:xfrm>
            <a:off x="4795658" y="2732183"/>
            <a:ext cx="6850742" cy="191693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Rectángulo 10"/>
          <p:cNvSpPr/>
          <p:nvPr/>
        </p:nvSpPr>
        <p:spPr>
          <a:xfrm>
            <a:off x="7460335" y="3153390"/>
            <a:ext cx="916214" cy="523220"/>
          </a:xfrm>
          <a:prstGeom prst="rect">
            <a:avLst/>
          </a:prstGeom>
        </p:spPr>
        <p:txBody>
          <a:bodyPr wrap="square">
            <a:spAutoFit/>
          </a:bodyPr>
          <a:lstStyle/>
          <a:p>
            <a:r>
              <a:rPr lang="es-MX" sz="2800" dirty="0">
                <a:solidFill>
                  <a:srgbClr val="007E67"/>
                </a:solidFill>
                <a:latin typeface="MS Gothic" panose="020B0609070205080204" pitchFamily="49" charset="-128"/>
                <a:ea typeface="MS Gothic" panose="020B0609070205080204" pitchFamily="49" charset="-128"/>
              </a:rPr>
              <a:t>☑</a:t>
            </a:r>
            <a:endParaRPr lang="es-MX" sz="2800" b="1" dirty="0">
              <a:solidFill>
                <a:srgbClr val="007E67"/>
              </a:solidFill>
              <a:latin typeface="Century Gothic" panose="020B0502020202020204" pitchFamily="34" charset="0"/>
            </a:endParaRPr>
          </a:p>
        </p:txBody>
      </p:sp>
      <p:sp>
        <p:nvSpPr>
          <p:cNvPr id="12" name="Rectángulo 11"/>
          <p:cNvSpPr/>
          <p:nvPr/>
        </p:nvSpPr>
        <p:spPr>
          <a:xfrm>
            <a:off x="7456452" y="3471061"/>
            <a:ext cx="916214" cy="523220"/>
          </a:xfrm>
          <a:prstGeom prst="rect">
            <a:avLst/>
          </a:prstGeom>
        </p:spPr>
        <p:txBody>
          <a:bodyPr wrap="square">
            <a:spAutoFit/>
          </a:bodyPr>
          <a:lstStyle/>
          <a:p>
            <a:r>
              <a:rPr lang="es-MX" sz="2800" dirty="0">
                <a:solidFill>
                  <a:srgbClr val="007E67"/>
                </a:solidFill>
                <a:latin typeface="MS Gothic" panose="020B0609070205080204" pitchFamily="49" charset="-128"/>
                <a:ea typeface="MS Gothic" panose="020B0609070205080204" pitchFamily="49" charset="-128"/>
              </a:rPr>
              <a:t>☑</a:t>
            </a:r>
            <a:endParaRPr lang="es-MX" sz="2800" b="1" dirty="0">
              <a:solidFill>
                <a:srgbClr val="007E67"/>
              </a:solidFill>
              <a:latin typeface="Century Gothic" panose="020B0502020202020204" pitchFamily="34" charset="0"/>
            </a:endParaRPr>
          </a:p>
        </p:txBody>
      </p:sp>
      <p:sp>
        <p:nvSpPr>
          <p:cNvPr id="13" name="Rectángulo 12"/>
          <p:cNvSpPr/>
          <p:nvPr/>
        </p:nvSpPr>
        <p:spPr>
          <a:xfrm>
            <a:off x="7456452" y="3763448"/>
            <a:ext cx="916214" cy="523220"/>
          </a:xfrm>
          <a:prstGeom prst="rect">
            <a:avLst/>
          </a:prstGeom>
        </p:spPr>
        <p:txBody>
          <a:bodyPr wrap="square">
            <a:spAutoFit/>
          </a:bodyPr>
          <a:lstStyle/>
          <a:p>
            <a:r>
              <a:rPr lang="es-MX" sz="2800" dirty="0">
                <a:solidFill>
                  <a:srgbClr val="007E67"/>
                </a:solidFill>
                <a:latin typeface="MS Gothic" panose="020B0609070205080204" pitchFamily="49" charset="-128"/>
                <a:ea typeface="MS Gothic" panose="020B0609070205080204" pitchFamily="49" charset="-128"/>
              </a:rPr>
              <a:t>☑</a:t>
            </a:r>
            <a:endParaRPr lang="es-MX" sz="2800" b="1" dirty="0">
              <a:solidFill>
                <a:srgbClr val="007E67"/>
              </a:solidFill>
              <a:latin typeface="Century Gothic" panose="020B0502020202020204" pitchFamily="34" charset="0"/>
            </a:endParaRPr>
          </a:p>
        </p:txBody>
      </p:sp>
      <p:sp>
        <p:nvSpPr>
          <p:cNvPr id="15" name="Rectángulo 14"/>
          <p:cNvSpPr/>
          <p:nvPr/>
        </p:nvSpPr>
        <p:spPr>
          <a:xfrm>
            <a:off x="4925573" y="5666866"/>
            <a:ext cx="7497204" cy="861774"/>
          </a:xfrm>
          <a:prstGeom prst="rect">
            <a:avLst/>
          </a:prstGeom>
        </p:spPr>
        <p:txBody>
          <a:bodyPr wrap="square">
            <a:spAutoFit/>
          </a:bodyPr>
          <a:lstStyle/>
          <a:p>
            <a:r>
              <a:rPr lang="es-MX" sz="2500" dirty="0">
                <a:latin typeface="Century Gothic" panose="020B0502020202020204" pitchFamily="34" charset="0"/>
              </a:rPr>
              <a:t>Algunos reactivos cuentan con instrucciones secundarias marcadas con </a:t>
            </a:r>
            <a:r>
              <a:rPr lang="es-MX" sz="2500" b="1" dirty="0">
                <a:solidFill>
                  <a:srgbClr val="C00000"/>
                </a:solidFill>
                <a:latin typeface="Century Gothic" panose="020B0502020202020204" pitchFamily="34" charset="0"/>
              </a:rPr>
              <a:t>Rojo</a:t>
            </a:r>
          </a:p>
        </p:txBody>
      </p:sp>
      <p:sp>
        <p:nvSpPr>
          <p:cNvPr id="16" name="Rectángulo 15"/>
          <p:cNvSpPr/>
          <p:nvPr/>
        </p:nvSpPr>
        <p:spPr>
          <a:xfrm>
            <a:off x="4826871" y="4339538"/>
            <a:ext cx="6850742" cy="4619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Flecha derecha 16"/>
          <p:cNvSpPr/>
          <p:nvPr/>
        </p:nvSpPr>
        <p:spPr>
          <a:xfrm rot="16200000">
            <a:off x="5859357" y="4786872"/>
            <a:ext cx="739966" cy="769257"/>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Título 2">
            <a:extLst>
              <a:ext uri="{FF2B5EF4-FFF2-40B4-BE49-F238E27FC236}">
                <a16:creationId xmlns:a16="http://schemas.microsoft.com/office/drawing/2014/main" id="{C258FED7-68B3-E465-DC68-566C20CB09E6}"/>
              </a:ext>
            </a:extLst>
          </p:cNvPr>
          <p:cNvSpPr>
            <a:spLocks noGrp="1"/>
          </p:cNvSpPr>
          <p:nvPr>
            <p:ph type="title"/>
          </p:nvPr>
        </p:nvSpPr>
        <p:spPr>
          <a:xfrm>
            <a:off x="583735" y="667200"/>
            <a:ext cx="10521951" cy="1274286"/>
          </a:xfrm>
        </p:spPr>
        <p:txBody>
          <a:bodyPr>
            <a:normAutofit fontScale="90000"/>
          </a:bodyPr>
          <a:lstStyle/>
          <a:p>
            <a:r>
              <a:rPr lang="es-MX" sz="4400" b="1" dirty="0">
                <a:latin typeface="Century Gothic" panose="020B0502020202020204" pitchFamily="34" charset="0"/>
              </a:rPr>
              <a:t>F</a:t>
            </a:r>
            <a:r>
              <a:rPr lang="es-MX" sz="4400" dirty="0">
                <a:latin typeface="Century Gothic" panose="020B0502020202020204" pitchFamily="34" charset="0"/>
              </a:rPr>
              <a:t>uncionamiento de la </a:t>
            </a:r>
            <a:r>
              <a:rPr lang="es-MX" sz="4400" b="1" dirty="0">
                <a:latin typeface="Century Gothic" panose="020B0502020202020204" pitchFamily="34" charset="0"/>
              </a:rPr>
              <a:t>H</a:t>
            </a:r>
            <a:r>
              <a:rPr lang="es-MX" sz="4400" dirty="0">
                <a:latin typeface="Century Gothic" panose="020B0502020202020204" pitchFamily="34" charset="0"/>
              </a:rPr>
              <a:t>erramienta de </a:t>
            </a:r>
            <a:r>
              <a:rPr lang="es-MX" sz="4400" b="1" dirty="0">
                <a:latin typeface="Century Gothic" panose="020B0502020202020204" pitchFamily="34" charset="0"/>
              </a:rPr>
              <a:t>E</a:t>
            </a:r>
            <a:r>
              <a:rPr lang="es-MX" sz="4400" dirty="0">
                <a:latin typeface="Century Gothic" panose="020B0502020202020204" pitchFamily="34" charset="0"/>
              </a:rPr>
              <a:t>valuación</a:t>
            </a:r>
            <a:endParaRPr lang="es-MX" dirty="0"/>
          </a:p>
        </p:txBody>
      </p:sp>
    </p:spTree>
    <p:extLst>
      <p:ext uri="{BB962C8B-B14F-4D97-AF65-F5344CB8AC3E}">
        <p14:creationId xmlns:p14="http://schemas.microsoft.com/office/powerpoint/2010/main" val="2440575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24114" y="841830"/>
            <a:ext cx="10682514" cy="4524315"/>
          </a:xfrm>
          <a:prstGeom prst="rect">
            <a:avLst/>
          </a:prstGeom>
        </p:spPr>
        <p:txBody>
          <a:bodyPr wrap="square">
            <a:spAutoFit/>
          </a:bodyPr>
          <a:lstStyle/>
          <a:p>
            <a:pPr algn="ctr"/>
            <a:r>
              <a:rPr lang="es-MX" sz="3200" b="1" dirty="0">
                <a:solidFill>
                  <a:srgbClr val="FF0000"/>
                </a:solidFill>
                <a:latin typeface="Century Gothic" panose="020B0502020202020204" pitchFamily="34" charset="0"/>
              </a:rPr>
              <a:t>NINGÚN </a:t>
            </a:r>
            <a:r>
              <a:rPr lang="es-MX" sz="3200" dirty="0">
                <a:solidFill>
                  <a:srgbClr val="000000"/>
                </a:solidFill>
                <a:latin typeface="Century Gothic" panose="020B0502020202020204" pitchFamily="34" charset="0"/>
              </a:rPr>
              <a:t>REACTIVO </a:t>
            </a:r>
            <a:r>
              <a:rPr lang="es-MX" sz="3200" dirty="0">
                <a:latin typeface="Century Gothic" panose="020B0502020202020204" pitchFamily="34" charset="0"/>
              </a:rPr>
              <a:t>PERMITE:</a:t>
            </a:r>
          </a:p>
          <a:p>
            <a:pPr algn="ctr"/>
            <a:endParaRPr lang="es-MX" sz="2400" dirty="0">
              <a:latin typeface="Century Gothic" panose="020B0502020202020204" pitchFamily="34" charset="0"/>
            </a:endParaRPr>
          </a:p>
          <a:p>
            <a:pPr marL="342900" indent="-342900">
              <a:buFont typeface="Arial" panose="020B0604020202020204" pitchFamily="34" charset="0"/>
              <a:buChar char="•"/>
            </a:pPr>
            <a:endParaRPr lang="es-MX" sz="2400" dirty="0">
              <a:latin typeface="Century Gothic" panose="020B0502020202020204" pitchFamily="34" charset="0"/>
            </a:endParaRPr>
          </a:p>
          <a:p>
            <a:pPr marL="342900" indent="-342900">
              <a:buFont typeface="Arial" panose="020B0604020202020204" pitchFamily="34" charset="0"/>
              <a:buChar char="•"/>
            </a:pPr>
            <a:r>
              <a:rPr lang="es-MX" sz="2400" dirty="0">
                <a:latin typeface="Century Gothic" panose="020B0502020202020204" pitchFamily="34" charset="0"/>
              </a:rPr>
              <a:t>Uso de los comandos rápidos con el teclado </a:t>
            </a:r>
          </a:p>
          <a:p>
            <a:r>
              <a:rPr lang="es-MX" sz="2400" dirty="0">
                <a:latin typeface="Century Gothic" panose="020B0502020202020204" pitchFamily="34" charset="0"/>
              </a:rPr>
              <a:t>	</a:t>
            </a:r>
            <a:r>
              <a:rPr lang="es-MX" sz="2400" i="1" dirty="0">
                <a:latin typeface="Century Gothic" panose="020B0502020202020204" pitchFamily="34" charset="0"/>
              </a:rPr>
              <a:t>Ejemplo</a:t>
            </a:r>
            <a:r>
              <a:rPr lang="es-MX" sz="2400" dirty="0">
                <a:latin typeface="Century Gothic" panose="020B0502020202020204" pitchFamily="34" charset="0"/>
              </a:rPr>
              <a:t> </a:t>
            </a:r>
            <a:r>
              <a:rPr lang="es-MX" sz="4000" dirty="0">
                <a:latin typeface="Century Gothic" panose="020B0502020202020204" pitchFamily="34" charset="0"/>
              </a:rPr>
              <a:t>“</a:t>
            </a:r>
            <a:r>
              <a:rPr lang="es-MX" sz="4000" b="1" u="sng" dirty="0" err="1">
                <a:latin typeface="Century Gothic" panose="020B0502020202020204" pitchFamily="34" charset="0"/>
              </a:rPr>
              <a:t>Ctrl</a:t>
            </a:r>
            <a:r>
              <a:rPr lang="es-MX" sz="4000" b="1" u="sng" dirty="0">
                <a:latin typeface="Century Gothic" panose="020B0502020202020204" pitchFamily="34" charset="0"/>
              </a:rPr>
              <a:t> + n</a:t>
            </a:r>
            <a:r>
              <a:rPr lang="es-MX" sz="4000" dirty="0">
                <a:latin typeface="Century Gothic" panose="020B0502020202020204" pitchFamily="34" charset="0"/>
              </a:rPr>
              <a:t>”, </a:t>
            </a:r>
            <a:r>
              <a:rPr lang="es-MX" sz="4000" b="1" u="sng" dirty="0">
                <a:latin typeface="Century Gothic" panose="020B0502020202020204" pitchFamily="34" charset="0"/>
              </a:rPr>
              <a:t>“</a:t>
            </a:r>
            <a:r>
              <a:rPr lang="es-MX" sz="4000" b="1" u="sng" dirty="0" err="1">
                <a:latin typeface="Century Gothic" panose="020B0502020202020204" pitchFamily="34" charset="0"/>
              </a:rPr>
              <a:t>Ctrl</a:t>
            </a:r>
            <a:r>
              <a:rPr lang="es-MX" sz="4000" b="1" u="sng" dirty="0">
                <a:latin typeface="Century Gothic" panose="020B0502020202020204" pitchFamily="34" charset="0"/>
              </a:rPr>
              <a:t> + V”</a:t>
            </a:r>
            <a:endParaRPr lang="es-MX" sz="2400" dirty="0">
              <a:latin typeface="Century Gothic" panose="020B0502020202020204" pitchFamily="34" charset="0"/>
            </a:endParaRPr>
          </a:p>
          <a:p>
            <a:endParaRPr lang="es-MX" sz="2400" dirty="0">
              <a:latin typeface="Century Gothic" panose="020B0502020202020204" pitchFamily="34" charset="0"/>
            </a:endParaRPr>
          </a:p>
          <a:p>
            <a:endParaRPr lang="es-MX" sz="2400" dirty="0">
              <a:latin typeface="Century Gothic" panose="020B0502020202020204" pitchFamily="34" charset="0"/>
            </a:endParaRPr>
          </a:p>
          <a:p>
            <a:endParaRPr lang="es-MX" sz="2400" dirty="0">
              <a:latin typeface="Century Gothic" panose="020B0502020202020204" pitchFamily="34" charset="0"/>
            </a:endParaRPr>
          </a:p>
          <a:p>
            <a:endParaRPr lang="es-MX" sz="2400" dirty="0">
              <a:latin typeface="Century Gothic" panose="020B0502020202020204" pitchFamily="34" charset="0"/>
            </a:endParaRPr>
          </a:p>
          <a:p>
            <a:endParaRPr lang="es-MX" sz="2400" dirty="0">
              <a:latin typeface="Century Gothic" panose="020B0502020202020204" pitchFamily="34" charset="0"/>
            </a:endParaRPr>
          </a:p>
          <a:p>
            <a:pPr marL="342900" indent="-342900">
              <a:buFont typeface="Arial" panose="020B0604020202020204" pitchFamily="34" charset="0"/>
              <a:buChar char="•"/>
            </a:pPr>
            <a:r>
              <a:rPr lang="es-MX" sz="2400" dirty="0">
                <a:latin typeface="Century Gothic" panose="020B0502020202020204" pitchFamily="34" charset="0"/>
              </a:rPr>
              <a:t>Uso del menú contextual (clic derecho)</a:t>
            </a:r>
          </a:p>
        </p:txBody>
      </p:sp>
      <p:pic>
        <p:nvPicPr>
          <p:cNvPr id="6" name="Imagen 5"/>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43712" t="37469" r="34974" b="17753"/>
          <a:stretch/>
        </p:blipFill>
        <p:spPr bwMode="auto">
          <a:xfrm>
            <a:off x="6995887" y="3360058"/>
            <a:ext cx="2656113" cy="301171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3688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1925" y="522458"/>
            <a:ext cx="6737391" cy="2932085"/>
          </a:xfrm>
          <a:prstGeom prst="rect">
            <a:avLst/>
          </a:prstGeom>
        </p:spPr>
        <p:txBody>
          <a:bodyPr>
            <a:normAutofit/>
          </a:bodyPr>
          <a:lstStyle/>
          <a:p>
            <a:pPr algn="just">
              <a:lnSpc>
                <a:spcPct val="90000"/>
              </a:lnSpc>
              <a:spcBef>
                <a:spcPts val="1000"/>
              </a:spcBef>
            </a:pPr>
            <a:r>
              <a:rPr lang="es-MX" sz="2000" dirty="0">
                <a:solidFill>
                  <a:srgbClr val="404040"/>
                </a:solidFill>
                <a:latin typeface="Montserrat SemiBold" panose="00000700000000000000" pitchFamily="2" charset="0"/>
              </a:rPr>
              <a:t>Algunos ejercicios necesitar la tecla “ENTER” o DOBLE CLICK para:</a:t>
            </a:r>
          </a:p>
          <a:p>
            <a:pPr algn="just">
              <a:lnSpc>
                <a:spcPct val="90000"/>
              </a:lnSpc>
              <a:spcBef>
                <a:spcPts val="1000"/>
              </a:spcBef>
            </a:pPr>
            <a:r>
              <a:rPr lang="es-MX" sz="2000" dirty="0">
                <a:solidFill>
                  <a:srgbClr val="404040"/>
                </a:solidFill>
                <a:latin typeface="Montserrat SemiBold" panose="00000700000000000000" pitchFamily="2" charset="0"/>
              </a:rPr>
              <a:t>Eliminar objetos.</a:t>
            </a:r>
          </a:p>
          <a:p>
            <a:pPr algn="just">
              <a:lnSpc>
                <a:spcPct val="90000"/>
              </a:lnSpc>
              <a:spcBef>
                <a:spcPts val="1000"/>
              </a:spcBef>
            </a:pPr>
            <a:r>
              <a:rPr lang="es-MX" sz="2000" dirty="0">
                <a:solidFill>
                  <a:srgbClr val="404040"/>
                </a:solidFill>
                <a:latin typeface="Montserrat SemiBold" panose="00000700000000000000" pitchFamily="2" charset="0"/>
              </a:rPr>
              <a:t>Saltos de página.</a:t>
            </a:r>
          </a:p>
          <a:p>
            <a:pPr algn="just">
              <a:lnSpc>
                <a:spcPct val="90000"/>
              </a:lnSpc>
              <a:spcBef>
                <a:spcPts val="1000"/>
              </a:spcBef>
            </a:pPr>
            <a:r>
              <a:rPr lang="es-MX" sz="2000" dirty="0">
                <a:solidFill>
                  <a:srgbClr val="404040"/>
                </a:solidFill>
                <a:latin typeface="Montserrat SemiBold" panose="00000700000000000000" pitchFamily="2" charset="0"/>
              </a:rPr>
              <a:t>Algunas acciones que requieran el uso del teclado.</a:t>
            </a:r>
          </a:p>
          <a:p>
            <a:pPr algn="just">
              <a:lnSpc>
                <a:spcPct val="90000"/>
              </a:lnSpc>
              <a:spcBef>
                <a:spcPts val="1000"/>
              </a:spcBef>
            </a:pPr>
            <a:r>
              <a:rPr lang="es-MX" sz="2000" dirty="0">
                <a:solidFill>
                  <a:srgbClr val="404040"/>
                </a:solidFill>
                <a:latin typeface="Montserrat SemiBold" panose="00000700000000000000" pitchFamily="2" charset="0"/>
              </a:rPr>
              <a:t>Al finalizar de escribir el texto.</a:t>
            </a:r>
          </a:p>
        </p:txBody>
      </p:sp>
      <p:pic>
        <p:nvPicPr>
          <p:cNvPr id="6" name="Imagen 5"/>
          <p:cNvPicPr>
            <a:picLocks noChangeAspect="1"/>
          </p:cNvPicPr>
          <p:nvPr/>
        </p:nvPicPr>
        <p:blipFill>
          <a:blip r:embed="rId2"/>
          <a:stretch>
            <a:fillRect/>
          </a:stretch>
        </p:blipFill>
        <p:spPr>
          <a:xfrm>
            <a:off x="6841013" y="2970478"/>
            <a:ext cx="4792798" cy="2956970"/>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396606" y="3344473"/>
            <a:ext cx="6096000" cy="2693045"/>
          </a:xfrm>
          <a:prstGeom prst="rect">
            <a:avLst/>
          </a:prstGeom>
        </p:spPr>
        <p:txBody>
          <a:bodyPr>
            <a:normAutofit/>
          </a:bodyPr>
          <a:lstStyle/>
          <a:p>
            <a:pPr algn="just">
              <a:lnSpc>
                <a:spcPct val="90000"/>
              </a:lnSpc>
              <a:spcBef>
                <a:spcPts val="1000"/>
              </a:spcBef>
            </a:pPr>
            <a:r>
              <a:rPr lang="es-MX" sz="2000" dirty="0">
                <a:solidFill>
                  <a:srgbClr val="404040"/>
                </a:solidFill>
                <a:latin typeface="Montserrat SemiBold" panose="00000700000000000000" pitchFamily="2" charset="0"/>
              </a:rPr>
              <a:t>**Hay ejercicios en los que requieren hacer uso de las barras de desplazamiento.</a:t>
            </a:r>
          </a:p>
          <a:p>
            <a:pPr algn="just">
              <a:lnSpc>
                <a:spcPct val="90000"/>
              </a:lnSpc>
              <a:spcBef>
                <a:spcPts val="1000"/>
              </a:spcBef>
            </a:pPr>
            <a:endParaRPr lang="es-MX" sz="2000" dirty="0">
              <a:solidFill>
                <a:srgbClr val="404040"/>
              </a:solidFill>
              <a:latin typeface="Montserrat SemiBold" panose="00000700000000000000" pitchFamily="2" charset="0"/>
            </a:endParaRPr>
          </a:p>
          <a:p>
            <a:pPr algn="just">
              <a:lnSpc>
                <a:spcPct val="90000"/>
              </a:lnSpc>
              <a:spcBef>
                <a:spcPts val="1000"/>
              </a:spcBef>
            </a:pPr>
            <a:r>
              <a:rPr lang="es-MX" sz="2000" dirty="0">
                <a:solidFill>
                  <a:srgbClr val="404040"/>
                </a:solidFill>
                <a:latin typeface="Montserrat SemiBold" panose="00000700000000000000" pitchFamily="2" charset="0"/>
              </a:rPr>
              <a:t>IMPORTANTE OBSERVAR la pantalla del simulador para detectar en qué momento y no confundirla</a:t>
            </a:r>
          </a:p>
          <a:p>
            <a:pPr algn="just">
              <a:lnSpc>
                <a:spcPct val="90000"/>
              </a:lnSpc>
              <a:spcBef>
                <a:spcPts val="1000"/>
              </a:spcBef>
            </a:pPr>
            <a:r>
              <a:rPr lang="es-MX" sz="2000" dirty="0">
                <a:solidFill>
                  <a:srgbClr val="404040"/>
                </a:solidFill>
                <a:latin typeface="Montserrat SemiBold" panose="00000700000000000000" pitchFamily="2" charset="0"/>
              </a:rPr>
              <a:t>con la barra de desplazamiento de la ventana del simulador. (Ver imagen).</a:t>
            </a:r>
          </a:p>
        </p:txBody>
      </p:sp>
      <p:sp>
        <p:nvSpPr>
          <p:cNvPr id="11" name="AutoShape 8" descr="Resultado de imagen para tecla ENTER png"/>
          <p:cNvSpPr>
            <a:spLocks noChangeAspect="1" noChangeArrowheads="1"/>
          </p:cNvSpPr>
          <p:nvPr/>
        </p:nvSpPr>
        <p:spPr bwMode="auto">
          <a:xfrm>
            <a:off x="155575" y="-144463"/>
            <a:ext cx="1485938" cy="14859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7658" name="Picture 10" descr="Resultado de imagen para tecla ENTE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8862" y="1095555"/>
            <a:ext cx="1330644" cy="133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339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7624" y="804886"/>
            <a:ext cx="9650218" cy="1200329"/>
          </a:xfrm>
          <a:prstGeom prst="rect">
            <a:avLst/>
          </a:prstGeom>
        </p:spPr>
        <p:txBody>
          <a:bodyPr>
            <a:normAutofit/>
          </a:bodyPr>
          <a:lstStyle/>
          <a:p>
            <a:pPr algn="just">
              <a:lnSpc>
                <a:spcPct val="90000"/>
              </a:lnSpc>
              <a:spcBef>
                <a:spcPts val="1000"/>
              </a:spcBef>
            </a:pPr>
            <a:r>
              <a:rPr lang="es-MX" sz="2000" dirty="0">
                <a:solidFill>
                  <a:srgbClr val="404040"/>
                </a:solidFill>
                <a:latin typeface="Montserrat SemiBold" panose="00000700000000000000" pitchFamily="2" charset="0"/>
              </a:rPr>
              <a:t>Al terminar un ejercicio, confirmar si está seguro de la respuesta</a:t>
            </a:r>
          </a:p>
          <a:p>
            <a:pPr algn="just">
              <a:lnSpc>
                <a:spcPct val="90000"/>
              </a:lnSpc>
              <a:spcBef>
                <a:spcPts val="1000"/>
              </a:spcBef>
            </a:pPr>
            <a:r>
              <a:rPr lang="es-MX" sz="2000" dirty="0">
                <a:solidFill>
                  <a:srgbClr val="404040"/>
                </a:solidFill>
                <a:latin typeface="Montserrat SemiBold" panose="00000700000000000000" pitchFamily="2" charset="0"/>
                <a:sym typeface="Wingdings" panose="05000000000000000000" pitchFamily="2" charset="2"/>
              </a:rPr>
              <a:t>   </a:t>
            </a:r>
            <a:r>
              <a:rPr lang="es-MX" sz="2000" dirty="0">
                <a:solidFill>
                  <a:srgbClr val="404040"/>
                </a:solidFill>
                <a:latin typeface="Montserrat SemiBold" panose="00000700000000000000" pitchFamily="2" charset="0"/>
              </a:rPr>
              <a:t>Si la respuesta es afirmativa, debe dar clic en ACEPTAR </a:t>
            </a:r>
          </a:p>
          <a:p>
            <a:pPr algn="just">
              <a:lnSpc>
                <a:spcPct val="90000"/>
              </a:lnSpc>
              <a:spcBef>
                <a:spcPts val="1000"/>
              </a:spcBef>
            </a:pPr>
            <a:r>
              <a:rPr lang="es-MX" sz="2000" dirty="0">
                <a:solidFill>
                  <a:srgbClr val="404040"/>
                </a:solidFill>
                <a:latin typeface="Montserrat SemiBold" panose="00000700000000000000" pitchFamily="2" charset="0"/>
              </a:rPr>
              <a:t> </a:t>
            </a:r>
            <a:r>
              <a:rPr lang="es-MX" sz="2000" dirty="0">
                <a:solidFill>
                  <a:srgbClr val="404040"/>
                </a:solidFill>
                <a:latin typeface="Montserrat SemiBold" panose="00000700000000000000" pitchFamily="2" charset="0"/>
                <a:sym typeface="Wingdings" panose="05000000000000000000" pitchFamily="2" charset="2"/>
              </a:rPr>
              <a:t>  </a:t>
            </a:r>
            <a:r>
              <a:rPr lang="es-MX" sz="2000" dirty="0">
                <a:solidFill>
                  <a:srgbClr val="404040"/>
                </a:solidFill>
                <a:latin typeface="Montserrat SemiBold" panose="00000700000000000000" pitchFamily="2" charset="0"/>
              </a:rPr>
              <a:t>Si la respuesta es NO  puede regresar nuevamente al ejercicio y realizarlo desde el principio. </a:t>
            </a:r>
          </a:p>
        </p:txBody>
      </p:sp>
      <p:pic>
        <p:nvPicPr>
          <p:cNvPr id="5" name="Imagen 4"/>
          <p:cNvPicPr>
            <a:picLocks noChangeAspect="1"/>
          </p:cNvPicPr>
          <p:nvPr/>
        </p:nvPicPr>
        <p:blipFill>
          <a:blip r:embed="rId2"/>
          <a:stretch>
            <a:fillRect/>
          </a:stretch>
        </p:blipFill>
        <p:spPr>
          <a:xfrm>
            <a:off x="5132538" y="1985469"/>
            <a:ext cx="4210630" cy="2535040"/>
          </a:xfrm>
          <a:prstGeom prst="rect">
            <a:avLst/>
          </a:prstGeom>
        </p:spPr>
      </p:pic>
      <p:sp>
        <p:nvSpPr>
          <p:cNvPr id="7" name="Rectángulo 6"/>
          <p:cNvSpPr/>
          <p:nvPr/>
        </p:nvSpPr>
        <p:spPr>
          <a:xfrm>
            <a:off x="455364" y="4669956"/>
            <a:ext cx="11281272" cy="1508105"/>
          </a:xfrm>
          <a:prstGeom prst="rect">
            <a:avLst/>
          </a:prstGeom>
        </p:spPr>
        <p:txBody>
          <a:bodyPr>
            <a:normAutofit/>
          </a:bodyPr>
          <a:lstStyle/>
          <a:p>
            <a:pPr algn="just">
              <a:lnSpc>
                <a:spcPct val="90000"/>
              </a:lnSpc>
              <a:spcBef>
                <a:spcPts val="1000"/>
              </a:spcBef>
            </a:pPr>
            <a:r>
              <a:rPr lang="es-MX" sz="1600" dirty="0">
                <a:solidFill>
                  <a:srgbClr val="FF0000"/>
                </a:solidFill>
                <a:latin typeface="Montserrat SemiBold" panose="00000700000000000000" pitchFamily="2" charset="0"/>
              </a:rPr>
              <a:t>Es importante tener en cuenta que mientras no aparezca este mensaje, el simulador NO ha registrado una respuesta, por lo que si haces clic en “Continuar” sin que haya aparecido el cuadro de respuesta final o la pantalla permanece en blanco, la herramienta te saltará al siguiente reactivo sin haber registrado una respuesta. Cualquier reactivo que sea saltado se puede responder al final.</a:t>
            </a:r>
          </a:p>
        </p:txBody>
      </p:sp>
      <p:sp>
        <p:nvSpPr>
          <p:cNvPr id="8" name="Elipse 7"/>
          <p:cNvSpPr/>
          <p:nvPr/>
        </p:nvSpPr>
        <p:spPr>
          <a:xfrm>
            <a:off x="7712014" y="3786997"/>
            <a:ext cx="1273667" cy="5785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58979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98013" y="1385627"/>
            <a:ext cx="9896821" cy="707886"/>
          </a:xfrm>
          <a:prstGeom prst="rect">
            <a:avLst/>
          </a:prstGeom>
        </p:spPr>
        <p:txBody>
          <a:bodyPr>
            <a:normAutofit/>
          </a:bodyPr>
          <a:lstStyle/>
          <a:p>
            <a:pPr algn="just">
              <a:lnSpc>
                <a:spcPct val="90000"/>
              </a:lnSpc>
              <a:spcBef>
                <a:spcPts val="1000"/>
              </a:spcBef>
            </a:pPr>
            <a:r>
              <a:rPr lang="es-MX" sz="2000" dirty="0">
                <a:solidFill>
                  <a:srgbClr val="404040"/>
                </a:solidFill>
                <a:latin typeface="Montserrat SemiBold" panose="00000700000000000000" pitchFamily="2" charset="0"/>
              </a:rPr>
              <a:t>Entre cada una de las preguntas de la evaluación aparece este cuadro mientras se realiza la carga del siguiente reactivo:</a:t>
            </a:r>
          </a:p>
        </p:txBody>
      </p:sp>
      <p:pic>
        <p:nvPicPr>
          <p:cNvPr id="5" name="Imagen 4"/>
          <p:cNvPicPr>
            <a:picLocks noChangeAspect="1"/>
          </p:cNvPicPr>
          <p:nvPr/>
        </p:nvPicPr>
        <p:blipFill>
          <a:blip r:embed="rId2"/>
          <a:stretch>
            <a:fillRect/>
          </a:stretch>
        </p:blipFill>
        <p:spPr>
          <a:xfrm>
            <a:off x="2865023" y="2422361"/>
            <a:ext cx="6362800" cy="3830769"/>
          </a:xfrm>
          <a:prstGeom prst="rect">
            <a:avLst/>
          </a:prstGeom>
        </p:spPr>
      </p:pic>
    </p:spTree>
    <p:extLst>
      <p:ext uri="{BB962C8B-B14F-4D97-AF65-F5344CB8AC3E}">
        <p14:creationId xmlns:p14="http://schemas.microsoft.com/office/powerpoint/2010/main" val="3944760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698B71-AF1C-75AB-BBD3-FE30B0153244}"/>
              </a:ext>
            </a:extLst>
          </p:cNvPr>
          <p:cNvSpPr>
            <a:spLocks noGrp="1"/>
          </p:cNvSpPr>
          <p:nvPr>
            <p:ph type="title"/>
          </p:nvPr>
        </p:nvSpPr>
        <p:spPr/>
        <p:txBody>
          <a:bodyPr>
            <a:normAutofit fontScale="90000"/>
          </a:bodyPr>
          <a:lstStyle/>
          <a:p>
            <a:r>
              <a:rPr lang="es-MX" sz="4000" b="1" dirty="0">
                <a:latin typeface="Century Gothic" panose="020B0502020202020204" pitchFamily="34" charset="0"/>
              </a:rPr>
              <a:t>Generación de Resultados </a:t>
            </a:r>
            <a:br>
              <a:rPr lang="es-MX" sz="4000" b="1" dirty="0">
                <a:latin typeface="Century Gothic" panose="020B0502020202020204" pitchFamily="34" charset="0"/>
              </a:rPr>
            </a:br>
            <a:endParaRPr lang="es-MX" dirty="0"/>
          </a:p>
        </p:txBody>
      </p:sp>
      <p:sp>
        <p:nvSpPr>
          <p:cNvPr id="3" name="Marcador de contenido 2"/>
          <p:cNvSpPr>
            <a:spLocks noGrp="1"/>
          </p:cNvSpPr>
          <p:nvPr>
            <p:ph idx="1"/>
          </p:nvPr>
        </p:nvSpPr>
        <p:spPr>
          <a:xfrm>
            <a:off x="5029200" y="1380227"/>
            <a:ext cx="6324600" cy="4796738"/>
          </a:xfrm>
        </p:spPr>
        <p:txBody>
          <a:bodyPr>
            <a:normAutofit/>
          </a:bodyPr>
          <a:lstStyle/>
          <a:p>
            <a:pPr algn="just"/>
            <a:r>
              <a:rPr lang="es-MX" dirty="0"/>
              <a:t>Una vez concluido el proceso de evaluación, el Centro de Evaluación podrá extraer los resultados de los candidatos mediante el módulo de evaluación del CONOCER.</a:t>
            </a:r>
          </a:p>
          <a:p>
            <a:pPr algn="just"/>
            <a:r>
              <a:rPr lang="es-MX" dirty="0"/>
              <a:t>En caso de que se tenga una clave de evaluador temporal, deberá enviar la base de datos de los candidatos evaluados, para la generación de resultados a la DAOCE.</a:t>
            </a:r>
          </a:p>
          <a:p>
            <a:pPr algn="just"/>
            <a:endParaRPr lang="es-MX"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343" y="2380536"/>
            <a:ext cx="3674853" cy="3712322"/>
          </a:xfrm>
          <a:prstGeom prst="rect">
            <a:avLst/>
          </a:prstGeom>
        </p:spPr>
      </p:pic>
    </p:spTree>
    <p:extLst>
      <p:ext uri="{BB962C8B-B14F-4D97-AF65-F5344CB8AC3E}">
        <p14:creationId xmlns:p14="http://schemas.microsoft.com/office/powerpoint/2010/main" val="123922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029200" y="1397479"/>
            <a:ext cx="6324600" cy="4779485"/>
          </a:xfrm>
        </p:spPr>
        <p:txBody>
          <a:bodyPr>
            <a:normAutofit/>
          </a:bodyPr>
          <a:lstStyle/>
          <a:p>
            <a:pPr algn="just"/>
            <a:r>
              <a:rPr lang="es-MX" dirty="0"/>
              <a:t>Una vez obtenido el resultado del proceso, se deberá generar un lote con el o los procesos realizados y enviarlo a través de la plataforma del CONOCER, a la ECE Conalep para su disponibilidad; sin esta acción no se podrán visualizar en la plataforma de la ECE Conalep.</a:t>
            </a:r>
          </a:p>
          <a:p>
            <a:pPr algn="just"/>
            <a:r>
              <a:rPr lang="es-MX" dirty="0"/>
              <a:t>En caso de haber solicitado la clave de evaluador temporal, deberá enviar a la DAOCE la base de datos de los candidatos con la que se creará el folio de dictaminación.</a:t>
            </a:r>
          </a:p>
        </p:txBody>
      </p:sp>
      <p:sp>
        <p:nvSpPr>
          <p:cNvPr id="5" name="Título 1"/>
          <p:cNvSpPr txBox="1">
            <a:spLocks/>
          </p:cNvSpPr>
          <p:nvPr/>
        </p:nvSpPr>
        <p:spPr>
          <a:xfrm>
            <a:off x="1355993" y="284668"/>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1050" dirty="0">
              <a:latin typeface="Montserrat" panose="00000500000000000000" pitchFamily="2" charset="0"/>
            </a:endParaRPr>
          </a:p>
        </p:txBody>
      </p:sp>
      <p:grpSp>
        <p:nvGrpSpPr>
          <p:cNvPr id="11" name="Grupo 10"/>
          <p:cNvGrpSpPr/>
          <p:nvPr/>
        </p:nvGrpSpPr>
        <p:grpSpPr>
          <a:xfrm>
            <a:off x="1024624" y="3005144"/>
            <a:ext cx="2857263" cy="2556256"/>
            <a:chOff x="379097" y="1825625"/>
            <a:chExt cx="3237257" cy="3033884"/>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7" y="2658662"/>
              <a:ext cx="3237257" cy="2200847"/>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l="11110" r="11514"/>
            <a:stretch/>
          </p:blipFill>
          <p:spPr>
            <a:xfrm>
              <a:off x="1212774" y="1825625"/>
              <a:ext cx="2109334" cy="1983010"/>
            </a:xfrm>
            <a:prstGeom prst="rect">
              <a:avLst/>
            </a:prstGeom>
          </p:spPr>
        </p:pic>
      </p:grpSp>
      <p:sp>
        <p:nvSpPr>
          <p:cNvPr id="7" name="Título 6">
            <a:extLst>
              <a:ext uri="{FF2B5EF4-FFF2-40B4-BE49-F238E27FC236}">
                <a16:creationId xmlns:a16="http://schemas.microsoft.com/office/drawing/2014/main" id="{E13A2443-EC4D-F336-510E-37DAE1B298F1}"/>
              </a:ext>
            </a:extLst>
          </p:cNvPr>
          <p:cNvSpPr>
            <a:spLocks noGrp="1"/>
          </p:cNvSpPr>
          <p:nvPr>
            <p:ph type="title"/>
          </p:nvPr>
        </p:nvSpPr>
        <p:spPr/>
        <p:txBody>
          <a:bodyPr>
            <a:normAutofit fontScale="90000"/>
          </a:bodyPr>
          <a:lstStyle/>
          <a:p>
            <a:r>
              <a:rPr lang="es-MX" sz="4000" b="1" dirty="0">
                <a:latin typeface="Montserrat" panose="00000500000000000000" pitchFamily="2" charset="0"/>
              </a:rPr>
              <a:t>Creación de Folio de Dictamen</a:t>
            </a:r>
            <a:br>
              <a:rPr lang="es-MX" sz="1400" b="1" dirty="0">
                <a:latin typeface="Montserrat" panose="00000500000000000000" pitchFamily="2" charset="0"/>
              </a:rPr>
            </a:br>
            <a:endParaRPr lang="es-MX" b="1" dirty="0"/>
          </a:p>
        </p:txBody>
      </p:sp>
    </p:spTree>
    <p:extLst>
      <p:ext uri="{BB962C8B-B14F-4D97-AF65-F5344CB8AC3E}">
        <p14:creationId xmlns:p14="http://schemas.microsoft.com/office/powerpoint/2010/main" val="2305206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63F730-1F86-4D0E-AAE9-2A2302A9179D}"/>
              </a:ext>
            </a:extLst>
          </p:cNvPr>
          <p:cNvSpPr>
            <a:spLocks noGrp="1"/>
          </p:cNvSpPr>
          <p:nvPr>
            <p:ph type="title"/>
          </p:nvPr>
        </p:nvSpPr>
        <p:spPr>
          <a:xfrm>
            <a:off x="398780" y="568860"/>
            <a:ext cx="4155440" cy="1812031"/>
          </a:xfrm>
        </p:spPr>
        <p:txBody>
          <a:bodyPr>
            <a:normAutofit/>
          </a:bodyPr>
          <a:lstStyle/>
          <a:p>
            <a:pPr algn="ctr"/>
            <a:r>
              <a:rPr lang="es-ES" sz="3600" b="1" dirty="0"/>
              <a:t>Requisitos para la capacitación en línea</a:t>
            </a:r>
            <a:endParaRPr lang="es-MX" sz="3600" b="1" dirty="0"/>
          </a:p>
        </p:txBody>
      </p:sp>
      <p:sp>
        <p:nvSpPr>
          <p:cNvPr id="3" name="Marcador de contenido 2">
            <a:extLst>
              <a:ext uri="{FF2B5EF4-FFF2-40B4-BE49-F238E27FC236}">
                <a16:creationId xmlns:a16="http://schemas.microsoft.com/office/drawing/2014/main" id="{383E90C1-141A-4763-A236-D3E9BCF307A2}"/>
              </a:ext>
            </a:extLst>
          </p:cNvPr>
          <p:cNvSpPr>
            <a:spLocks noGrp="1"/>
          </p:cNvSpPr>
          <p:nvPr>
            <p:ph idx="1"/>
          </p:nvPr>
        </p:nvSpPr>
        <p:spPr/>
        <p:txBody>
          <a:bodyPr>
            <a:normAutofit fontScale="92500"/>
          </a:bodyPr>
          <a:lstStyle/>
          <a:p>
            <a:pPr marL="342900" indent="-342900" algn="just">
              <a:buFont typeface="Wingdings" panose="05000000000000000000" pitchFamily="2" charset="2"/>
              <a:buChar char="ü"/>
            </a:pPr>
            <a:r>
              <a:rPr lang="es-ES" dirty="0"/>
              <a:t>Solicitud oficial, vía correo electrónico.</a:t>
            </a:r>
          </a:p>
          <a:p>
            <a:pPr marL="342900" indent="-342900" algn="just">
              <a:buFont typeface="Wingdings" panose="05000000000000000000" pitchFamily="2" charset="2"/>
              <a:buChar char="ü"/>
            </a:pPr>
            <a:r>
              <a:rPr lang="es-ES" dirty="0"/>
              <a:t>Enviar el “Formato para la habilitación a la plataforma en línea”* requisitado.</a:t>
            </a:r>
          </a:p>
          <a:p>
            <a:pPr marL="342900" indent="-342900" algn="just">
              <a:buFont typeface="Wingdings" panose="05000000000000000000" pitchFamily="2" charset="2"/>
              <a:buChar char="ü"/>
            </a:pPr>
            <a:r>
              <a:rPr lang="es-ES" dirty="0"/>
              <a:t>Pago de los accesos correspondientes. (internos o externos).</a:t>
            </a:r>
          </a:p>
          <a:p>
            <a:pPr algn="just"/>
            <a:endParaRPr lang="es-ES" dirty="0"/>
          </a:p>
          <a:p>
            <a:pPr algn="just"/>
            <a:endParaRPr lang="es-ES" dirty="0"/>
          </a:p>
          <a:p>
            <a:pPr algn="just"/>
            <a:endParaRPr lang="es-ES" dirty="0"/>
          </a:p>
          <a:p>
            <a:pPr algn="just"/>
            <a:r>
              <a:rPr lang="es-ES" dirty="0"/>
              <a:t>*Publicado en el micrositio*</a:t>
            </a:r>
            <a:endParaRPr lang="es-MX" dirty="0"/>
          </a:p>
        </p:txBody>
      </p:sp>
      <p:sp>
        <p:nvSpPr>
          <p:cNvPr id="5" name="Título 1">
            <a:extLst>
              <a:ext uri="{FF2B5EF4-FFF2-40B4-BE49-F238E27FC236}">
                <a16:creationId xmlns:a16="http://schemas.microsoft.com/office/drawing/2014/main" id="{3C9D32A5-1BE2-4971-ABAB-DE3713B637D8}"/>
              </a:ext>
            </a:extLst>
          </p:cNvPr>
          <p:cNvSpPr txBox="1">
            <a:spLocks/>
          </p:cNvSpPr>
          <p:nvPr/>
        </p:nvSpPr>
        <p:spPr>
          <a:xfrm>
            <a:off x="6096000" y="365124"/>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MX" sz="3600" b="1" dirty="0"/>
          </a:p>
        </p:txBody>
      </p:sp>
    </p:spTree>
    <p:extLst>
      <p:ext uri="{BB962C8B-B14F-4D97-AF65-F5344CB8AC3E}">
        <p14:creationId xmlns:p14="http://schemas.microsoft.com/office/powerpoint/2010/main" val="2421649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28D153-EFE7-7926-586A-0FEAF6CE166C}"/>
              </a:ext>
            </a:extLst>
          </p:cNvPr>
          <p:cNvSpPr>
            <a:spLocks noGrp="1"/>
          </p:cNvSpPr>
          <p:nvPr>
            <p:ph type="title"/>
          </p:nvPr>
        </p:nvSpPr>
        <p:spPr/>
        <p:txBody>
          <a:bodyPr>
            <a:normAutofit fontScale="90000"/>
          </a:bodyPr>
          <a:lstStyle/>
          <a:p>
            <a:r>
              <a:rPr lang="es-MX" sz="4000" b="1" dirty="0">
                <a:latin typeface="Century Gothic" panose="020B0502020202020204" pitchFamily="34" charset="0"/>
              </a:rPr>
              <a:t>Solicitud de Revisión y Dictaminación</a:t>
            </a:r>
            <a:br>
              <a:rPr lang="es-MX" sz="4000" b="1" dirty="0">
                <a:latin typeface="Century Gothic" panose="020B0502020202020204" pitchFamily="34" charset="0"/>
              </a:rPr>
            </a:br>
            <a:endParaRPr lang="es-MX" dirty="0"/>
          </a:p>
        </p:txBody>
      </p:sp>
      <p:sp>
        <p:nvSpPr>
          <p:cNvPr id="3" name="Marcador de contenido 2"/>
          <p:cNvSpPr>
            <a:spLocks noGrp="1"/>
          </p:cNvSpPr>
          <p:nvPr>
            <p:ph idx="1"/>
          </p:nvPr>
        </p:nvSpPr>
        <p:spPr/>
        <p:txBody>
          <a:bodyPr>
            <a:normAutofit/>
          </a:bodyPr>
          <a:lstStyle/>
          <a:p>
            <a:pPr algn="just"/>
            <a:r>
              <a:rPr lang="es-MX" dirty="0"/>
              <a:t>Para la gestión de certificados se deberá enviar a la DAOCE la solicitud de revisión y dictaminación, debiendo cumplir con los siguientes documentos:</a:t>
            </a:r>
          </a:p>
          <a:p>
            <a:pPr algn="just"/>
            <a:endParaRPr lang="es-MX" dirty="0"/>
          </a:p>
          <a:p>
            <a:pPr marL="342900" indent="-342900" algn="just">
              <a:buFont typeface="Wingdings" panose="05000000000000000000" pitchFamily="2" charset="2"/>
              <a:buChar char="ü"/>
            </a:pPr>
            <a:r>
              <a:rPr lang="es-MX" dirty="0"/>
              <a:t>Oficio de solicitud</a:t>
            </a:r>
          </a:p>
          <a:p>
            <a:pPr marL="342900" indent="-342900" algn="just">
              <a:buFont typeface="Wingdings" panose="05000000000000000000" pitchFamily="2" charset="2"/>
              <a:buChar char="ü"/>
            </a:pPr>
            <a:r>
              <a:rPr lang="es-MX" dirty="0"/>
              <a:t>Pago correspondiente</a:t>
            </a:r>
          </a:p>
          <a:p>
            <a:pPr marL="342900" indent="-342900" algn="just">
              <a:buFont typeface="Wingdings" panose="05000000000000000000" pitchFamily="2" charset="2"/>
              <a:buChar char="ü"/>
            </a:pPr>
            <a:r>
              <a:rPr lang="es-MX" dirty="0"/>
              <a:t>Base de datos </a:t>
            </a:r>
          </a:p>
          <a:p>
            <a:pPr algn="just"/>
            <a:endParaRPr lang="es-MX" dirty="0"/>
          </a:p>
        </p:txBody>
      </p:sp>
      <p:sp>
        <p:nvSpPr>
          <p:cNvPr id="5" name="Título 1"/>
          <p:cNvSpPr txBox="1">
            <a:spLocks/>
          </p:cNvSpPr>
          <p:nvPr/>
        </p:nvSpPr>
        <p:spPr>
          <a:xfrm>
            <a:off x="1355993" y="284668"/>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2500" b="1" dirty="0">
              <a:latin typeface="Century Gothic" panose="020B0502020202020204" pitchFamily="34" charset="0"/>
            </a:endParaRP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4336" t="17224" r="40560" b="7210"/>
          <a:stretch/>
        </p:blipFill>
        <p:spPr>
          <a:xfrm>
            <a:off x="659961" y="2475781"/>
            <a:ext cx="3069225" cy="3235772"/>
          </a:xfrm>
          <a:prstGeom prst="rect">
            <a:avLst/>
          </a:prstGeom>
        </p:spPr>
      </p:pic>
    </p:spTree>
    <p:extLst>
      <p:ext uri="{BB962C8B-B14F-4D97-AF65-F5344CB8AC3E}">
        <p14:creationId xmlns:p14="http://schemas.microsoft.com/office/powerpoint/2010/main" val="395922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4728F-864D-E574-BC7D-CB768DF6EE11}"/>
              </a:ext>
            </a:extLst>
          </p:cNvPr>
          <p:cNvSpPr>
            <a:spLocks noGrp="1"/>
          </p:cNvSpPr>
          <p:nvPr>
            <p:ph type="title"/>
          </p:nvPr>
        </p:nvSpPr>
        <p:spPr/>
        <p:txBody>
          <a:bodyPr/>
          <a:lstStyle/>
          <a:p>
            <a:r>
              <a:rPr lang="es-ES" dirty="0"/>
              <a:t>Evaluación en línea </a:t>
            </a:r>
            <a:endParaRPr lang="es-MX" dirty="0"/>
          </a:p>
        </p:txBody>
      </p:sp>
      <p:sp>
        <p:nvSpPr>
          <p:cNvPr id="3" name="Marcador de contenido 2">
            <a:extLst>
              <a:ext uri="{FF2B5EF4-FFF2-40B4-BE49-F238E27FC236}">
                <a16:creationId xmlns:a16="http://schemas.microsoft.com/office/drawing/2014/main" id="{1EE22EEF-0131-92AF-A3B6-B394DD5C1425}"/>
              </a:ext>
            </a:extLst>
          </p:cNvPr>
          <p:cNvSpPr>
            <a:spLocks noGrp="1"/>
          </p:cNvSpPr>
          <p:nvPr>
            <p:ph idx="1"/>
          </p:nvPr>
        </p:nvSpPr>
        <p:spPr>
          <a:xfrm>
            <a:off x="5029200" y="1095555"/>
            <a:ext cx="6324600" cy="5081409"/>
          </a:xfrm>
        </p:spPr>
        <p:txBody>
          <a:bodyPr>
            <a:normAutofit fontScale="92500"/>
          </a:bodyPr>
          <a:lstStyle/>
          <a:p>
            <a:pPr algn="just"/>
            <a:r>
              <a:rPr lang="es-ES" dirty="0"/>
              <a:t>La evaluación en línea es un método más practico ya que todo es a través de un simulador, en línea.</a:t>
            </a:r>
          </a:p>
          <a:p>
            <a:pPr algn="just"/>
            <a:r>
              <a:rPr lang="es-ES" dirty="0"/>
              <a:t>Solo hay que tener un evaluador dado de alta en dichos estándares.</a:t>
            </a:r>
          </a:p>
          <a:p>
            <a:pPr algn="just"/>
            <a:r>
              <a:rPr lang="es-ES" dirty="0"/>
              <a:t>Actualmente solo los estándares EC0107, EC0108 y EC0109 son los únicos para evaluarse en línea.</a:t>
            </a:r>
          </a:p>
          <a:p>
            <a:pPr marL="342900" indent="-342900" algn="just">
              <a:buFont typeface="Wingdings" panose="05000000000000000000" pitchFamily="2" charset="2"/>
              <a:buChar char="ü"/>
            </a:pPr>
            <a:r>
              <a:rPr lang="es-ES" dirty="0"/>
              <a:t>Todo es mediante un simulador, por lo cual no se requiere abrir otros elementos.</a:t>
            </a:r>
          </a:p>
          <a:p>
            <a:pPr marL="342900" indent="-342900" algn="just">
              <a:buFont typeface="Wingdings" panose="05000000000000000000" pitchFamily="2" charset="2"/>
              <a:buChar char="ü"/>
            </a:pPr>
            <a:r>
              <a:rPr lang="es-ES" dirty="0"/>
              <a:t>Esta abierto 24/7 los 365 días del año.</a:t>
            </a:r>
          </a:p>
          <a:p>
            <a:pPr marL="342900" indent="-342900" algn="just">
              <a:buFont typeface="Wingdings" panose="05000000000000000000" pitchFamily="2" charset="2"/>
              <a:buChar char="ü"/>
            </a:pPr>
            <a:r>
              <a:rPr lang="es-ES" dirty="0"/>
              <a:t>No requiere un evaluador presencial.</a:t>
            </a:r>
          </a:p>
          <a:p>
            <a:pPr marL="342900" indent="-342900" algn="just">
              <a:buFont typeface="Wingdings" panose="05000000000000000000" pitchFamily="2" charset="2"/>
              <a:buChar char="ü"/>
            </a:pPr>
            <a:r>
              <a:rPr lang="es-ES" dirty="0"/>
              <a:t>No requiere un portafolio físico.</a:t>
            </a:r>
            <a:endParaRPr lang="es-MX" dirty="0"/>
          </a:p>
        </p:txBody>
      </p:sp>
      <p:pic>
        <p:nvPicPr>
          <p:cNvPr id="4" name="Imagen 3">
            <a:extLst>
              <a:ext uri="{FF2B5EF4-FFF2-40B4-BE49-F238E27FC236}">
                <a16:creationId xmlns:a16="http://schemas.microsoft.com/office/drawing/2014/main" id="{3325967B-7107-7DAD-975E-919E6C2B21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46" b="86572" l="12667" r="83221"/>
                    </a14:imgEffect>
                  </a14:imgLayer>
                </a14:imgProps>
              </a:ext>
              <a:ext uri="{28A0092B-C50C-407E-A947-70E740481C1C}">
                <a14:useLocalDpi xmlns:a14="http://schemas.microsoft.com/office/drawing/2010/main" val="0"/>
              </a:ext>
            </a:extLst>
          </a:blip>
          <a:srcRect l="3848" t="14655" r="7959" b="5437"/>
          <a:stretch/>
        </p:blipFill>
        <p:spPr>
          <a:xfrm>
            <a:off x="475890" y="2813027"/>
            <a:ext cx="3362864" cy="3046920"/>
          </a:xfrm>
          <a:prstGeom prst="rect">
            <a:avLst/>
          </a:prstGeom>
        </p:spPr>
      </p:pic>
    </p:spTree>
    <p:extLst>
      <p:ext uri="{BB962C8B-B14F-4D97-AF65-F5344CB8AC3E}">
        <p14:creationId xmlns:p14="http://schemas.microsoft.com/office/powerpoint/2010/main" val="311518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ES" b="1" dirty="0"/>
              <a:t>Solicitud para la evaluación en línea</a:t>
            </a:r>
            <a:br>
              <a:rPr lang="es-MX" b="1" dirty="0"/>
            </a:br>
            <a:endParaRPr lang="en-US" dirty="0"/>
          </a:p>
        </p:txBody>
      </p:sp>
      <p:sp>
        <p:nvSpPr>
          <p:cNvPr id="6" name="Marcador de contenido 3">
            <a:extLst>
              <a:ext uri="{FF2B5EF4-FFF2-40B4-BE49-F238E27FC236}">
                <a16:creationId xmlns:a16="http://schemas.microsoft.com/office/drawing/2014/main" id="{AD8A52F0-6069-4407-8AB4-FE9496F16232}"/>
              </a:ext>
            </a:extLst>
          </p:cNvPr>
          <p:cNvSpPr>
            <a:spLocks noGrp="1"/>
          </p:cNvSpPr>
          <p:nvPr>
            <p:ph idx="1"/>
          </p:nvPr>
        </p:nvSpPr>
        <p:spPr>
          <a:prstGeom prst="rect">
            <a:avLst/>
          </a:prstGeom>
        </p:spPr>
        <p:txBody>
          <a:bodyPr>
            <a:normAutofit fontScale="92500" lnSpcReduction="10000"/>
          </a:bodyPr>
          <a:lstStyle/>
          <a:p>
            <a:pPr>
              <a:buFont typeface="Wingdings" panose="05000000000000000000" pitchFamily="2" charset="2"/>
              <a:buChar char="ü"/>
            </a:pPr>
            <a:r>
              <a:rPr lang="es-ES" sz="2000" dirty="0"/>
              <a:t>Contar con un evaluador acreditado en dichos estándares.</a:t>
            </a:r>
          </a:p>
          <a:p>
            <a:pPr>
              <a:buFont typeface="Wingdings" panose="05000000000000000000" pitchFamily="2" charset="2"/>
              <a:buChar char="ü"/>
            </a:pPr>
            <a:r>
              <a:rPr lang="es-ES" sz="2000" dirty="0"/>
              <a:t> registrar al candidato en el SII.</a:t>
            </a:r>
          </a:p>
          <a:p>
            <a:pPr>
              <a:buFont typeface="Wingdings" panose="05000000000000000000" pitchFamily="2" charset="2"/>
              <a:buChar char="ü"/>
            </a:pPr>
            <a:r>
              <a:rPr lang="es-ES" sz="2000" b="1" u="sng" dirty="0">
                <a:effectLst>
                  <a:outerShdw blurRad="38100" dist="38100" dir="2700000" algn="tl">
                    <a:srgbClr val="000000">
                      <a:alpha val="43137"/>
                    </a:srgbClr>
                  </a:outerShdw>
                </a:effectLst>
              </a:rPr>
              <a:t>Mandar la programación de la evaluación en línea a la DAOCE*</a:t>
            </a:r>
          </a:p>
          <a:p>
            <a:pPr>
              <a:buFont typeface="Wingdings" panose="05000000000000000000" pitchFamily="2" charset="2"/>
              <a:buChar char="ü"/>
            </a:pPr>
            <a:r>
              <a:rPr lang="es-ES" sz="2000" dirty="0"/>
              <a:t>Asignar al candidato en o los estándares en línea</a:t>
            </a:r>
            <a:r>
              <a:rPr lang="es-ES" sz="2000" b="1" dirty="0"/>
              <a:t>**</a:t>
            </a:r>
            <a:r>
              <a:rPr lang="es-ES" sz="2000" dirty="0"/>
              <a:t>.</a:t>
            </a:r>
          </a:p>
          <a:p>
            <a:pPr>
              <a:buFont typeface="Wingdings" panose="05000000000000000000" pitchFamily="2" charset="2"/>
              <a:buChar char="ü"/>
            </a:pPr>
            <a:r>
              <a:rPr lang="es-ES" sz="2000" i="1" dirty="0"/>
              <a:t>Verificación de la liga de evaluación.</a:t>
            </a:r>
          </a:p>
          <a:p>
            <a:pPr>
              <a:buFont typeface="Wingdings" panose="05000000000000000000" pitchFamily="2" charset="2"/>
              <a:buChar char="ü"/>
            </a:pPr>
            <a:endParaRPr lang="es-ES" sz="2000" dirty="0"/>
          </a:p>
          <a:p>
            <a:pPr>
              <a:buFont typeface="Wingdings" panose="05000000000000000000" pitchFamily="2" charset="2"/>
              <a:buChar char="ü"/>
            </a:pPr>
            <a:endParaRPr lang="es-ES" sz="2000" dirty="0"/>
          </a:p>
          <a:p>
            <a:pPr>
              <a:buFont typeface="Wingdings" panose="05000000000000000000" pitchFamily="2" charset="2"/>
              <a:buChar char="ü"/>
            </a:pPr>
            <a:endParaRPr lang="es-ES" sz="2000" dirty="0"/>
          </a:p>
          <a:p>
            <a:pPr marL="0" indent="0">
              <a:buNone/>
            </a:pPr>
            <a:r>
              <a:rPr lang="es-ES" sz="1700" b="1" dirty="0"/>
              <a:t>*</a:t>
            </a:r>
            <a:r>
              <a:rPr lang="es-MX" sz="1700" b="1" dirty="0"/>
              <a:t>la programación no se hace dentro de la plataforma.</a:t>
            </a:r>
          </a:p>
          <a:p>
            <a:pPr marL="0" indent="0">
              <a:buNone/>
            </a:pPr>
            <a:r>
              <a:rPr lang="es-MX" sz="1700" b="1" dirty="0"/>
              <a:t>** EC0107, EC0108 y EC0109. </a:t>
            </a:r>
          </a:p>
        </p:txBody>
      </p:sp>
    </p:spTree>
    <p:extLst>
      <p:ext uri="{BB962C8B-B14F-4D97-AF65-F5344CB8AC3E}">
        <p14:creationId xmlns:p14="http://schemas.microsoft.com/office/powerpoint/2010/main" val="280787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62281-B109-168A-315B-D8E0AC576E64}"/>
              </a:ext>
            </a:extLst>
          </p:cNvPr>
          <p:cNvSpPr>
            <a:spLocks noGrp="1"/>
          </p:cNvSpPr>
          <p:nvPr>
            <p:ph type="title"/>
          </p:nvPr>
        </p:nvSpPr>
        <p:spPr/>
        <p:txBody>
          <a:bodyPr>
            <a:noAutofit/>
          </a:bodyPr>
          <a:lstStyle/>
          <a:p>
            <a:r>
              <a:rPr lang="es-MX" sz="3200" dirty="0"/>
              <a:t>Programación de Asistencia en Capacitación y Evaluación en Línea</a:t>
            </a:r>
          </a:p>
        </p:txBody>
      </p:sp>
      <p:sp>
        <p:nvSpPr>
          <p:cNvPr id="4" name="Marcador de contenido 3">
            <a:extLst>
              <a:ext uri="{FF2B5EF4-FFF2-40B4-BE49-F238E27FC236}">
                <a16:creationId xmlns:a16="http://schemas.microsoft.com/office/drawing/2014/main" id="{B9A19017-D2AB-B236-71D8-FC52D38FCD58}"/>
              </a:ext>
            </a:extLst>
          </p:cNvPr>
          <p:cNvSpPr>
            <a:spLocks noGrp="1"/>
          </p:cNvSpPr>
          <p:nvPr>
            <p:ph idx="1"/>
          </p:nvPr>
        </p:nvSpPr>
        <p:spPr>
          <a:xfrm>
            <a:off x="5029200" y="1575459"/>
            <a:ext cx="6324600" cy="4351339"/>
          </a:xfrm>
        </p:spPr>
        <p:txBody>
          <a:bodyPr>
            <a:normAutofit/>
          </a:bodyPr>
          <a:lstStyle/>
          <a:p>
            <a:pPr algn="just"/>
            <a:r>
              <a:rPr lang="es-MX" dirty="0"/>
              <a:t>Para una respuesta más rápida en el momento de capacitación y evaluación en línea.</a:t>
            </a:r>
          </a:p>
          <a:p>
            <a:pPr algn="just"/>
            <a:r>
              <a:rPr lang="es-MX" dirty="0"/>
              <a:t>Sera necesario enviar la programación de evaluación vía correo electrónico, con 5 días de anticipación, con el fin de apoyar en los procesos con mayor rapidez y precisión.</a:t>
            </a:r>
          </a:p>
        </p:txBody>
      </p:sp>
      <p:pic>
        <p:nvPicPr>
          <p:cNvPr id="7" name="Marcador de contenido 6" descr="Icono">
            <a:extLst>
              <a:ext uri="{FF2B5EF4-FFF2-40B4-BE49-F238E27FC236}">
                <a16:creationId xmlns:a16="http://schemas.microsoft.com/office/drawing/2014/main" id="{2A6DAF82-F758-2C84-00F9-ADB170DBC3E4}"/>
              </a:ext>
            </a:extLst>
          </p:cNvPr>
          <p:cNvPicPr>
            <a:picLocks noGrp="1" noChangeAspect="1"/>
          </p:cNvPicPr>
          <p:nvPr>
            <p:ph idx="4294967295"/>
          </p:nvPr>
        </p:nvPicPr>
        <p:blipFill>
          <a:blip r:embed="rId2"/>
          <a:stretch>
            <a:fillRect/>
          </a:stretch>
        </p:blipFill>
        <p:spPr>
          <a:xfrm>
            <a:off x="2246835" y="3997420"/>
            <a:ext cx="2346868" cy="2346868"/>
          </a:xfrm>
          <a:prstGeom prst="rect">
            <a:avLst/>
          </a:prstGeom>
          <a:ln>
            <a:noFill/>
          </a:ln>
          <a:effectLst>
            <a:outerShdw blurRad="292100" dist="139700" dir="2700000" algn="tl" rotWithShape="0">
              <a:srgbClr val="333333">
                <a:alpha val="65000"/>
              </a:srgbClr>
            </a:outerShdw>
          </a:effectLst>
        </p:spPr>
      </p:pic>
      <p:pic>
        <p:nvPicPr>
          <p:cNvPr id="9" name="Imagen 8" descr="Icono&#10;&#10;Descripción generada automáticamente">
            <a:extLst>
              <a:ext uri="{FF2B5EF4-FFF2-40B4-BE49-F238E27FC236}">
                <a16:creationId xmlns:a16="http://schemas.microsoft.com/office/drawing/2014/main" id="{494FB2E0-AE97-E642-7324-11D3D926385C}"/>
              </a:ext>
            </a:extLst>
          </p:cNvPr>
          <p:cNvPicPr>
            <a:picLocks noChangeAspect="1"/>
          </p:cNvPicPr>
          <p:nvPr/>
        </p:nvPicPr>
        <p:blipFill>
          <a:blip r:embed="rId3"/>
          <a:stretch>
            <a:fillRect/>
          </a:stretch>
        </p:blipFill>
        <p:spPr>
          <a:xfrm>
            <a:off x="10153321" y="4443747"/>
            <a:ext cx="1112778" cy="1112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3464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9A2B76-817E-6A75-9B2C-165B393BB6C2}"/>
              </a:ext>
            </a:extLst>
          </p:cNvPr>
          <p:cNvSpPr>
            <a:spLocks noGrp="1"/>
          </p:cNvSpPr>
          <p:nvPr>
            <p:ph type="title"/>
          </p:nvPr>
        </p:nvSpPr>
        <p:spPr/>
        <p:txBody>
          <a:bodyPr/>
          <a:lstStyle/>
          <a:p>
            <a:r>
              <a:rPr lang="es-MX" dirty="0"/>
              <a:t>Proceso de Capacitación en línea</a:t>
            </a:r>
          </a:p>
        </p:txBody>
      </p:sp>
      <p:sp>
        <p:nvSpPr>
          <p:cNvPr id="3" name="Marcador de contenido 2">
            <a:extLst>
              <a:ext uri="{FF2B5EF4-FFF2-40B4-BE49-F238E27FC236}">
                <a16:creationId xmlns:a16="http://schemas.microsoft.com/office/drawing/2014/main" id="{1D8E4E55-09FD-A8D9-3C33-E6CA230386FE}"/>
              </a:ext>
            </a:extLst>
          </p:cNvPr>
          <p:cNvSpPr>
            <a:spLocks noGrp="1"/>
          </p:cNvSpPr>
          <p:nvPr>
            <p:ph idx="1"/>
          </p:nvPr>
        </p:nvSpPr>
        <p:spPr/>
        <p:txBody>
          <a:bodyPr/>
          <a:lstStyle/>
          <a:p>
            <a:r>
              <a:rPr lang="es-MX" dirty="0"/>
              <a:t>EC0107, EC0108 y EC0109</a:t>
            </a:r>
          </a:p>
        </p:txBody>
      </p:sp>
    </p:spTree>
    <p:extLst>
      <p:ext uri="{BB962C8B-B14F-4D97-AF65-F5344CB8AC3E}">
        <p14:creationId xmlns:p14="http://schemas.microsoft.com/office/powerpoint/2010/main" val="46973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8780" y="241540"/>
            <a:ext cx="4155440" cy="1652883"/>
          </a:xfrm>
          <a:ln>
            <a:noFill/>
          </a:ln>
        </p:spPr>
        <p:txBody>
          <a:bodyPr>
            <a:normAutofit/>
          </a:bodyPr>
          <a:lstStyle/>
          <a:p>
            <a:r>
              <a:rPr lang="es-MX" sz="3200" b="1" dirty="0">
                <a:latin typeface="Century Gothic" panose="020B0502020202020204" pitchFamily="34" charset="0"/>
              </a:rPr>
              <a:t>Solicitud para la habilitación a la plataforma en línea</a:t>
            </a: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3232" t="10175" r="10272" b="11200"/>
          <a:stretch/>
        </p:blipFill>
        <p:spPr>
          <a:xfrm>
            <a:off x="838200" y="2889849"/>
            <a:ext cx="3151162" cy="2419379"/>
          </a:xfrm>
          <a:prstGeom prst="rect">
            <a:avLst/>
          </a:prstGeom>
        </p:spPr>
      </p:pic>
      <p:sp>
        <p:nvSpPr>
          <p:cNvPr id="5" name="CuadroTexto 4"/>
          <p:cNvSpPr txBox="1"/>
          <p:nvPr/>
        </p:nvSpPr>
        <p:spPr>
          <a:xfrm>
            <a:off x="4781689" y="1144799"/>
            <a:ext cx="6915627" cy="3816429"/>
          </a:xfrm>
          <a:prstGeom prst="rect">
            <a:avLst/>
          </a:prstGeom>
        </p:spPr>
        <p:txBody>
          <a:bodyPr>
            <a:normAutofit/>
          </a:bodyPr>
          <a:lstStyle>
            <a:lvl1pPr indent="0" algn="just">
              <a:lnSpc>
                <a:spcPct val="90000"/>
              </a:lnSpc>
              <a:spcBef>
                <a:spcPts val="1000"/>
              </a:spcBef>
              <a:buFont typeface="Arial" panose="020B0604020202020204" pitchFamily="34" charset="0"/>
              <a:buNone/>
              <a:defRPr sz="2400" b="0" i="0">
                <a:solidFill>
                  <a:srgbClr val="404040"/>
                </a:solidFill>
                <a:latin typeface="Montserrat SemiBold" panose="00000700000000000000" pitchFamily="2" charset="0"/>
              </a:defRPr>
            </a:lvl1pPr>
            <a:lvl2pPr marL="685783" indent="-228594">
              <a:lnSpc>
                <a:spcPct val="90000"/>
              </a:lnSpc>
              <a:spcBef>
                <a:spcPts val="500"/>
              </a:spcBef>
              <a:buFont typeface="Arial" panose="020B0604020202020204" pitchFamily="34" charset="0"/>
              <a:buChar char="•"/>
              <a:defRPr sz="2400"/>
            </a:lvl2pPr>
            <a:lvl3pPr marL="1142971" indent="-228594">
              <a:lnSpc>
                <a:spcPct val="90000"/>
              </a:lnSpc>
              <a:spcBef>
                <a:spcPts val="500"/>
              </a:spcBef>
              <a:buFont typeface="Arial" panose="020B0604020202020204" pitchFamily="34" charset="0"/>
              <a:buChar char="•"/>
              <a:defRPr sz="2000"/>
            </a:lvl3pPr>
            <a:lvl4pPr marL="1600160" indent="-228594">
              <a:lnSpc>
                <a:spcPct val="90000"/>
              </a:lnSpc>
              <a:spcBef>
                <a:spcPts val="500"/>
              </a:spcBef>
              <a:buFont typeface="Arial" panose="020B0604020202020204" pitchFamily="34" charset="0"/>
              <a:buChar char="•"/>
            </a:lvl4pPr>
            <a:lvl5pPr marL="2057349" indent="-228594">
              <a:lnSpc>
                <a:spcPct val="90000"/>
              </a:lnSpc>
              <a:spcBef>
                <a:spcPts val="500"/>
              </a:spcBef>
              <a:buFont typeface="Arial" panose="020B0604020202020204" pitchFamily="34" charset="0"/>
              <a:buChar char="•"/>
            </a:lvl5pPr>
            <a:lvl6pPr marL="2514537" indent="-228594">
              <a:lnSpc>
                <a:spcPct val="90000"/>
              </a:lnSpc>
              <a:spcBef>
                <a:spcPts val="500"/>
              </a:spcBef>
              <a:buFont typeface="Arial" panose="020B0604020202020204" pitchFamily="34" charset="0"/>
              <a:buChar char="•"/>
            </a:lvl6pPr>
            <a:lvl7pPr marL="2971726" indent="-228594">
              <a:lnSpc>
                <a:spcPct val="90000"/>
              </a:lnSpc>
              <a:spcBef>
                <a:spcPts val="500"/>
              </a:spcBef>
              <a:buFont typeface="Arial" panose="020B0604020202020204" pitchFamily="34" charset="0"/>
              <a:buChar char="•"/>
            </a:lvl7pPr>
            <a:lvl8pPr marL="3428914" indent="-228594">
              <a:lnSpc>
                <a:spcPct val="90000"/>
              </a:lnSpc>
              <a:spcBef>
                <a:spcPts val="500"/>
              </a:spcBef>
              <a:buFont typeface="Arial" panose="020B0604020202020204" pitchFamily="34" charset="0"/>
              <a:buChar char="•"/>
            </a:lvl8pPr>
            <a:lvl9pPr marL="3886103" indent="-228594">
              <a:lnSpc>
                <a:spcPct val="90000"/>
              </a:lnSpc>
              <a:spcBef>
                <a:spcPts val="500"/>
              </a:spcBef>
              <a:buFont typeface="Arial" panose="020B0604020202020204" pitchFamily="34" charset="0"/>
              <a:buChar char="•"/>
            </a:lvl9pPr>
          </a:lstStyle>
          <a:p>
            <a:r>
              <a:rPr lang="es-MX" dirty="0"/>
              <a:t>El Colegio Estatal deberá solicitar vía electrónico con oficio el acceso a la plataforma través del formato correspondiente:</a:t>
            </a:r>
          </a:p>
          <a:p>
            <a:endParaRPr lang="es-MX" dirty="0"/>
          </a:p>
          <a:p>
            <a:pPr marL="342900" indent="-342900">
              <a:buFont typeface="Wingdings" panose="05000000000000000000" pitchFamily="2" charset="2"/>
              <a:buChar char="ü"/>
            </a:pPr>
            <a:r>
              <a:rPr lang="es-MX" dirty="0"/>
              <a:t>CURP (Correcto)</a:t>
            </a:r>
          </a:p>
          <a:p>
            <a:pPr marL="342900" indent="-342900">
              <a:buFont typeface="Wingdings" panose="05000000000000000000" pitchFamily="2" charset="2"/>
              <a:buChar char="ü"/>
            </a:pPr>
            <a:r>
              <a:rPr lang="es-MX" dirty="0"/>
              <a:t>Nombre (s)</a:t>
            </a:r>
          </a:p>
          <a:p>
            <a:pPr marL="342900" indent="-342900">
              <a:buFont typeface="Wingdings" panose="05000000000000000000" pitchFamily="2" charset="2"/>
              <a:buChar char="ü"/>
            </a:pPr>
            <a:r>
              <a:rPr lang="es-MX" dirty="0"/>
              <a:t>Apellidos (s)</a:t>
            </a:r>
          </a:p>
          <a:p>
            <a:pPr marL="342900" indent="-342900">
              <a:buFont typeface="Wingdings" panose="05000000000000000000" pitchFamily="2" charset="2"/>
              <a:buChar char="ü"/>
            </a:pPr>
            <a:r>
              <a:rPr lang="es-MX" dirty="0"/>
              <a:t>Correo electrónico*</a:t>
            </a:r>
          </a:p>
          <a:p>
            <a:pPr marL="342900" indent="-342900">
              <a:buFont typeface="Wingdings" panose="05000000000000000000" pitchFamily="2" charset="2"/>
              <a:buChar char="ü"/>
            </a:pPr>
            <a:r>
              <a:rPr lang="es-MX" dirty="0"/>
              <a:t>Estándar de Competencia a capacitarse</a:t>
            </a:r>
          </a:p>
          <a:p>
            <a:pPr marL="342900" indent="-342900">
              <a:buFont typeface="Wingdings" panose="05000000000000000000" pitchFamily="2" charset="2"/>
              <a:buChar char="ü"/>
            </a:pPr>
            <a:r>
              <a:rPr lang="es-MX" dirty="0"/>
              <a:t>Usuario y contraseña**</a:t>
            </a:r>
          </a:p>
          <a:p>
            <a:endParaRPr lang="es-MX" dirty="0"/>
          </a:p>
        </p:txBody>
      </p:sp>
      <p:sp>
        <p:nvSpPr>
          <p:cNvPr id="3" name="Rectángulo redondeado 2"/>
          <p:cNvSpPr/>
          <p:nvPr/>
        </p:nvSpPr>
        <p:spPr>
          <a:xfrm>
            <a:off x="2254148" y="5974435"/>
            <a:ext cx="9598545" cy="642025"/>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400" b="1" i="1" dirty="0">
                <a:solidFill>
                  <a:schemeClr val="bg1"/>
                </a:solidFill>
                <a:effectLst>
                  <a:outerShdw blurRad="38100" dist="38100" dir="2700000" algn="tl">
                    <a:srgbClr val="000000">
                      <a:alpha val="43137"/>
                    </a:srgbClr>
                  </a:outerShdw>
                </a:effectLst>
                <a:latin typeface="Century Gothic" panose="020B0502020202020204" pitchFamily="34" charset="0"/>
              </a:rPr>
              <a:t>** Usuario y Contraseña, solo es en caso de que el candidato anteriormente haya cursado anteriormente otro curso de la plataforma de CONOCER, en caso no tenerlos se deberá de poner otro correo distinto.</a:t>
            </a:r>
          </a:p>
        </p:txBody>
      </p:sp>
    </p:spTree>
    <p:extLst>
      <p:ext uri="{BB962C8B-B14F-4D97-AF65-F5344CB8AC3E}">
        <p14:creationId xmlns:p14="http://schemas.microsoft.com/office/powerpoint/2010/main" val="40167917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11182</TotalTime>
  <Words>1496</Words>
  <Application>Microsoft Office PowerPoint</Application>
  <PresentationFormat>Panorámica</PresentationFormat>
  <Paragraphs>144</Paragraphs>
  <Slides>40</Slides>
  <Notes>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40</vt:i4>
      </vt:variant>
    </vt:vector>
  </HeadingPairs>
  <TitlesOfParts>
    <vt:vector size="51" baseType="lpstr">
      <vt:lpstr>Montserrat</vt:lpstr>
      <vt:lpstr>MS Gothic</vt:lpstr>
      <vt:lpstr>Arial</vt:lpstr>
      <vt:lpstr>Calibri</vt:lpstr>
      <vt:lpstr>Microsoft JhengHei UI Light</vt:lpstr>
      <vt:lpstr>Montserrat Medium</vt:lpstr>
      <vt:lpstr>Century Gothic</vt:lpstr>
      <vt:lpstr>Montserrat SemiBold</vt:lpstr>
      <vt:lpstr>Calibri Light</vt:lpstr>
      <vt:lpstr>Wingdings</vt:lpstr>
      <vt:lpstr>Tema de Office</vt:lpstr>
      <vt:lpstr>Capacitación y Evaluación en línea CONOCER</vt:lpstr>
      <vt:lpstr>¿Que beneficios tiene?</vt:lpstr>
      <vt:lpstr>Capacitación en línea </vt:lpstr>
      <vt:lpstr>Requisitos para la capacitación en línea</vt:lpstr>
      <vt:lpstr>Evaluación en línea </vt:lpstr>
      <vt:lpstr>Solicitud para la evaluación en línea </vt:lpstr>
      <vt:lpstr>Programación de Asistencia en Capacitación y Evaluación en Línea</vt:lpstr>
      <vt:lpstr>Proceso de Capacitación en línea</vt:lpstr>
      <vt:lpstr>Solicitud para la habilitación a la plataforma en línea</vt:lpstr>
      <vt:lpstr>Verificación del Formato para la habilitación a la plataforma en línea</vt:lpstr>
      <vt:lpstr>Gestión del formato para la habilitación y validación de Clave acceso</vt:lpstr>
      <vt:lpstr>Envío de Claves de acceso</vt:lpstr>
      <vt:lpstr>Proceso de capacitación</vt:lpstr>
      <vt:lpstr>Acceso a la Plataforma de Capacitación </vt:lpstr>
      <vt:lpstr>Cursos de Capacitación Disponibles </vt:lpstr>
      <vt:lpstr>Cierre y envío de procesos de capacitación</vt:lpstr>
      <vt:lpstr>Proceso de Registro </vt:lpstr>
      <vt:lpstr>Proceso de Registro</vt:lpstr>
      <vt:lpstr>Módulo de Evaluación</vt:lpstr>
      <vt:lpstr>Presentación de PowerPoint</vt:lpstr>
      <vt:lpstr>Presentación de PowerPoint</vt:lpstr>
      <vt:lpstr>Presentación de PowerPoint</vt:lpstr>
      <vt:lpstr>Presentación de PowerPoint</vt:lpstr>
      <vt:lpstr>Asignación de Candidatos</vt:lpstr>
      <vt:lpstr>Asignación de Evaluador y asociación a evaluación </vt:lpstr>
      <vt:lpstr>Presentación de PowerPoint</vt:lpstr>
      <vt:lpstr>Presentación de PowerPoint</vt:lpstr>
      <vt:lpstr>Presentación de PowerPoint</vt:lpstr>
      <vt:lpstr>Presentación de PowerPoint</vt:lpstr>
      <vt:lpstr>Evaluación en línea </vt:lpstr>
      <vt:lpstr>Proceso de Evaluación </vt:lpstr>
      <vt:lpstr>Liga de Evaluación</vt:lpstr>
      <vt:lpstr>Funcionamiento de la Herramienta de Evaluación</vt:lpstr>
      <vt:lpstr>Presentación de PowerPoint</vt:lpstr>
      <vt:lpstr>Presentación de PowerPoint</vt:lpstr>
      <vt:lpstr>Presentación de PowerPoint</vt:lpstr>
      <vt:lpstr>Presentación de PowerPoint</vt:lpstr>
      <vt:lpstr>Generación de Resultados  </vt:lpstr>
      <vt:lpstr>Creación de Folio de Dictamen </vt:lpstr>
      <vt:lpstr>Solicitud de Revisión y Dictaminación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Adriana Lopez Perez</cp:lastModifiedBy>
  <cp:revision>85</cp:revision>
  <dcterms:created xsi:type="dcterms:W3CDTF">2018-12-04T03:27:02Z</dcterms:created>
  <dcterms:modified xsi:type="dcterms:W3CDTF">2024-02-20T19:25:47Z</dcterms:modified>
</cp:coreProperties>
</file>