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256" r:id="rId2"/>
    <p:sldId id="297" r:id="rId3"/>
    <p:sldId id="300" r:id="rId4"/>
    <p:sldId id="295" r:id="rId5"/>
    <p:sldId id="301" r:id="rId6"/>
    <p:sldId id="298" r:id="rId7"/>
    <p:sldId id="311" r:id="rId8"/>
    <p:sldId id="302" r:id="rId9"/>
    <p:sldId id="303" r:id="rId10"/>
    <p:sldId id="281" r:id="rId11"/>
    <p:sldId id="304" r:id="rId12"/>
    <p:sldId id="305" r:id="rId13"/>
    <p:sldId id="306" r:id="rId14"/>
    <p:sldId id="307" r:id="rId15"/>
    <p:sldId id="308" r:id="rId16"/>
    <p:sldId id="309" r:id="rId17"/>
    <p:sldId id="270" r:id="rId18"/>
    <p:sldId id="312" r:id="rId19"/>
    <p:sldId id="293" r:id="rId20"/>
    <p:sldId id="272" r:id="rId21"/>
    <p:sldId id="273" r:id="rId22"/>
    <p:sldId id="274" r:id="rId23"/>
    <p:sldId id="275" r:id="rId24"/>
    <p:sldId id="280" r:id="rId25"/>
    <p:sldId id="313" r:id="rId26"/>
    <p:sldId id="314" r:id="rId27"/>
    <p:sldId id="266" r:id="rId28"/>
    <p:sldId id="267" r:id="rId29"/>
    <p:sldId id="310" r:id="rId30"/>
    <p:sldId id="282" r:id="rId31"/>
    <p:sldId id="283" r:id="rId32"/>
    <p:sldId id="284" r:id="rId33"/>
    <p:sldId id="285" r:id="rId34"/>
    <p:sldId id="286" r:id="rId35"/>
    <p:sldId id="287" r:id="rId36"/>
    <p:sldId id="288" r:id="rId37"/>
    <p:sldId id="276" r:id="rId38"/>
    <p:sldId id="315" r:id="rId39"/>
    <p:sldId id="277" r:id="rId40"/>
    <p:sldId id="278" r:id="rId41"/>
    <p:sldId id="279" r:id="rId42"/>
    <p:sldId id="258" r:id="rId43"/>
    <p:sldId id="261" r:id="rId4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1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17"/>
    <p:restoredTop sz="94658"/>
  </p:normalViewPr>
  <p:slideViewPr>
    <p:cSldViewPr snapToGrid="0">
      <p:cViewPr varScale="1">
        <p:scale>
          <a:sx n="105" d="100"/>
          <a:sy n="105" d="100"/>
        </p:scale>
        <p:origin x="16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1143000" y="685800"/>
            <a:ext cx="4572000" cy="3429000"/>
          </a:xfrm>
          <a:prstGeom prst="rect">
            <a:avLst/>
          </a:prstGeom>
        </p:spPr>
        <p:txBody>
          <a:bodyPr/>
          <a:lstStyle/>
          <a:p>
            <a:endParaRPr/>
          </a:p>
        </p:txBody>
      </p:sp>
      <p:sp>
        <p:nvSpPr>
          <p:cNvPr id="47" name="Shape 4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a:t>* EC0076</a:t>
            </a:r>
            <a:r>
              <a:rPr lang="es-MX" baseline="0" dirty="0"/>
              <a:t> solo está disponible para Capacitación</a:t>
            </a:r>
            <a:endParaRPr lang="es-MX" dirty="0"/>
          </a:p>
        </p:txBody>
      </p:sp>
      <p:sp>
        <p:nvSpPr>
          <p:cNvPr id="4" name="Marcador de número de diapositiva 3"/>
          <p:cNvSpPr>
            <a:spLocks noGrp="1"/>
          </p:cNvSpPr>
          <p:nvPr>
            <p:ph type="sldNum" sz="quarter" idx="10"/>
          </p:nvPr>
        </p:nvSpPr>
        <p:spPr/>
        <p:txBody>
          <a:bodyPr/>
          <a:lstStyle/>
          <a:p>
            <a:fld id="{108AD75A-3C7B-4B00-A4F8-3277DBFE3E3A}" type="slidenum">
              <a:rPr lang="es-MX" smtClean="0"/>
              <a:t>15</a:t>
            </a:fld>
            <a:endParaRPr lang="es-MX"/>
          </a:p>
        </p:txBody>
      </p:sp>
    </p:spTree>
    <p:extLst>
      <p:ext uri="{BB962C8B-B14F-4D97-AF65-F5344CB8AC3E}">
        <p14:creationId xmlns:p14="http://schemas.microsoft.com/office/powerpoint/2010/main" val="2676113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17</a:t>
            </a:fld>
            <a:endParaRPr lang="es-MX"/>
          </a:p>
        </p:txBody>
      </p:sp>
    </p:spTree>
    <p:extLst>
      <p:ext uri="{BB962C8B-B14F-4D97-AF65-F5344CB8AC3E}">
        <p14:creationId xmlns:p14="http://schemas.microsoft.com/office/powerpoint/2010/main" val="2797768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326333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iseño personalizado">
    <p:spTree>
      <p:nvGrpSpPr>
        <p:cNvPr id="1" name=""/>
        <p:cNvGrpSpPr/>
        <p:nvPr/>
      </p:nvGrpSpPr>
      <p:grpSpPr>
        <a:xfrm>
          <a:off x="0" y="0"/>
          <a:ext cx="0" cy="0"/>
          <a:chOff x="0" y="0"/>
          <a:chExt cx="0" cy="0"/>
        </a:xfrm>
      </p:grpSpPr>
      <p:sp>
        <p:nvSpPr>
          <p:cNvPr id="1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81000" y="562928"/>
            <a:ext cx="11424920" cy="1325563"/>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381002" y="2072640"/>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21/02/2025</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Marcador de contenido 2">
            <a:extLst>
              <a:ext uri="{FF2B5EF4-FFF2-40B4-BE49-F238E27FC236}">
                <a16:creationId xmlns:a16="http://schemas.microsoft.com/office/drawing/2014/main" id="{34669C8D-E6AE-DD4A-AC37-D27A5118864B}"/>
              </a:ext>
            </a:extLst>
          </p:cNvPr>
          <p:cNvSpPr>
            <a:spLocks noGrp="1"/>
          </p:cNvSpPr>
          <p:nvPr>
            <p:ph idx="13" hasCustomPrompt="1"/>
          </p:nvPr>
        </p:nvSpPr>
        <p:spPr>
          <a:xfrm>
            <a:off x="6233160" y="2072640"/>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pic>
        <p:nvPicPr>
          <p:cNvPr id="9" name="Imagen 8">
            <a:extLst>
              <a:ext uri="{FF2B5EF4-FFF2-40B4-BE49-F238E27FC236}">
                <a16:creationId xmlns:a16="http://schemas.microsoft.com/office/drawing/2014/main" id="{8AF846C1-7237-4298-ADB9-07A7C4EC70E3}"/>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1776450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2_Diseño personalizado">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y objetos">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Diseño personalizado">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iapositiva de título">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9" name="Conector recto 5"/>
          <p:cNvSpPr/>
          <p:nvPr/>
        </p:nvSpPr>
        <p:spPr>
          <a:xfrm>
            <a:off x="3452190" y="3429000"/>
            <a:ext cx="5287619" cy="0"/>
          </a:xfrm>
          <a:prstGeom prst="line">
            <a:avLst/>
          </a:prstGeom>
          <a:ln w="25400">
            <a:solidFill>
              <a:srgbClr val="A7802D"/>
            </a:solidFill>
            <a:miter/>
          </a:ln>
        </p:spPr>
        <p:txBody>
          <a:bodyPr lIns="45719" rIns="45719"/>
          <a:lstStyle/>
          <a:p>
            <a:endParaRPr/>
          </a:p>
        </p:txBody>
      </p:sp>
      <p:sp>
        <p:nvSpPr>
          <p:cNvPr id="40" name="Número de diapositiva"/>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4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98780" y="568860"/>
            <a:ext cx="4155440" cy="1325563"/>
          </a:xfrm>
          <a:prstGeom prst="rect">
            <a:avLst/>
          </a:prstGeom>
          <a:noFill/>
        </p:spPr>
        <p:txBody>
          <a:bodyPr>
            <a:norm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5029200" y="1825625"/>
            <a:ext cx="632460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21/02/2025</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pic>
        <p:nvPicPr>
          <p:cNvPr id="8" name="Imagen 7">
            <a:extLst>
              <a:ext uri="{FF2B5EF4-FFF2-40B4-BE49-F238E27FC236}">
                <a16:creationId xmlns:a16="http://schemas.microsoft.com/office/drawing/2014/main" id="{194E27BC-CBF8-4CA9-91BC-B8153854B2CA}"/>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2673286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21/02/2025</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2" name="Título 1">
            <a:extLst>
              <a:ext uri="{FF2B5EF4-FFF2-40B4-BE49-F238E27FC236}">
                <a16:creationId xmlns:a16="http://schemas.microsoft.com/office/drawing/2014/main" id="{D23CAB6B-7A5A-6B4E-A033-229957EF0369}"/>
              </a:ext>
            </a:extLst>
          </p:cNvPr>
          <p:cNvSpPr>
            <a:spLocks noGrp="1"/>
          </p:cNvSpPr>
          <p:nvPr>
            <p:ph type="title" hasCustomPrompt="1"/>
          </p:nvPr>
        </p:nvSpPr>
        <p:spPr>
          <a:xfrm>
            <a:off x="363220" y="1964531"/>
            <a:ext cx="11465560" cy="1325563"/>
          </a:xfrm>
          <a:prstGeom prst="rect">
            <a:avLst/>
          </a:prstGeom>
          <a:noFill/>
        </p:spPr>
        <p:txBody>
          <a:bodyPr/>
          <a:lstStyle>
            <a:lvl1pPr algn="ctr">
              <a:defRPr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id="{C92E3075-A055-6542-91AB-F62814FD3EF7}"/>
              </a:ext>
            </a:extLst>
          </p:cNvPr>
          <p:cNvSpPr>
            <a:spLocks noGrp="1"/>
          </p:cNvSpPr>
          <p:nvPr>
            <p:ph idx="1" hasCustomPrompt="1"/>
          </p:nvPr>
        </p:nvSpPr>
        <p:spPr>
          <a:xfrm>
            <a:off x="363220" y="3429001"/>
            <a:ext cx="11465560" cy="1137921"/>
          </a:xfrm>
          <a:prstGeom prst="rect">
            <a:avLst/>
          </a:prstGeom>
        </p:spPr>
        <p:txBody>
          <a:bodyPr>
            <a:normAutofit/>
          </a:bodyPr>
          <a:lstStyle>
            <a:lvl1pPr marL="0" indent="0" algn="ctr">
              <a:buNone/>
              <a:defRPr sz="2400" b="0" i="0">
                <a:solidFill>
                  <a:srgbClr val="BC945A"/>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3595913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D4A1ADC4-8F9E-7348-816F-C00C9B82A7D0}"/>
              </a:ext>
            </a:extLst>
          </p:cNvPr>
          <p:cNvSpPr>
            <a:spLocks noGrp="1"/>
          </p:cNvSpPr>
          <p:nvPr>
            <p:ph type="dt" sz="half" idx="10"/>
          </p:nvPr>
        </p:nvSpPr>
        <p:spPr/>
        <p:txBody>
          <a:bodyPr/>
          <a:lstStyle/>
          <a:p>
            <a:fld id="{62B8DF0E-90BF-EC4E-8934-156187A1162F}" type="datetimeFigureOut">
              <a:rPr lang="es-MX" smtClean="0"/>
              <a:t>21/02/2025</a:t>
            </a:fld>
            <a:endParaRPr lang="es-MX"/>
          </a:p>
        </p:txBody>
      </p:sp>
      <p:sp>
        <p:nvSpPr>
          <p:cNvPr id="4" name="Marcador de pie de página 3">
            <a:extLst>
              <a:ext uri="{FF2B5EF4-FFF2-40B4-BE49-F238E27FC236}">
                <a16:creationId xmlns:a16="http://schemas.microsoft.com/office/drawing/2014/main" id="{8CB84907-060D-AF46-94EB-77E9E6992FD3}"/>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BBA9FE25-529C-C643-8C50-F8F91B5ABAA5}"/>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6" name="Título 1">
            <a:extLst>
              <a:ext uri="{FF2B5EF4-FFF2-40B4-BE49-F238E27FC236}">
                <a16:creationId xmlns:a16="http://schemas.microsoft.com/office/drawing/2014/main" id="{4F2DB6AC-9A7C-414E-AFE4-4F5933719B80}"/>
              </a:ext>
            </a:extLst>
          </p:cNvPr>
          <p:cNvSpPr>
            <a:spLocks noGrp="1"/>
          </p:cNvSpPr>
          <p:nvPr>
            <p:ph type="title" hasCustomPrompt="1"/>
          </p:nvPr>
        </p:nvSpPr>
        <p:spPr>
          <a:xfrm>
            <a:off x="381000" y="562928"/>
            <a:ext cx="11424920" cy="1060859"/>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7" name="Marcador de contenido 2">
            <a:extLst>
              <a:ext uri="{FF2B5EF4-FFF2-40B4-BE49-F238E27FC236}">
                <a16:creationId xmlns:a16="http://schemas.microsoft.com/office/drawing/2014/main" id="{2DC9B4D7-BCB7-EC4E-BF24-EDB3A3819008}"/>
              </a:ext>
            </a:extLst>
          </p:cNvPr>
          <p:cNvSpPr>
            <a:spLocks noGrp="1"/>
          </p:cNvSpPr>
          <p:nvPr>
            <p:ph idx="1" hasCustomPrompt="1"/>
          </p:nvPr>
        </p:nvSpPr>
        <p:spPr>
          <a:xfrm>
            <a:off x="381002" y="1865811"/>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8" name="Marcador de contenido 2">
            <a:extLst>
              <a:ext uri="{FF2B5EF4-FFF2-40B4-BE49-F238E27FC236}">
                <a16:creationId xmlns:a16="http://schemas.microsoft.com/office/drawing/2014/main" id="{71A72765-293D-3444-BD4D-E3F78760BD64}"/>
              </a:ext>
            </a:extLst>
          </p:cNvPr>
          <p:cNvSpPr>
            <a:spLocks noGrp="1"/>
          </p:cNvSpPr>
          <p:nvPr>
            <p:ph idx="13" hasCustomPrompt="1"/>
          </p:nvPr>
        </p:nvSpPr>
        <p:spPr>
          <a:xfrm>
            <a:off x="6233160" y="1865811"/>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pic>
        <p:nvPicPr>
          <p:cNvPr id="9" name="Imagen 8">
            <a:extLst>
              <a:ext uri="{FF2B5EF4-FFF2-40B4-BE49-F238E27FC236}">
                <a16:creationId xmlns:a16="http://schemas.microsoft.com/office/drawing/2014/main" id="{3D29E7CA-97EB-427F-8796-ABA68B522B51}"/>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1682902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21/02/2025</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pic>
        <p:nvPicPr>
          <p:cNvPr id="13" name="Imagen 12">
            <a:extLst>
              <a:ext uri="{FF2B5EF4-FFF2-40B4-BE49-F238E27FC236}">
                <a16:creationId xmlns:a16="http://schemas.microsoft.com/office/drawing/2014/main" id="{F62479C0-F92D-4D31-9ADF-3A81644EF038}"/>
              </a:ext>
            </a:extLst>
          </p:cNvPr>
          <p:cNvPicPr>
            <a:picLocks noChangeAspect="1"/>
          </p:cNvPicPr>
          <p:nvPr userDrawn="1"/>
        </p:nvPicPr>
        <p:blipFill>
          <a:blip r:embed="rId3"/>
          <a:stretch>
            <a:fillRect/>
          </a:stretch>
        </p:blipFill>
        <p:spPr>
          <a:xfrm>
            <a:off x="7490564" y="233222"/>
            <a:ext cx="4412502" cy="646730"/>
          </a:xfrm>
          <a:prstGeom prst="rect">
            <a:avLst/>
          </a:prstGeom>
        </p:spPr>
      </p:pic>
    </p:spTree>
    <p:extLst>
      <p:ext uri="{BB962C8B-B14F-4D97-AF65-F5344CB8AC3E}">
        <p14:creationId xmlns:p14="http://schemas.microsoft.com/office/powerpoint/2010/main" val="2971165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Texto del título</a:t>
            </a:r>
          </a:p>
        </p:txBody>
      </p:sp>
      <p:sp>
        <p:nvSpPr>
          <p:cNvPr id="3" name="Nivel de texto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0" marR="0" indent="0" algn="ctr" defTabSz="914400" rtl="0" latinLnBrk="0">
        <a:lnSpc>
          <a:spcPct val="90000"/>
        </a:lnSpc>
        <a:spcBef>
          <a:spcPts val="1000"/>
        </a:spcBef>
        <a:spcAft>
          <a:spcPts val="0"/>
        </a:spcAft>
        <a:buClrTx/>
        <a:buSzTx/>
        <a:buFontTx/>
        <a:buNone/>
        <a:tabLst/>
        <a:defRPr sz="2800" b="1" i="0" u="none" strike="noStrike" cap="none" spc="0" baseline="0">
          <a:solidFill>
            <a:srgbClr val="A7802D"/>
          </a:solidFill>
          <a:uFillTx/>
          <a:latin typeface="MadrePatria"/>
          <a:ea typeface="MadrePatria"/>
          <a:cs typeface="MadrePatria"/>
          <a:sym typeface="MadrePatria"/>
        </a:defRPr>
      </a:lvl1pPr>
      <a:lvl2pPr marL="723900" marR="0" indent="-2667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2pPr>
      <a:lvl3pPr marL="1234439" marR="0" indent="-320039"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3pPr>
      <a:lvl4pPr marL="17272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4pPr>
      <a:lvl5pPr marL="21844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5pPr>
      <a:lvl6pPr marL="26416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6pPr>
      <a:lvl7pPr marL="30988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7pPr>
      <a:lvl8pPr marL="35560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8pPr>
      <a:lvl9pPr marL="40132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3.xml"/><Relationship Id="rId4" Type="http://schemas.openxmlformats.org/officeDocument/2006/relationships/hyperlink" Target="http://cyeadistancia.conocer.gob.mx/moodl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cid:image015.jpg@01D3ABCB.FDB22E20"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plataforma.conocer.gob.mx/evaluacion/Index.jsp" TargetMode="External"/><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cvc.conocer.gob.mx:8084/servidor3_LOGIN/#stay"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em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mailto:rgtorres@conalep.edu.mx" TargetMode="External"/><Relationship Id="rId7" Type="http://schemas.openxmlformats.org/officeDocument/2006/relationships/image" Target="../media/image16.svg"/><Relationship Id="rId2" Type="http://schemas.openxmlformats.org/officeDocument/2006/relationships/hyperlink" Target="mailto:alexandra.alarcon@conalep.edu.mx"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mailto:diego.urban@conalep.edu.mx" TargetMode="External"/><Relationship Id="rId4" Type="http://schemas.openxmlformats.org/officeDocument/2006/relationships/hyperlink" Target="mailto:eduardo.piedrola@conalep.edu.mx"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7.sv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9" name="CuadroTexto 1"/>
          <p:cNvSpPr txBox="1"/>
          <p:nvPr/>
        </p:nvSpPr>
        <p:spPr>
          <a:xfrm>
            <a:off x="6384152" y="1237148"/>
            <a:ext cx="5648839" cy="2123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r">
              <a:defRPr sz="5800">
                <a:solidFill>
                  <a:srgbClr val="631132"/>
                </a:solidFill>
                <a:latin typeface="MadrePatria"/>
                <a:ea typeface="MadrePatria"/>
                <a:cs typeface="MadrePatria"/>
                <a:sym typeface="MadrePatria"/>
              </a:defRPr>
            </a:lvl1pPr>
          </a:lstStyle>
          <a:p>
            <a:r>
              <a:rPr lang="es-MX" sz="4400" dirty="0">
                <a:latin typeface="Patria" pitchFamily="2" charset="0"/>
              </a:rPr>
              <a:t>Proceso de capacitación y evaluación en línea competencias laborales</a:t>
            </a:r>
            <a:endParaRPr sz="4400" dirty="0">
              <a:latin typeface="Patria" pitchFamily="2" charset="0"/>
            </a:endParaRPr>
          </a:p>
        </p:txBody>
      </p:sp>
      <p:pic>
        <p:nvPicPr>
          <p:cNvPr id="3" name="Gráfico 2">
            <a:extLst>
              <a:ext uri="{FF2B5EF4-FFF2-40B4-BE49-F238E27FC236}">
                <a16:creationId xmlns:a16="http://schemas.microsoft.com/office/drawing/2014/main" id="{65E38E23-45A4-79F9-94EE-1AE9B93B76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48313" y="4420400"/>
            <a:ext cx="2567867" cy="142376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388649"/>
            <a:ext cx="12192000" cy="584775"/>
          </a:xfrm>
          <a:ln w="12700">
            <a:miter lim="400000"/>
          </a:ln>
        </p:spPr>
        <p:txBody>
          <a:bodyPr wrap="square" lIns="45719" rIns="45719" anchor="ctr">
            <a:spAutoFit/>
          </a:bodyPr>
          <a:lstStyle/>
          <a:p>
            <a:pPr hangingPunct="0">
              <a:lnSpc>
                <a:spcPct val="100000"/>
              </a:lnSpc>
            </a:pPr>
            <a:r>
              <a:rPr lang="es-MX" sz="3200" b="1" dirty="0">
                <a:solidFill>
                  <a:srgbClr val="631132"/>
                </a:solidFill>
                <a:latin typeface="Patria" pitchFamily="2" charset="0"/>
              </a:rPr>
              <a:t>Verificación del Formato para la habilitación a la plataforma en línea</a:t>
            </a:r>
          </a:p>
        </p:txBody>
      </p:sp>
      <p:sp>
        <p:nvSpPr>
          <p:cNvPr id="3" name="Marcador de contenido 2"/>
          <p:cNvSpPr>
            <a:spLocks noGrp="1"/>
          </p:cNvSpPr>
          <p:nvPr>
            <p:ph idx="4294967295"/>
          </p:nvPr>
        </p:nvSpPr>
        <p:spPr>
          <a:xfrm>
            <a:off x="4762500" y="1840360"/>
            <a:ext cx="6962775" cy="3416320"/>
          </a:xfrm>
          <a:ln w="12700">
            <a:miter lim="400000"/>
          </a:ln>
        </p:spPr>
        <p:txBody>
          <a:bodyPr wrap="square" lIns="45719" rIns="45719">
            <a:spAutoFit/>
          </a:bodyPr>
          <a:lstStyle/>
          <a:p>
            <a:pPr algn="just" hangingPunct="0">
              <a:lnSpc>
                <a:spcPct val="100000"/>
              </a:lnSpc>
              <a:spcBef>
                <a:spcPts val="0"/>
              </a:spcBef>
            </a:pPr>
            <a:r>
              <a:rPr lang="es-MX" sz="2400" b="0" dirty="0">
                <a:solidFill>
                  <a:schemeClr val="tx1"/>
                </a:solidFill>
                <a:latin typeface="Noto Sans" panose="020B0502040504020204" pitchFamily="34" charset="0"/>
                <a:ea typeface="Noto Sans" panose="020B0502040504020204" pitchFamily="34" charset="0"/>
                <a:sym typeface="Calibri"/>
              </a:rPr>
              <a:t>Se revisará el formato para la habilitación a la plataforma en línea enviado por el Colegio Estatal.</a:t>
            </a:r>
          </a:p>
          <a:p>
            <a:pPr algn="just" hangingPunct="0">
              <a:lnSpc>
                <a:spcPct val="100000"/>
              </a:lnSpc>
              <a:spcBef>
                <a:spcPts val="0"/>
              </a:spcBef>
            </a:pPr>
            <a:endParaRPr lang="es-MX" sz="2400" b="0" dirty="0">
              <a:solidFill>
                <a:schemeClr val="tx1"/>
              </a:solidFill>
              <a:latin typeface="Noto Sans" panose="020B0502040504020204" pitchFamily="34" charset="0"/>
              <a:ea typeface="Noto Sans" panose="020B0502040504020204" pitchFamily="34" charset="0"/>
              <a:sym typeface="Calibri"/>
            </a:endParaRPr>
          </a:p>
          <a:p>
            <a:pPr algn="just" hangingPunct="0">
              <a:lnSpc>
                <a:spcPct val="100000"/>
              </a:lnSpc>
              <a:spcBef>
                <a:spcPts val="0"/>
              </a:spcBef>
            </a:pPr>
            <a:r>
              <a:rPr lang="es-MX" sz="2400" b="0" dirty="0">
                <a:solidFill>
                  <a:schemeClr val="tx1"/>
                </a:solidFill>
                <a:latin typeface="Noto Sans" panose="020B0502040504020204" pitchFamily="34" charset="0"/>
                <a:ea typeface="Noto Sans" panose="020B0502040504020204" pitchFamily="34" charset="0"/>
                <a:sym typeface="Calibri"/>
              </a:rPr>
              <a:t>Puntos a revisar:</a:t>
            </a:r>
          </a:p>
          <a:p>
            <a:pPr algn="just" hangingPunct="0">
              <a:lnSpc>
                <a:spcPct val="100000"/>
              </a:lnSpc>
              <a:spcBef>
                <a:spcPts val="0"/>
              </a:spcBef>
            </a:pPr>
            <a:r>
              <a:rPr lang="es-MX" sz="2400" b="0" dirty="0">
                <a:solidFill>
                  <a:schemeClr val="tx1"/>
                </a:solidFill>
                <a:latin typeface="Noto Sans" panose="020B0502040504020204" pitchFamily="34" charset="0"/>
                <a:ea typeface="Noto Sans" panose="020B0502040504020204" pitchFamily="34" charset="0"/>
                <a:sym typeface="Calibri"/>
              </a:rPr>
              <a:t>Requisitado en el formato correspondiente.</a:t>
            </a:r>
          </a:p>
          <a:p>
            <a:pPr algn="just" hangingPunct="0">
              <a:lnSpc>
                <a:spcPct val="100000"/>
              </a:lnSpc>
              <a:spcBef>
                <a:spcPts val="0"/>
              </a:spcBef>
            </a:pPr>
            <a:r>
              <a:rPr lang="es-MX" sz="2400" b="0" dirty="0">
                <a:solidFill>
                  <a:schemeClr val="tx1"/>
                </a:solidFill>
                <a:latin typeface="Noto Sans" panose="020B0502040504020204" pitchFamily="34" charset="0"/>
                <a:ea typeface="Noto Sans" panose="020B0502040504020204" pitchFamily="34" charset="0"/>
                <a:sym typeface="Calibri"/>
              </a:rPr>
              <a:t>Requisitado completamente sin faltar algún dato.</a:t>
            </a:r>
          </a:p>
          <a:p>
            <a:pPr algn="just" hangingPunct="0">
              <a:lnSpc>
                <a:spcPct val="100000"/>
              </a:lnSpc>
              <a:spcBef>
                <a:spcPts val="0"/>
              </a:spcBef>
            </a:pPr>
            <a:endParaRPr lang="es-MX" sz="2400" b="0" dirty="0">
              <a:solidFill>
                <a:schemeClr val="tx1"/>
              </a:solidFill>
              <a:latin typeface="Noto Sans" panose="020B0502040504020204" pitchFamily="34" charset="0"/>
              <a:ea typeface="Noto Sans" panose="020B0502040504020204" pitchFamily="34" charset="0"/>
              <a:sym typeface="Calibri"/>
            </a:endParaRP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4336" t="17224" r="40560" b="7210"/>
          <a:stretch/>
        </p:blipFill>
        <p:spPr>
          <a:xfrm>
            <a:off x="700289" y="2432649"/>
            <a:ext cx="3003766" cy="3166761"/>
          </a:xfrm>
          <a:prstGeom prst="rect">
            <a:avLst/>
          </a:prstGeom>
        </p:spPr>
      </p:pic>
    </p:spTree>
    <p:extLst>
      <p:ext uri="{BB962C8B-B14F-4D97-AF65-F5344CB8AC3E}">
        <p14:creationId xmlns:p14="http://schemas.microsoft.com/office/powerpoint/2010/main" val="158963572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211187"/>
            <a:ext cx="12192000" cy="1138773"/>
          </a:xfrm>
          <a:ln w="12700">
            <a:miter lim="400000"/>
          </a:ln>
        </p:spPr>
        <p:txBody>
          <a:bodyPr wrap="square" lIns="45719" rIns="45719" anchor="ctr">
            <a:spAutoFit/>
          </a:bodyPr>
          <a:lstStyle/>
          <a:p>
            <a:pPr hangingPunct="0">
              <a:lnSpc>
                <a:spcPct val="100000"/>
              </a:lnSpc>
            </a:pPr>
            <a:r>
              <a:rPr lang="es-MX" sz="3400" b="1" dirty="0">
                <a:solidFill>
                  <a:srgbClr val="631132"/>
                </a:solidFill>
                <a:latin typeface="Patria" pitchFamily="2" charset="0"/>
              </a:rPr>
              <a:t>Gestión del formato para la habilitación y validación de Clave acceso</a:t>
            </a:r>
          </a:p>
        </p:txBody>
      </p:sp>
      <p:sp>
        <p:nvSpPr>
          <p:cNvPr id="3" name="Marcador de contenido 2"/>
          <p:cNvSpPr>
            <a:spLocks noGrp="1"/>
          </p:cNvSpPr>
          <p:nvPr>
            <p:ph idx="4294967295"/>
          </p:nvPr>
        </p:nvSpPr>
        <p:spPr>
          <a:xfrm>
            <a:off x="5410200" y="1901825"/>
            <a:ext cx="6324600" cy="2308324"/>
          </a:xfrm>
          <a:ln w="12700">
            <a:miter lim="400000"/>
          </a:ln>
        </p:spPr>
        <p:txBody>
          <a:bodyPr wrap="square" lIns="45719" rIns="45719">
            <a:spAutoFit/>
          </a:bodyPr>
          <a:lstStyle/>
          <a:p>
            <a:pPr algn="just" hangingPunct="0">
              <a:lnSpc>
                <a:spcPct val="100000"/>
              </a:lnSpc>
              <a:spcBef>
                <a:spcPts val="0"/>
              </a:spcBef>
            </a:pPr>
            <a:r>
              <a:rPr lang="es-MX" sz="2400" b="0" dirty="0">
                <a:solidFill>
                  <a:schemeClr val="tx1"/>
                </a:solidFill>
                <a:latin typeface="Noto Sans" panose="020B0502040504020204" pitchFamily="34" charset="0"/>
                <a:ea typeface="Noto Sans" panose="020B0502040504020204" pitchFamily="34" charset="0"/>
              </a:rPr>
              <a:t>La DAOCE enviará el formato establecido al CONOCER para la gestión de Claves de Acceso a la plataforma de capacitación en línea.</a:t>
            </a:r>
          </a:p>
          <a:p>
            <a:pPr algn="just" hangingPunct="0">
              <a:lnSpc>
                <a:spcPct val="100000"/>
              </a:lnSpc>
              <a:spcBef>
                <a:spcPts val="0"/>
              </a:spcBef>
            </a:pPr>
            <a:endParaRPr lang="es-MX" sz="2400" b="0" dirty="0">
              <a:solidFill>
                <a:schemeClr val="tx1"/>
              </a:solidFill>
              <a:latin typeface="Noto Sans" panose="020B0502040504020204" pitchFamily="34" charset="0"/>
              <a:ea typeface="Noto Sans" panose="020B0502040504020204" pitchFamily="34" charset="0"/>
            </a:endParaRPr>
          </a:p>
          <a:p>
            <a:pPr algn="just" hangingPunct="0">
              <a:lnSpc>
                <a:spcPct val="100000"/>
              </a:lnSpc>
              <a:spcBef>
                <a:spcPts val="0"/>
              </a:spcBef>
            </a:pPr>
            <a:r>
              <a:rPr lang="es-MX" sz="2400" b="0" dirty="0">
                <a:solidFill>
                  <a:schemeClr val="tx1"/>
                </a:solidFill>
                <a:latin typeface="Noto Sans" panose="020B0502040504020204" pitchFamily="34" charset="0"/>
                <a:ea typeface="Noto Sans" panose="020B0502040504020204" pitchFamily="34" charset="0"/>
              </a:rPr>
              <a:t>Se validarán las Claves de acceso.</a:t>
            </a: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r="9071" b="11007"/>
          <a:stretch/>
        </p:blipFill>
        <p:spPr>
          <a:xfrm>
            <a:off x="860749" y="2006283"/>
            <a:ext cx="3618820" cy="3541778"/>
          </a:xfrm>
          <a:prstGeom prst="rect">
            <a:avLst/>
          </a:prstGeom>
        </p:spPr>
      </p:pic>
    </p:spTree>
    <p:extLst>
      <p:ext uri="{BB962C8B-B14F-4D97-AF65-F5344CB8AC3E}">
        <p14:creationId xmlns:p14="http://schemas.microsoft.com/office/powerpoint/2010/main" val="383803371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18255"/>
            <a:ext cx="12192000" cy="1325563"/>
          </a:xfrm>
          <a:ln w="12700">
            <a:miter lim="400000"/>
          </a:ln>
        </p:spPr>
        <p:txBody>
          <a:bodyPr wrap="square" lIns="45719" rIns="45719" anchor="ctr">
            <a:spAutoFit/>
          </a:bodyPr>
          <a:lstStyle/>
          <a:p>
            <a:pPr hangingPunct="0">
              <a:lnSpc>
                <a:spcPct val="100000"/>
              </a:lnSpc>
            </a:pPr>
            <a:r>
              <a:rPr lang="es-MX" sz="3400" b="1" dirty="0">
                <a:solidFill>
                  <a:srgbClr val="631132"/>
                </a:solidFill>
                <a:latin typeface="Patria" pitchFamily="2" charset="0"/>
              </a:rPr>
              <a:t>Envío de Claves de acceso</a:t>
            </a:r>
          </a:p>
        </p:txBody>
      </p:sp>
      <p:sp>
        <p:nvSpPr>
          <p:cNvPr id="3" name="Marcador de contenido 2"/>
          <p:cNvSpPr>
            <a:spLocks noGrp="1"/>
          </p:cNvSpPr>
          <p:nvPr>
            <p:ph idx="4294967295"/>
          </p:nvPr>
        </p:nvSpPr>
        <p:spPr>
          <a:xfrm>
            <a:off x="5362575" y="1939925"/>
            <a:ext cx="6324600" cy="2677656"/>
          </a:xfrm>
          <a:ln w="12700">
            <a:miter lim="400000"/>
          </a:ln>
        </p:spPr>
        <p:txBody>
          <a:bodyPr wrap="square" lIns="45719" rIns="45719">
            <a:spAutoFit/>
          </a:bodyPr>
          <a:lstStyle/>
          <a:p>
            <a:pPr algn="just" hangingPunct="0">
              <a:lnSpc>
                <a:spcPct val="100000"/>
              </a:lnSpc>
              <a:spcBef>
                <a:spcPts val="0"/>
              </a:spcBef>
            </a:pPr>
            <a:r>
              <a:rPr lang="es-MX" sz="2400" b="0" dirty="0">
                <a:solidFill>
                  <a:schemeClr val="tx1"/>
                </a:solidFill>
                <a:latin typeface="Noto Sans" panose="020B0502040504020204" pitchFamily="34" charset="0"/>
                <a:ea typeface="Noto Sans" panose="020B0502040504020204" pitchFamily="34" charset="0"/>
              </a:rPr>
              <a:t>Se enviará al Colegio Estatal ya validadas las claves de acceso.</a:t>
            </a:r>
          </a:p>
          <a:p>
            <a:pPr algn="just" hangingPunct="0">
              <a:lnSpc>
                <a:spcPct val="100000"/>
              </a:lnSpc>
              <a:spcBef>
                <a:spcPts val="0"/>
              </a:spcBef>
            </a:pPr>
            <a:r>
              <a:rPr lang="es-MX" sz="2400" b="0" dirty="0">
                <a:solidFill>
                  <a:schemeClr val="tx1"/>
                </a:solidFill>
                <a:latin typeface="Noto Sans" panose="020B0502040504020204" pitchFamily="34" charset="0"/>
                <a:ea typeface="Noto Sans" panose="020B0502040504020204" pitchFamily="34" charset="0"/>
              </a:rPr>
              <a:t>El Coordinador Estatal de C.E. deberá enviar las claves de acceso y la liga de acceso a la plataforma de capacitación a los centros de evaluación, adscritos al colegio estatal.</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398143"/>
            <a:ext cx="2951037" cy="2954425"/>
          </a:xfrm>
          <a:prstGeom prst="rect">
            <a:avLst/>
          </a:prstGeom>
        </p:spPr>
      </p:pic>
    </p:spTree>
    <p:extLst>
      <p:ext uri="{BB962C8B-B14F-4D97-AF65-F5344CB8AC3E}">
        <p14:creationId xmlns:p14="http://schemas.microsoft.com/office/powerpoint/2010/main" val="426389189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311552"/>
            <a:ext cx="12192000" cy="615553"/>
          </a:xfrm>
          <a:ln w="12700">
            <a:miter lim="400000"/>
          </a:ln>
        </p:spPr>
        <p:txBody>
          <a:bodyPr wrap="square" lIns="45719" rIns="45719" anchor="ctr">
            <a:spAutoFit/>
          </a:bodyPr>
          <a:lstStyle/>
          <a:p>
            <a:pPr hangingPunct="0">
              <a:lnSpc>
                <a:spcPct val="100000"/>
              </a:lnSpc>
            </a:pPr>
            <a:r>
              <a:rPr lang="es-MX" sz="3400" b="1" dirty="0">
                <a:solidFill>
                  <a:srgbClr val="631132"/>
                </a:solidFill>
                <a:latin typeface="Patria" pitchFamily="2" charset="0"/>
              </a:rPr>
              <a:t>Proceso de capacitación</a:t>
            </a:r>
          </a:p>
        </p:txBody>
      </p:sp>
      <p:sp>
        <p:nvSpPr>
          <p:cNvPr id="3" name="Marcador de contenido 2"/>
          <p:cNvSpPr>
            <a:spLocks noGrp="1"/>
          </p:cNvSpPr>
          <p:nvPr>
            <p:ph idx="4294967295"/>
          </p:nvPr>
        </p:nvSpPr>
        <p:spPr>
          <a:xfrm>
            <a:off x="5608320" y="2112518"/>
            <a:ext cx="6039612" cy="1569660"/>
          </a:xfrm>
          <a:ln w="12700">
            <a:miter lim="400000"/>
          </a:ln>
        </p:spPr>
        <p:txBody>
          <a:bodyPr wrap="square" lIns="45719" rIns="45719">
            <a:spAutoFit/>
          </a:bodyPr>
          <a:lstStyle/>
          <a:p>
            <a:pPr algn="just" hangingPunct="0">
              <a:lnSpc>
                <a:spcPct val="100000"/>
              </a:lnSpc>
              <a:spcBef>
                <a:spcPts val="0"/>
              </a:spcBef>
            </a:pPr>
            <a:r>
              <a:rPr lang="es-MX" sz="2400" b="0" dirty="0">
                <a:solidFill>
                  <a:schemeClr val="tx1"/>
                </a:solidFill>
                <a:latin typeface="Noto Sans" panose="020B0502040504020204" pitchFamily="34" charset="0"/>
                <a:ea typeface="Noto Sans" panose="020B0502040504020204" pitchFamily="34" charset="0"/>
              </a:rPr>
              <a:t>El Centro de Evaluación entregará los accesos a los participantes, los cuales tendrán 15 días naturales, para concluir en su totalidad el curso de capacitación.</a:t>
            </a:r>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4122" t="11626" r="4879" b="8267"/>
          <a:stretch/>
        </p:blipFill>
        <p:spPr>
          <a:xfrm>
            <a:off x="842195" y="2031962"/>
            <a:ext cx="4066819" cy="2794075"/>
          </a:xfrm>
          <a:prstGeom prst="rect">
            <a:avLst/>
          </a:prstGeom>
        </p:spPr>
      </p:pic>
    </p:spTree>
    <p:extLst>
      <p:ext uri="{BB962C8B-B14F-4D97-AF65-F5344CB8AC3E}">
        <p14:creationId xmlns:p14="http://schemas.microsoft.com/office/powerpoint/2010/main" val="158734550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2299543" y="1532222"/>
            <a:ext cx="6614600" cy="4141454"/>
            <a:chOff x="2832679" y="1303931"/>
            <a:chExt cx="6411818" cy="4419536"/>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12356" t="11566" r="35596" b="52558"/>
            <a:stretch/>
          </p:blipFill>
          <p:spPr>
            <a:xfrm>
              <a:off x="2832679" y="1303931"/>
              <a:ext cx="6411818" cy="4419536"/>
            </a:xfrm>
            <a:prstGeom prst="rect">
              <a:avLst/>
            </a:prstGeom>
          </p:spPr>
        </p:pic>
        <p:pic>
          <p:nvPicPr>
            <p:cNvPr id="6" name="Marcador de contenido 3"/>
            <p:cNvPicPr>
              <a:picLocks noChangeAspect="1"/>
            </p:cNvPicPr>
            <p:nvPr/>
          </p:nvPicPr>
          <p:blipFill rotWithShape="1">
            <a:blip r:embed="rId3"/>
            <a:srcRect l="-153" t="11329" r="852" b="9626"/>
            <a:stretch/>
          </p:blipFill>
          <p:spPr>
            <a:xfrm>
              <a:off x="3066349" y="1588373"/>
              <a:ext cx="5908702" cy="3393195"/>
            </a:xfrm>
            <a:prstGeom prst="rect">
              <a:avLst/>
            </a:prstGeom>
          </p:spPr>
        </p:pic>
      </p:grpSp>
      <p:sp>
        <p:nvSpPr>
          <p:cNvPr id="9" name="Título 1"/>
          <p:cNvSpPr txBox="1">
            <a:spLocks/>
          </p:cNvSpPr>
          <p:nvPr/>
        </p:nvSpPr>
        <p:spPr>
          <a:xfrm>
            <a:off x="1695221" y="554603"/>
            <a:ext cx="10202996" cy="835712"/>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s-MX" sz="2500" b="1" dirty="0">
              <a:latin typeface="Century Gothic" panose="020B0502020202020204" pitchFamily="34" charset="0"/>
              <a:ea typeface="Microsoft JhengHei UI Light" panose="020B0304030504040204" pitchFamily="34" charset="-120"/>
            </a:endParaRPr>
          </a:p>
        </p:txBody>
      </p:sp>
      <p:sp>
        <p:nvSpPr>
          <p:cNvPr id="10" name="Título 1">
            <a:extLst>
              <a:ext uri="{FF2B5EF4-FFF2-40B4-BE49-F238E27FC236}">
                <a16:creationId xmlns:a16="http://schemas.microsoft.com/office/drawing/2014/main" id="{DD4C55C3-793D-4A61-9A42-AFA74F489009}"/>
              </a:ext>
            </a:extLst>
          </p:cNvPr>
          <p:cNvSpPr txBox="1">
            <a:spLocks/>
          </p:cNvSpPr>
          <p:nvPr/>
        </p:nvSpPr>
        <p:spPr>
          <a:xfrm>
            <a:off x="4321834" y="5825207"/>
            <a:ext cx="6477873" cy="835712"/>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sz="1800" b="1" dirty="0">
                <a:latin typeface="Century Gothic" panose="020B0502020202020204" pitchFamily="34" charset="0"/>
                <a:ea typeface="Microsoft JhengHei UI Light" panose="020B0304030504040204" pitchFamily="34" charset="-120"/>
                <a:hlinkClick r:id="rId4"/>
              </a:rPr>
              <a:t>http://cyeadistancia.conocer.gob.mx/moodle/</a:t>
            </a:r>
            <a:endParaRPr lang="es-MX" sz="1800" b="1" dirty="0">
              <a:latin typeface="Century Gothic" panose="020B0502020202020204" pitchFamily="34" charset="0"/>
              <a:ea typeface="Microsoft JhengHei UI Light" panose="020B0304030504040204" pitchFamily="34" charset="-120"/>
            </a:endParaRPr>
          </a:p>
          <a:p>
            <a:pPr algn="r"/>
            <a:endParaRPr lang="es-MX" sz="1800" b="1" dirty="0">
              <a:latin typeface="Century Gothic" panose="020B0502020202020204" pitchFamily="34" charset="0"/>
              <a:ea typeface="Microsoft JhengHei UI Light" panose="020B0304030504040204" pitchFamily="34" charset="-120"/>
            </a:endParaRPr>
          </a:p>
        </p:txBody>
      </p:sp>
      <p:sp>
        <p:nvSpPr>
          <p:cNvPr id="4" name="Título 3">
            <a:extLst>
              <a:ext uri="{FF2B5EF4-FFF2-40B4-BE49-F238E27FC236}">
                <a16:creationId xmlns:a16="http://schemas.microsoft.com/office/drawing/2014/main" id="{554EB246-7F31-E41C-414E-83DD8516BE02}"/>
              </a:ext>
            </a:extLst>
          </p:cNvPr>
          <p:cNvSpPr>
            <a:spLocks noGrp="1"/>
          </p:cNvSpPr>
          <p:nvPr>
            <p:ph type="title" idx="4294967295"/>
          </p:nvPr>
        </p:nvSpPr>
        <p:spPr>
          <a:xfrm>
            <a:off x="0" y="239707"/>
            <a:ext cx="11732458" cy="1465505"/>
          </a:xfrm>
          <a:ln w="12700">
            <a:miter lim="400000"/>
          </a:ln>
        </p:spPr>
        <p:txBody>
          <a:bodyPr wrap="square" lIns="45719" rIns="45719" anchor="ctr">
            <a:spAutoFit/>
          </a:bodyPr>
          <a:lstStyle/>
          <a:p>
            <a:pPr hangingPunct="0">
              <a:lnSpc>
                <a:spcPct val="100000"/>
              </a:lnSpc>
            </a:pPr>
            <a:r>
              <a:rPr lang="es-MX" sz="3400" b="1" dirty="0">
                <a:solidFill>
                  <a:srgbClr val="631132"/>
                </a:solidFill>
                <a:latin typeface="Patria" pitchFamily="2" charset="0"/>
              </a:rPr>
              <a:t>Acceso a la Plataforma de Capacitación</a:t>
            </a:r>
            <a:br>
              <a:rPr lang="es-MX" sz="3400" b="1" dirty="0">
                <a:solidFill>
                  <a:srgbClr val="631132"/>
                </a:solidFill>
                <a:latin typeface="Patria" pitchFamily="2" charset="0"/>
              </a:rPr>
            </a:br>
            <a:endParaRPr lang="es-MX" sz="3400" b="1" dirty="0">
              <a:solidFill>
                <a:srgbClr val="631132"/>
              </a:solidFill>
              <a:latin typeface="Patria" pitchFamily="2" charset="0"/>
            </a:endParaRPr>
          </a:p>
        </p:txBody>
      </p:sp>
    </p:spTree>
    <p:extLst>
      <p:ext uri="{BB962C8B-B14F-4D97-AF65-F5344CB8AC3E}">
        <p14:creationId xmlns:p14="http://schemas.microsoft.com/office/powerpoint/2010/main" val="269272663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FE9F578-53CD-679C-0163-8526E8AC83D0}"/>
              </a:ext>
            </a:extLst>
          </p:cNvPr>
          <p:cNvPicPr>
            <a:picLocks noChangeAspect="1"/>
          </p:cNvPicPr>
          <p:nvPr/>
        </p:nvPicPr>
        <p:blipFill>
          <a:blip r:embed="rId3"/>
          <a:srcRect l="18840" t="12281"/>
          <a:stretch/>
        </p:blipFill>
        <p:spPr>
          <a:xfrm>
            <a:off x="94488" y="1362213"/>
            <a:ext cx="8599799" cy="5368564"/>
          </a:xfrm>
          <a:prstGeom prst="rect">
            <a:avLst/>
          </a:prstGeom>
        </p:spPr>
      </p:pic>
      <p:sp>
        <p:nvSpPr>
          <p:cNvPr id="2" name="Título 1">
            <a:extLst>
              <a:ext uri="{FF2B5EF4-FFF2-40B4-BE49-F238E27FC236}">
                <a16:creationId xmlns:a16="http://schemas.microsoft.com/office/drawing/2014/main" id="{EBEB23F4-B52C-347C-B36F-64A7D55506D4}"/>
              </a:ext>
            </a:extLst>
          </p:cNvPr>
          <p:cNvSpPr>
            <a:spLocks noGrp="1"/>
          </p:cNvSpPr>
          <p:nvPr>
            <p:ph type="title" idx="4294967295"/>
          </p:nvPr>
        </p:nvSpPr>
        <p:spPr>
          <a:xfrm>
            <a:off x="94488" y="148904"/>
            <a:ext cx="12097512" cy="1138773"/>
          </a:xfrm>
          <a:ln w="12700">
            <a:miter lim="400000"/>
          </a:ln>
        </p:spPr>
        <p:txBody>
          <a:bodyPr wrap="square" lIns="45719" rIns="45719" anchor="ctr">
            <a:spAutoFit/>
          </a:bodyPr>
          <a:lstStyle/>
          <a:p>
            <a:pPr hangingPunct="0">
              <a:lnSpc>
                <a:spcPct val="100000"/>
              </a:lnSpc>
            </a:pPr>
            <a:r>
              <a:rPr lang="es-MX" sz="3400" b="1" dirty="0">
                <a:solidFill>
                  <a:srgbClr val="631132"/>
                </a:solidFill>
                <a:latin typeface="Patria" pitchFamily="2" charset="0"/>
              </a:rPr>
              <a:t>Cursos de Capacitación Disponibles</a:t>
            </a:r>
            <a:br>
              <a:rPr lang="es-MX" sz="3400" b="1" dirty="0">
                <a:solidFill>
                  <a:srgbClr val="631132"/>
                </a:solidFill>
                <a:latin typeface="Patria" pitchFamily="2" charset="0"/>
              </a:rPr>
            </a:br>
            <a:endParaRPr lang="es-MX" sz="3400" b="1" dirty="0">
              <a:solidFill>
                <a:srgbClr val="631132"/>
              </a:solidFill>
              <a:latin typeface="Patria" pitchFamily="2" charset="0"/>
            </a:endParaRPr>
          </a:p>
        </p:txBody>
      </p:sp>
      <p:sp>
        <p:nvSpPr>
          <p:cNvPr id="6" name="Rectángulo 5"/>
          <p:cNvSpPr/>
          <p:nvPr/>
        </p:nvSpPr>
        <p:spPr>
          <a:xfrm>
            <a:off x="3180441" y="2395429"/>
            <a:ext cx="5513846" cy="2619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Título 1"/>
          <p:cNvSpPr txBox="1">
            <a:spLocks/>
          </p:cNvSpPr>
          <p:nvPr/>
        </p:nvSpPr>
        <p:spPr>
          <a:xfrm>
            <a:off x="1695220" y="574131"/>
            <a:ext cx="10202996" cy="835712"/>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s-MX" sz="2500" b="1" dirty="0">
              <a:latin typeface="Century Gothic" panose="020B0502020202020204" pitchFamily="34" charset="0"/>
              <a:ea typeface="Microsoft JhengHei UI Light" panose="020B0304030504040204" pitchFamily="34" charset="-120"/>
            </a:endParaRPr>
          </a:p>
        </p:txBody>
      </p:sp>
      <p:sp>
        <p:nvSpPr>
          <p:cNvPr id="11" name="Rectángulo 10">
            <a:extLst>
              <a:ext uri="{FF2B5EF4-FFF2-40B4-BE49-F238E27FC236}">
                <a16:creationId xmlns:a16="http://schemas.microsoft.com/office/drawing/2014/main" id="{F2552534-B291-D0EB-8FD1-93AF68DF4C07}"/>
              </a:ext>
            </a:extLst>
          </p:cNvPr>
          <p:cNvSpPr/>
          <p:nvPr/>
        </p:nvSpPr>
        <p:spPr>
          <a:xfrm>
            <a:off x="3180441" y="2681063"/>
            <a:ext cx="5513846" cy="2619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id="{B56D84C2-401D-15D2-819D-D58C90D0BAF4}"/>
              </a:ext>
            </a:extLst>
          </p:cNvPr>
          <p:cNvSpPr/>
          <p:nvPr/>
        </p:nvSpPr>
        <p:spPr>
          <a:xfrm>
            <a:off x="3180441" y="2950692"/>
            <a:ext cx="5513846" cy="2619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671E3D1D-CFEA-6794-0C12-7ADB4196C422}"/>
              </a:ext>
            </a:extLst>
          </p:cNvPr>
          <p:cNvSpPr/>
          <p:nvPr/>
        </p:nvSpPr>
        <p:spPr>
          <a:xfrm>
            <a:off x="3180441" y="2133517"/>
            <a:ext cx="5513846" cy="2619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a:extLst>
              <a:ext uri="{FF2B5EF4-FFF2-40B4-BE49-F238E27FC236}">
                <a16:creationId xmlns:a16="http://schemas.microsoft.com/office/drawing/2014/main" id="{CA222409-8608-3A4F-6407-7C3C61F60483}"/>
              </a:ext>
            </a:extLst>
          </p:cNvPr>
          <p:cNvSpPr/>
          <p:nvPr/>
        </p:nvSpPr>
        <p:spPr>
          <a:xfrm>
            <a:off x="3180441" y="4998929"/>
            <a:ext cx="5513846" cy="2619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4624382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6586" y="211634"/>
            <a:ext cx="11425238" cy="615553"/>
          </a:xfrm>
          <a:ln w="12700">
            <a:miter lim="400000"/>
          </a:ln>
        </p:spPr>
        <p:txBody>
          <a:bodyPr wrap="square" lIns="45719" rIns="45719" anchor="ctr">
            <a:spAutoFit/>
          </a:bodyPr>
          <a:lstStyle/>
          <a:p>
            <a:pPr hangingPunct="0">
              <a:lnSpc>
                <a:spcPct val="100000"/>
              </a:lnSpc>
            </a:pPr>
            <a:r>
              <a:rPr lang="es-MX" sz="3400" b="1" dirty="0">
                <a:solidFill>
                  <a:srgbClr val="631132"/>
                </a:solidFill>
                <a:latin typeface="Patria" pitchFamily="2" charset="0"/>
              </a:rPr>
              <a:t>Cierre y envío de procesos de capacitación</a:t>
            </a:r>
          </a:p>
        </p:txBody>
      </p:sp>
      <p:sp>
        <p:nvSpPr>
          <p:cNvPr id="6" name="Marcador de contenido 1"/>
          <p:cNvSpPr>
            <a:spLocks noGrp="1"/>
          </p:cNvSpPr>
          <p:nvPr>
            <p:ph idx="4294967295"/>
          </p:nvPr>
        </p:nvSpPr>
        <p:spPr>
          <a:xfrm>
            <a:off x="311942" y="1464741"/>
            <a:ext cx="11651457" cy="1569660"/>
          </a:xfrm>
          <a:ln w="12700">
            <a:miter lim="400000"/>
          </a:ln>
        </p:spPr>
        <p:txBody>
          <a:bodyPr wrap="square" lIns="45719" rIns="45719">
            <a:spAutoFit/>
          </a:bodyPr>
          <a:lstStyle/>
          <a:p>
            <a:pPr algn="just" hangingPunct="0">
              <a:lnSpc>
                <a:spcPct val="100000"/>
              </a:lnSpc>
              <a:spcBef>
                <a:spcPts val="0"/>
              </a:spcBef>
            </a:pPr>
            <a:r>
              <a:rPr lang="es-MX" sz="2400" b="0" dirty="0">
                <a:solidFill>
                  <a:schemeClr val="tx1"/>
                </a:solidFill>
                <a:latin typeface="Noto Sans" panose="020B0502040504020204" pitchFamily="34" charset="0"/>
                <a:ea typeface="Noto Sans" panose="020B0502040504020204" pitchFamily="34" charset="0"/>
              </a:rPr>
              <a:t>Ya concluido el proceso de capacitación, el Centro de Evaluación deberá integrar las evidencias de los participantes (captura de pantalla de la conclusión de temas o registro de actividades) y serán enviados al Colegio Estatal, para que éste los envíe a la DAOCE.</a:t>
            </a:r>
          </a:p>
        </p:txBody>
      </p:sp>
      <p:pic>
        <p:nvPicPr>
          <p:cNvPr id="7" name="Imagen 6"/>
          <p:cNvPicPr/>
          <p:nvPr/>
        </p:nvPicPr>
        <p:blipFill rotWithShape="1">
          <a:blip r:embed="rId2"/>
          <a:srcRect l="19571" t="14578" r="43788" b="26559"/>
          <a:stretch/>
        </p:blipFill>
        <p:spPr bwMode="auto">
          <a:xfrm>
            <a:off x="55081" y="3034401"/>
            <a:ext cx="2686757" cy="3400779"/>
          </a:xfrm>
          <a:prstGeom prst="rect">
            <a:avLst/>
          </a:prstGeom>
          <a:ln>
            <a:noFill/>
          </a:ln>
          <a:effectLst>
            <a:outerShdw blurRad="190500" dist="228600" dir="2700000" algn="ctr">
              <a:srgbClr val="000000">
                <a:alpha val="30000"/>
              </a:srgbClr>
            </a:outerShdw>
          </a:effectLst>
          <a:extLst>
            <a:ext uri="{53640926-AAD7-44D8-BBD7-CCE9431645EC}">
              <a14:shadowObscured xmlns:a14="http://schemas.microsoft.com/office/drawing/2010/main"/>
            </a:ext>
          </a:extLst>
        </p:spPr>
      </p:pic>
      <p:pic>
        <p:nvPicPr>
          <p:cNvPr id="8" name="Marcador de contenido 4" descr="cid:image015.jpg@01D3ABCB.FDB22E20"/>
          <p:cNvPicPr>
            <a:picLocks/>
          </p:cNvPicPr>
          <p:nvPr/>
        </p:nvPicPr>
        <p:blipFill rotWithShape="1">
          <a:blip r:embed="rId3" r:link="rId4">
            <a:extLst>
              <a:ext uri="{28A0092B-C50C-407E-A947-70E740481C1C}">
                <a14:useLocalDpi xmlns:a14="http://schemas.microsoft.com/office/drawing/2010/main" val="0"/>
              </a:ext>
            </a:extLst>
          </a:blip>
          <a:srcRect l="24567" t="21563" r="15352"/>
          <a:stretch>
            <a:fillRect/>
          </a:stretch>
        </p:blipFill>
        <p:spPr bwMode="auto">
          <a:xfrm>
            <a:off x="2180428" y="4162753"/>
            <a:ext cx="4106074" cy="2157723"/>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53640926-AAD7-44D8-BBD7-CCE9431645EC}">
              <a14:shadowObscured xmlns:a14="http://schemas.microsoft.com/office/drawing/2010/main"/>
            </a:ext>
          </a:extLst>
        </p:spPr>
      </p:pic>
      <p:sp>
        <p:nvSpPr>
          <p:cNvPr id="3" name="Rectángulo 2"/>
          <p:cNvSpPr/>
          <p:nvPr/>
        </p:nvSpPr>
        <p:spPr>
          <a:xfrm>
            <a:off x="2878481" y="3234159"/>
            <a:ext cx="2412694" cy="776987"/>
          </a:xfrm>
          <a:prstGeom prst="rect">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Evidencias para el EC0107</a:t>
            </a:r>
          </a:p>
        </p:txBody>
      </p:sp>
      <p:pic>
        <p:nvPicPr>
          <p:cNvPr id="10" name="Imagen 9"/>
          <p:cNvPicPr>
            <a:picLocks noChangeAspect="1"/>
          </p:cNvPicPr>
          <p:nvPr/>
        </p:nvPicPr>
        <p:blipFill>
          <a:blip r:embed="rId5"/>
          <a:stretch>
            <a:fillRect/>
          </a:stretch>
        </p:blipFill>
        <p:spPr>
          <a:xfrm>
            <a:off x="6553199" y="3334159"/>
            <a:ext cx="5201799" cy="2849817"/>
          </a:xfrm>
          <a:prstGeom prst="rect">
            <a:avLst/>
          </a:prstGeom>
          <a:ln>
            <a:noFill/>
          </a:ln>
          <a:effectLst>
            <a:outerShdw blurRad="292100" dist="139700" dir="2700000" algn="tl" rotWithShape="0">
              <a:srgbClr val="333333">
                <a:alpha val="65000"/>
              </a:srgbClr>
            </a:outerShdw>
          </a:effectLst>
        </p:spPr>
      </p:pic>
      <p:sp>
        <p:nvSpPr>
          <p:cNvPr id="11" name="Rectángulo 10"/>
          <p:cNvSpPr/>
          <p:nvPr/>
        </p:nvSpPr>
        <p:spPr>
          <a:xfrm>
            <a:off x="7068439" y="2874764"/>
            <a:ext cx="2412694" cy="776987"/>
          </a:xfrm>
          <a:prstGeom prst="rect">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Evidencias para el EC0108 y EC0109</a:t>
            </a:r>
          </a:p>
        </p:txBody>
      </p:sp>
    </p:spTree>
    <p:extLst>
      <p:ext uri="{BB962C8B-B14F-4D97-AF65-F5344CB8AC3E}">
        <p14:creationId xmlns:p14="http://schemas.microsoft.com/office/powerpoint/2010/main" val="261179139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1324EC-EFF2-D249-8A37-663A98844177}"/>
              </a:ext>
            </a:extLst>
          </p:cNvPr>
          <p:cNvSpPr>
            <a:spLocks noGrp="1"/>
          </p:cNvSpPr>
          <p:nvPr>
            <p:ph type="title" idx="4294967295"/>
          </p:nvPr>
        </p:nvSpPr>
        <p:spPr>
          <a:xfrm>
            <a:off x="0" y="1963738"/>
            <a:ext cx="11464925" cy="1327150"/>
          </a:xfrm>
          <a:ln w="12700">
            <a:miter lim="400000"/>
          </a:ln>
        </p:spPr>
        <p:txBody>
          <a:bodyPr wrap="square" lIns="45719" rIns="45719" anchor="ctr">
            <a:spAutoFit/>
          </a:bodyPr>
          <a:lstStyle/>
          <a:p>
            <a:pPr algn="ctr" hangingPunct="0">
              <a:lnSpc>
                <a:spcPct val="100000"/>
              </a:lnSpc>
            </a:pPr>
            <a:r>
              <a:rPr lang="es-MX" dirty="0">
                <a:solidFill>
                  <a:srgbClr val="631132"/>
                </a:solidFill>
                <a:latin typeface="Patria" pitchFamily="2" charset="0"/>
              </a:rPr>
              <a:t>Proceso de Registro </a:t>
            </a:r>
          </a:p>
        </p:txBody>
      </p:sp>
      <p:sp>
        <p:nvSpPr>
          <p:cNvPr id="5" name="Marcador de contenido 2">
            <a:extLst>
              <a:ext uri="{FF2B5EF4-FFF2-40B4-BE49-F238E27FC236}">
                <a16:creationId xmlns:a16="http://schemas.microsoft.com/office/drawing/2014/main" id="{2D8BE8DA-B26E-BE4B-84E2-191B01D27E00}"/>
              </a:ext>
            </a:extLst>
          </p:cNvPr>
          <p:cNvSpPr txBox="1">
            <a:spLocks/>
          </p:cNvSpPr>
          <p:nvPr/>
        </p:nvSpPr>
        <p:spPr>
          <a:xfrm>
            <a:off x="363220" y="3518693"/>
            <a:ext cx="11465560" cy="1137921"/>
          </a:xfrm>
          <a:prstGeom prst="rect">
            <a:avLst/>
          </a:prstGeom>
        </p:spPr>
        <p:txBody>
          <a:bodyPr>
            <a:normAutofit/>
          </a:bodyPr>
          <a:lstStyle>
            <a:lvl1pPr marL="0" indent="0" algn="ctr" defTabSz="914377" rtl="0" eaLnBrk="1" latinLnBrk="0" hangingPunct="1">
              <a:lnSpc>
                <a:spcPct val="90000"/>
              </a:lnSpc>
              <a:spcBef>
                <a:spcPts val="1000"/>
              </a:spcBef>
              <a:buFont typeface="Arial" panose="020B0604020202020204" pitchFamily="34" charset="0"/>
              <a:buNone/>
              <a:defRPr sz="2400" b="0" i="0" kern="1200">
                <a:solidFill>
                  <a:srgbClr val="BC945A"/>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Previo a la evaluación</a:t>
            </a:r>
          </a:p>
        </p:txBody>
      </p:sp>
    </p:spTree>
    <p:extLst>
      <p:ext uri="{BB962C8B-B14F-4D97-AF65-F5344CB8AC3E}">
        <p14:creationId xmlns:p14="http://schemas.microsoft.com/office/powerpoint/2010/main" val="176118380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idx="4294967295"/>
          </p:nvPr>
        </p:nvSpPr>
        <p:spPr>
          <a:xfrm>
            <a:off x="85725" y="331524"/>
            <a:ext cx="11363325" cy="615553"/>
          </a:xfrm>
          <a:ln w="12700">
            <a:miter lim="400000"/>
          </a:ln>
        </p:spPr>
        <p:txBody>
          <a:bodyPr wrap="square" lIns="45719" rIns="45719" anchor="ctr">
            <a:spAutoFit/>
          </a:bodyPr>
          <a:lstStyle/>
          <a:p>
            <a:pPr hangingPunct="0">
              <a:lnSpc>
                <a:spcPct val="100000"/>
              </a:lnSpc>
            </a:pPr>
            <a:r>
              <a:rPr lang="es-MX" sz="3400" b="1" dirty="0">
                <a:solidFill>
                  <a:srgbClr val="631132"/>
                </a:solidFill>
                <a:latin typeface="Patria" pitchFamily="2" charset="0"/>
              </a:rPr>
              <a:t>Proceso de Registro</a:t>
            </a:r>
          </a:p>
        </p:txBody>
      </p:sp>
      <p:sp>
        <p:nvSpPr>
          <p:cNvPr id="3" name="Marcador de contenido 2"/>
          <p:cNvSpPr>
            <a:spLocks noGrp="1"/>
          </p:cNvSpPr>
          <p:nvPr>
            <p:ph idx="4294967295"/>
          </p:nvPr>
        </p:nvSpPr>
        <p:spPr>
          <a:xfrm>
            <a:off x="5457825" y="2075554"/>
            <a:ext cx="6324600" cy="2308324"/>
          </a:xfrm>
          <a:ln w="12700">
            <a:miter lim="400000"/>
          </a:ln>
        </p:spPr>
        <p:txBody>
          <a:bodyPr wrap="square" lIns="45719" rIns="45719">
            <a:spAutoFit/>
          </a:bodyPr>
          <a:lstStyle/>
          <a:p>
            <a:pPr algn="just" hangingPunct="0">
              <a:lnSpc>
                <a:spcPct val="100000"/>
              </a:lnSpc>
              <a:spcBef>
                <a:spcPts val="0"/>
              </a:spcBef>
            </a:pPr>
            <a:r>
              <a:rPr lang="es-MX" sz="2400" b="0" dirty="0">
                <a:solidFill>
                  <a:schemeClr val="tx1"/>
                </a:solidFill>
                <a:latin typeface="Noto Sans" panose="020B0502040504020204" pitchFamily="34" charset="0"/>
                <a:ea typeface="Noto Sans" panose="020B0502040504020204" pitchFamily="34" charset="0"/>
              </a:rPr>
              <a:t>En el módulo de  evaluación se podrán registrar a los candidatos a evaluar.</a:t>
            </a:r>
          </a:p>
          <a:p>
            <a:pPr algn="just" hangingPunct="0">
              <a:lnSpc>
                <a:spcPct val="100000"/>
              </a:lnSpc>
              <a:spcBef>
                <a:spcPts val="0"/>
              </a:spcBef>
            </a:pPr>
            <a:r>
              <a:rPr lang="es-MX" sz="2400" b="0" dirty="0">
                <a:solidFill>
                  <a:schemeClr val="tx1"/>
                </a:solidFill>
                <a:latin typeface="Noto Sans" panose="020B0502040504020204" pitchFamily="34" charset="0"/>
                <a:ea typeface="Noto Sans" panose="020B0502040504020204" pitchFamily="34" charset="0"/>
              </a:rPr>
              <a:t>Es el Colegio Estatal y/o Centro de Evaluación el encargado de registrar al candidato, en el apartado “Registrar Candidato”.</a:t>
            </a: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524" y="2075554"/>
            <a:ext cx="3971695" cy="3971695"/>
          </a:xfrm>
          <a:prstGeom prst="rect">
            <a:avLst/>
          </a:prstGeom>
        </p:spPr>
      </p:pic>
    </p:spTree>
    <p:extLst>
      <p:ext uri="{BB962C8B-B14F-4D97-AF65-F5344CB8AC3E}">
        <p14:creationId xmlns:p14="http://schemas.microsoft.com/office/powerpoint/2010/main" val="413953404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1A43ED8-1E09-D9B4-76E1-5AAEC20EB933}"/>
              </a:ext>
            </a:extLst>
          </p:cNvPr>
          <p:cNvPicPr>
            <a:picLocks noChangeAspect="1"/>
          </p:cNvPicPr>
          <p:nvPr/>
        </p:nvPicPr>
        <p:blipFill>
          <a:blip r:embed="rId2"/>
          <a:stretch>
            <a:fillRect/>
          </a:stretch>
        </p:blipFill>
        <p:spPr>
          <a:xfrm>
            <a:off x="1133856" y="1805487"/>
            <a:ext cx="9924288" cy="4530316"/>
          </a:xfrm>
          <a:prstGeom prst="rect">
            <a:avLst/>
          </a:prstGeom>
        </p:spPr>
      </p:pic>
      <p:sp>
        <p:nvSpPr>
          <p:cNvPr id="2" name="Título 1">
            <a:extLst>
              <a:ext uri="{FF2B5EF4-FFF2-40B4-BE49-F238E27FC236}">
                <a16:creationId xmlns:a16="http://schemas.microsoft.com/office/drawing/2014/main" id="{E75F3840-6B84-1F7E-03FD-9911839B5BB1}"/>
              </a:ext>
            </a:extLst>
          </p:cNvPr>
          <p:cNvSpPr>
            <a:spLocks noGrp="1"/>
          </p:cNvSpPr>
          <p:nvPr>
            <p:ph type="title" idx="4294967295"/>
          </p:nvPr>
        </p:nvSpPr>
        <p:spPr>
          <a:xfrm>
            <a:off x="200025" y="400535"/>
            <a:ext cx="10521950" cy="615553"/>
          </a:xfrm>
          <a:ln w="12700">
            <a:miter lim="400000"/>
          </a:ln>
        </p:spPr>
        <p:txBody>
          <a:bodyPr wrap="square" lIns="45719" rIns="45719" anchor="ctr">
            <a:spAutoFit/>
          </a:bodyPr>
          <a:lstStyle/>
          <a:p>
            <a:pPr hangingPunct="0">
              <a:lnSpc>
                <a:spcPct val="100000"/>
              </a:lnSpc>
            </a:pPr>
            <a:r>
              <a:rPr lang="es-MX" sz="3400" b="1" dirty="0">
                <a:solidFill>
                  <a:srgbClr val="631132"/>
                </a:solidFill>
                <a:latin typeface="Patria" pitchFamily="2" charset="0"/>
              </a:rPr>
              <a:t>Módulo de Evaluación</a:t>
            </a:r>
          </a:p>
        </p:txBody>
      </p:sp>
      <p:sp>
        <p:nvSpPr>
          <p:cNvPr id="8" name="CuadroTexto 7">
            <a:extLst>
              <a:ext uri="{FF2B5EF4-FFF2-40B4-BE49-F238E27FC236}">
                <a16:creationId xmlns:a16="http://schemas.microsoft.com/office/drawing/2014/main" id="{057EFD7A-CFC1-4EDD-2C2B-1C8BAAF23778}"/>
              </a:ext>
            </a:extLst>
          </p:cNvPr>
          <p:cNvSpPr txBox="1"/>
          <p:nvPr/>
        </p:nvSpPr>
        <p:spPr>
          <a:xfrm>
            <a:off x="2722626" y="1333238"/>
            <a:ext cx="7692390"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MX" sz="2400" dirty="0">
                <a:latin typeface="Patria"/>
                <a:hlinkClick r:id="rId3"/>
              </a:rPr>
              <a:t>https://plataforma.conocer.gob.mx/evaluacion/Index.jsp</a:t>
            </a:r>
            <a:endParaRPr lang="es-MX" sz="2400" dirty="0">
              <a:latin typeface="Patria"/>
            </a:endParaRPr>
          </a:p>
          <a:p>
            <a:endParaRPr lang="es-MX" sz="2400" dirty="0">
              <a:latin typeface="Patria"/>
            </a:endParaRPr>
          </a:p>
        </p:txBody>
      </p:sp>
    </p:spTree>
    <p:extLst>
      <p:ext uri="{BB962C8B-B14F-4D97-AF65-F5344CB8AC3E}">
        <p14:creationId xmlns:p14="http://schemas.microsoft.com/office/powerpoint/2010/main" val="343643984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4294967295"/>
          </p:nvPr>
        </p:nvSpPr>
        <p:spPr>
          <a:xfrm>
            <a:off x="4754880" y="1981073"/>
            <a:ext cx="6970803" cy="3293209"/>
          </a:xfrm>
          <a:ln w="12700">
            <a:miter lim="400000"/>
          </a:ln>
        </p:spPr>
        <p:txBody>
          <a:bodyPr wrap="square" lIns="45719" rIns="45719">
            <a:spAutoFit/>
          </a:bodyPr>
          <a:lstStyle/>
          <a:p>
            <a:pPr algn="just" hangingPunct="0">
              <a:lnSpc>
                <a:spcPct val="100000"/>
              </a:lnSpc>
              <a:spcBef>
                <a:spcPts val="0"/>
              </a:spcBef>
            </a:pPr>
            <a:r>
              <a:rPr lang="es-MX" sz="2600" b="0" dirty="0">
                <a:solidFill>
                  <a:schemeClr val="tx1"/>
                </a:solidFill>
                <a:latin typeface="Noto Sans" panose="020B0502040504020204" pitchFamily="34" charset="0"/>
                <a:ea typeface="Noto Sans" panose="020B0502040504020204" pitchFamily="34" charset="0"/>
                <a:sym typeface="Calibri"/>
              </a:rPr>
              <a:t>La modalidad de capacitación con fines de certificación en línea del CONOCER es más directa y versátil; ya que esta no requiere de un evaluador presencial, solo se requiere estar acreditado en dichos estándares, solo se requiere de una </a:t>
            </a:r>
            <a:r>
              <a:rPr lang="es-ES" sz="2600" b="0" dirty="0">
                <a:solidFill>
                  <a:schemeClr val="tx1"/>
                </a:solidFill>
                <a:latin typeface="Noto Sans" panose="020B0502040504020204" pitchFamily="34" charset="0"/>
                <a:ea typeface="Noto Sans" panose="020B0502040504020204" pitchFamily="34" charset="0"/>
                <a:sym typeface="Calibri"/>
              </a:rPr>
              <a:t>computadora e internet.</a:t>
            </a:r>
            <a:endParaRPr lang="es-MX" sz="2600" b="0" dirty="0">
              <a:solidFill>
                <a:schemeClr val="tx1"/>
              </a:solidFill>
              <a:latin typeface="Noto Sans" panose="020B0502040504020204" pitchFamily="34" charset="0"/>
              <a:ea typeface="Noto Sans" panose="020B0502040504020204" pitchFamily="34" charset="0"/>
              <a:sym typeface="Calibri"/>
            </a:endParaRPr>
          </a:p>
          <a:p>
            <a:pPr algn="just" hangingPunct="0">
              <a:lnSpc>
                <a:spcPct val="100000"/>
              </a:lnSpc>
              <a:spcBef>
                <a:spcPts val="0"/>
              </a:spcBef>
            </a:pPr>
            <a:endParaRPr lang="es-MX" sz="2600" b="0" dirty="0">
              <a:solidFill>
                <a:schemeClr val="tx1"/>
              </a:solidFill>
              <a:latin typeface="Noto Sans" panose="020B0502040504020204" pitchFamily="34" charset="0"/>
              <a:ea typeface="Noto Sans" panose="020B0502040504020204" pitchFamily="34" charset="0"/>
              <a:sym typeface="Calibri"/>
            </a:endParaRPr>
          </a:p>
          <a:p>
            <a:pPr algn="just" hangingPunct="0">
              <a:lnSpc>
                <a:spcPct val="100000"/>
              </a:lnSpc>
              <a:spcBef>
                <a:spcPts val="0"/>
              </a:spcBef>
            </a:pPr>
            <a:endParaRPr lang="es-MX" sz="2600" b="0" dirty="0">
              <a:solidFill>
                <a:schemeClr val="tx1"/>
              </a:solidFill>
              <a:latin typeface="Noto Sans" panose="020B0502040504020204" pitchFamily="34" charset="0"/>
              <a:ea typeface="Noto Sans" panose="020B0502040504020204" pitchFamily="34" charset="0"/>
              <a:sym typeface="Calibri"/>
            </a:endParaRPr>
          </a:p>
        </p:txBody>
      </p:sp>
      <p:sp>
        <p:nvSpPr>
          <p:cNvPr id="6" name="Título 5"/>
          <p:cNvSpPr>
            <a:spLocks noGrp="1"/>
          </p:cNvSpPr>
          <p:nvPr>
            <p:ph type="title" idx="4294967295"/>
          </p:nvPr>
        </p:nvSpPr>
        <p:spPr>
          <a:xfrm>
            <a:off x="0" y="293150"/>
            <a:ext cx="7278624" cy="769441"/>
          </a:xfrm>
          <a:ln w="12700">
            <a:miter lim="400000"/>
          </a:ln>
        </p:spPr>
        <p:txBody>
          <a:bodyPr wrap="square" lIns="45719" rIns="45719">
            <a:spAutoFit/>
          </a:bodyPr>
          <a:lstStyle/>
          <a:p>
            <a:pPr hangingPunct="0">
              <a:lnSpc>
                <a:spcPct val="100000"/>
              </a:lnSpc>
            </a:pPr>
            <a:r>
              <a:rPr lang="en-US" b="1" dirty="0">
                <a:solidFill>
                  <a:srgbClr val="631132"/>
                </a:solidFill>
                <a:latin typeface="Patria" pitchFamily="2" charset="0"/>
              </a:rPr>
              <a:t>¿Que beneficios tiene?</a:t>
            </a: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716197"/>
            <a:ext cx="3118593" cy="2912972"/>
          </a:xfrm>
          <a:prstGeom prst="rect">
            <a:avLst/>
          </a:prstGeom>
        </p:spPr>
      </p:pic>
      <p:pic>
        <p:nvPicPr>
          <p:cNvPr id="2" name="Gráfico 1">
            <a:extLst>
              <a:ext uri="{FF2B5EF4-FFF2-40B4-BE49-F238E27FC236}">
                <a16:creationId xmlns:a16="http://schemas.microsoft.com/office/drawing/2014/main" id="{9985A8DC-6556-F7AB-E0FC-400CE6CFA5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8391" y="424488"/>
            <a:ext cx="4017292" cy="489062"/>
          </a:xfrm>
          <a:prstGeom prst="rect">
            <a:avLst/>
          </a:prstGeom>
        </p:spPr>
      </p:pic>
    </p:spTree>
    <p:extLst>
      <p:ext uri="{BB962C8B-B14F-4D97-AF65-F5344CB8AC3E}">
        <p14:creationId xmlns:p14="http://schemas.microsoft.com/office/powerpoint/2010/main" val="382479672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FC55006-9C0A-D8F7-D426-0D0D1C239F0D}"/>
              </a:ext>
            </a:extLst>
          </p:cNvPr>
          <p:cNvPicPr>
            <a:picLocks noChangeAspect="1"/>
          </p:cNvPicPr>
          <p:nvPr/>
        </p:nvPicPr>
        <p:blipFill>
          <a:blip r:embed="rId2"/>
          <a:stretch>
            <a:fillRect/>
          </a:stretch>
        </p:blipFill>
        <p:spPr>
          <a:xfrm>
            <a:off x="983100" y="1357397"/>
            <a:ext cx="10446899" cy="4985035"/>
          </a:xfrm>
          <a:prstGeom prst="rect">
            <a:avLst/>
          </a:prstGeom>
        </p:spPr>
      </p:pic>
      <p:sp>
        <p:nvSpPr>
          <p:cNvPr id="5" name="Flecha derecha 4"/>
          <p:cNvSpPr/>
          <p:nvPr/>
        </p:nvSpPr>
        <p:spPr>
          <a:xfrm rot="5400000">
            <a:off x="2562979" y="1894598"/>
            <a:ext cx="634763" cy="558048"/>
          </a:xfrm>
          <a:prstGeom prst="rightArrow">
            <a:avLst/>
          </a:prstGeom>
          <a:solidFill>
            <a:srgbClr val="A12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1837945" y="2569464"/>
            <a:ext cx="2084832" cy="408272"/>
          </a:xfrm>
          <a:prstGeom prst="rect">
            <a:avLst/>
          </a:prstGeom>
          <a:noFill/>
          <a:ln w="47625" cap="flat" cmpd="sng">
            <a:solidFill>
              <a:srgbClr val="C0000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03828234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contenido 14">
            <a:extLst>
              <a:ext uri="{FF2B5EF4-FFF2-40B4-BE49-F238E27FC236}">
                <a16:creationId xmlns:a16="http://schemas.microsoft.com/office/drawing/2014/main" id="{C47136C5-4E28-C375-AB54-CA746E60EE97}"/>
              </a:ext>
            </a:extLst>
          </p:cNvPr>
          <p:cNvPicPr>
            <a:picLocks noGrp="1" noChangeAspect="1"/>
          </p:cNvPicPr>
          <p:nvPr>
            <p:ph idx="4294967295"/>
          </p:nvPr>
        </p:nvPicPr>
        <p:blipFill rotWithShape="1">
          <a:blip r:embed="rId2"/>
          <a:srcRect t="4075" r="1129"/>
          <a:stretch/>
        </p:blipFill>
        <p:spPr>
          <a:xfrm>
            <a:off x="2032636" y="741109"/>
            <a:ext cx="7423150" cy="5603875"/>
          </a:xfrm>
          <a:prstGeom prst="rect">
            <a:avLst/>
          </a:prstGeom>
        </p:spPr>
      </p:pic>
      <p:sp>
        <p:nvSpPr>
          <p:cNvPr id="5" name="Rectángulo 4"/>
          <p:cNvSpPr/>
          <p:nvPr/>
        </p:nvSpPr>
        <p:spPr>
          <a:xfrm>
            <a:off x="2532652" y="1586699"/>
            <a:ext cx="2974554" cy="302830"/>
          </a:xfrm>
          <a:prstGeom prst="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Llamada de flecha a la izquierda 2"/>
          <p:cNvSpPr/>
          <p:nvPr/>
        </p:nvSpPr>
        <p:spPr>
          <a:xfrm>
            <a:off x="5744211" y="914575"/>
            <a:ext cx="2154401" cy="1647078"/>
          </a:xfrm>
          <a:prstGeom prst="leftArrowCallou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2000" b="1" dirty="0">
                <a:solidFill>
                  <a:schemeClr val="bg1"/>
                </a:solidFill>
              </a:rPr>
              <a:t>Ingresar la Curp del candidato*</a:t>
            </a:r>
          </a:p>
        </p:txBody>
      </p:sp>
    </p:spTree>
    <p:extLst>
      <p:ext uri="{BB962C8B-B14F-4D97-AF65-F5344CB8AC3E}">
        <p14:creationId xmlns:p14="http://schemas.microsoft.com/office/powerpoint/2010/main" val="280030104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7066" t="19061" r="8113" b="16632"/>
          <a:stretch/>
        </p:blipFill>
        <p:spPr>
          <a:xfrm>
            <a:off x="758952" y="979551"/>
            <a:ext cx="9821863" cy="4654550"/>
          </a:xfrm>
        </p:spPr>
      </p:pic>
    </p:spTree>
    <p:extLst>
      <p:ext uri="{BB962C8B-B14F-4D97-AF65-F5344CB8AC3E}">
        <p14:creationId xmlns:p14="http://schemas.microsoft.com/office/powerpoint/2010/main" val="36374847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7350" t="21258" r="9061" b="11799"/>
          <a:stretch/>
        </p:blipFill>
        <p:spPr>
          <a:xfrm>
            <a:off x="658368" y="733425"/>
            <a:ext cx="10599738" cy="5305425"/>
          </a:xfrm>
        </p:spPr>
      </p:pic>
      <p:sp>
        <p:nvSpPr>
          <p:cNvPr id="5" name="Rectángulo 4"/>
          <p:cNvSpPr/>
          <p:nvPr/>
        </p:nvSpPr>
        <p:spPr>
          <a:xfrm>
            <a:off x="6134985" y="4487579"/>
            <a:ext cx="1435395" cy="307704"/>
          </a:xfrm>
          <a:prstGeom prst="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89778705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94980" y="2034945"/>
            <a:ext cx="10515600" cy="741305"/>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es-MX" sz="4400" b="1" dirty="0">
              <a:latin typeface="Century Gothic" panose="020B0502020202020204" pitchFamily="34" charset="0"/>
            </a:endParaRPr>
          </a:p>
        </p:txBody>
      </p:sp>
      <p:sp>
        <p:nvSpPr>
          <p:cNvPr id="2" name="Título 1">
            <a:extLst>
              <a:ext uri="{FF2B5EF4-FFF2-40B4-BE49-F238E27FC236}">
                <a16:creationId xmlns:a16="http://schemas.microsoft.com/office/drawing/2014/main" id="{9082ADE8-A1A7-D639-3446-89F76A544399}"/>
              </a:ext>
            </a:extLst>
          </p:cNvPr>
          <p:cNvSpPr>
            <a:spLocks noGrp="1"/>
          </p:cNvSpPr>
          <p:nvPr>
            <p:ph type="title" idx="4294967295"/>
          </p:nvPr>
        </p:nvSpPr>
        <p:spPr>
          <a:xfrm>
            <a:off x="363537" y="2034945"/>
            <a:ext cx="11464925" cy="1327150"/>
          </a:xfrm>
        </p:spPr>
        <p:txBody>
          <a:bodyPr/>
          <a:lstStyle/>
          <a:p>
            <a:pPr algn="ctr"/>
            <a:r>
              <a:rPr lang="es-MX" sz="4400" b="1" dirty="0">
                <a:latin typeface="Century Gothic" panose="020B0502020202020204" pitchFamily="34" charset="0"/>
              </a:rPr>
              <a:t>Asignación de Candidatos</a:t>
            </a:r>
            <a:endParaRPr lang="es-MX" dirty="0"/>
          </a:p>
        </p:txBody>
      </p:sp>
    </p:spTree>
    <p:extLst>
      <p:ext uri="{BB962C8B-B14F-4D97-AF65-F5344CB8AC3E}">
        <p14:creationId xmlns:p14="http://schemas.microsoft.com/office/powerpoint/2010/main" val="263011514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5475619" y="1893888"/>
            <a:ext cx="6324600" cy="3416320"/>
          </a:xfrm>
          <a:ln w="12700">
            <a:miter lim="400000"/>
          </a:ln>
        </p:spPr>
        <p:txBody>
          <a:bodyPr wrap="square" lIns="45719" rIns="45719">
            <a:spAutoFit/>
          </a:bodyPr>
          <a:lstStyle/>
          <a:p>
            <a:pPr algn="just" hangingPunct="0">
              <a:lnSpc>
                <a:spcPct val="100000"/>
              </a:lnSpc>
              <a:spcBef>
                <a:spcPts val="0"/>
              </a:spcBef>
            </a:pPr>
            <a:r>
              <a:rPr lang="es-MX" sz="2400" b="0" dirty="0">
                <a:solidFill>
                  <a:schemeClr val="tx1"/>
                </a:solidFill>
                <a:latin typeface="Noto Sans" panose="020B0502040504020204" pitchFamily="34" charset="0"/>
                <a:ea typeface="Noto Sans" panose="020B0502040504020204" pitchFamily="34" charset="0"/>
              </a:rPr>
              <a:t>En la “asignación de evaluador” el Colegio Estatal y/o Centro de Evaluación que cuente ya con un evaluador acreditado, deberá “Asociar a Evaluación” a través del Módulo de Evaluación del CONOCER, el proceso de evaluación del candidato.</a:t>
            </a:r>
          </a:p>
          <a:p>
            <a:pPr algn="just" hangingPunct="0">
              <a:lnSpc>
                <a:spcPct val="100000"/>
              </a:lnSpc>
              <a:spcBef>
                <a:spcPts val="0"/>
              </a:spcBef>
            </a:pPr>
            <a:r>
              <a:rPr lang="es-MX" sz="2400" b="0" dirty="0">
                <a:solidFill>
                  <a:schemeClr val="tx1"/>
                </a:solidFill>
                <a:latin typeface="Noto Sans" panose="020B0502040504020204" pitchFamily="34" charset="0"/>
                <a:ea typeface="Noto Sans" panose="020B0502040504020204" pitchFamily="34" charset="0"/>
              </a:rPr>
              <a:t>Se deberá verificar que este activa la casilla “ este proceso se evaluara a distancia”. </a:t>
            </a:r>
          </a:p>
          <a:p>
            <a:pPr algn="just" hangingPunct="0">
              <a:lnSpc>
                <a:spcPct val="100000"/>
              </a:lnSpc>
              <a:spcBef>
                <a:spcPts val="0"/>
              </a:spcBef>
            </a:pPr>
            <a:endParaRPr lang="es-MX" sz="2400" b="0" dirty="0">
              <a:solidFill>
                <a:schemeClr val="tx1"/>
              </a:solidFill>
              <a:latin typeface="Noto Sans" panose="020B0502040504020204" pitchFamily="34" charset="0"/>
              <a:ea typeface="Noto Sans" panose="020B0502040504020204" pitchFamily="34" charset="0"/>
            </a:endParaRPr>
          </a:p>
        </p:txBody>
      </p:sp>
      <p:sp>
        <p:nvSpPr>
          <p:cNvPr id="8" name="Título 7">
            <a:extLst>
              <a:ext uri="{FF2B5EF4-FFF2-40B4-BE49-F238E27FC236}">
                <a16:creationId xmlns:a16="http://schemas.microsoft.com/office/drawing/2014/main" id="{59D3CB22-F0F2-9654-01ED-4B940068F99C}"/>
              </a:ext>
            </a:extLst>
          </p:cNvPr>
          <p:cNvSpPr>
            <a:spLocks noGrp="1"/>
          </p:cNvSpPr>
          <p:nvPr>
            <p:ph type="title" idx="4294967295"/>
          </p:nvPr>
        </p:nvSpPr>
        <p:spPr>
          <a:xfrm>
            <a:off x="74944" y="392753"/>
            <a:ext cx="11725275" cy="1138773"/>
          </a:xfrm>
          <a:ln w="12700">
            <a:miter lim="400000"/>
          </a:ln>
        </p:spPr>
        <p:txBody>
          <a:bodyPr wrap="square" lIns="45719" rIns="45719" anchor="ctr">
            <a:spAutoFit/>
          </a:bodyPr>
          <a:lstStyle/>
          <a:p>
            <a:pPr hangingPunct="0">
              <a:lnSpc>
                <a:spcPct val="100000"/>
              </a:lnSpc>
            </a:pPr>
            <a:r>
              <a:rPr lang="es-MX" sz="3400" b="1" dirty="0">
                <a:solidFill>
                  <a:srgbClr val="631132"/>
                </a:solidFill>
                <a:latin typeface="Patria" pitchFamily="2" charset="0"/>
              </a:rPr>
              <a:t>Asignación de Evaluador y asociación a evaluación</a:t>
            </a:r>
            <a:br>
              <a:rPr lang="es-MX" sz="3400" b="1" dirty="0">
                <a:solidFill>
                  <a:srgbClr val="631132"/>
                </a:solidFill>
                <a:latin typeface="Patria" pitchFamily="2" charset="0"/>
              </a:rPr>
            </a:br>
            <a:endParaRPr lang="es-MX" sz="3400" b="1" dirty="0">
              <a:solidFill>
                <a:srgbClr val="631132"/>
              </a:solidFill>
              <a:latin typeface="Patria" pitchFamily="2"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035" y="2939812"/>
            <a:ext cx="2956048" cy="2956048"/>
          </a:xfrm>
          <a:prstGeom prst="rect">
            <a:avLst/>
          </a:prstGeom>
        </p:spPr>
      </p:pic>
    </p:spTree>
    <p:extLst>
      <p:ext uri="{BB962C8B-B14F-4D97-AF65-F5344CB8AC3E}">
        <p14:creationId xmlns:p14="http://schemas.microsoft.com/office/powerpoint/2010/main" val="28985688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251723D-BF18-E2BA-CA25-78E61165739D}"/>
              </a:ext>
            </a:extLst>
          </p:cNvPr>
          <p:cNvPicPr>
            <a:picLocks noChangeAspect="1"/>
          </p:cNvPicPr>
          <p:nvPr/>
        </p:nvPicPr>
        <p:blipFill>
          <a:blip r:embed="rId2"/>
          <a:stretch>
            <a:fillRect/>
          </a:stretch>
        </p:blipFill>
        <p:spPr>
          <a:xfrm>
            <a:off x="601227" y="1495056"/>
            <a:ext cx="10989545" cy="5097768"/>
          </a:xfrm>
          <a:prstGeom prst="rect">
            <a:avLst/>
          </a:prstGeom>
        </p:spPr>
      </p:pic>
      <p:sp>
        <p:nvSpPr>
          <p:cNvPr id="6" name="Rectángulo 5"/>
          <p:cNvSpPr/>
          <p:nvPr/>
        </p:nvSpPr>
        <p:spPr>
          <a:xfrm>
            <a:off x="4947844" y="2790293"/>
            <a:ext cx="2403231" cy="492370"/>
          </a:xfrm>
          <a:prstGeom prst="rect">
            <a:avLst/>
          </a:prstGeom>
          <a:noFill/>
          <a:ln w="444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Flecha: a la derecha 6">
            <a:extLst>
              <a:ext uri="{FF2B5EF4-FFF2-40B4-BE49-F238E27FC236}">
                <a16:creationId xmlns:a16="http://schemas.microsoft.com/office/drawing/2014/main" id="{D63B45E5-D544-1AE4-0C21-98CF6456E9CD}"/>
              </a:ext>
            </a:extLst>
          </p:cNvPr>
          <p:cNvSpPr/>
          <p:nvPr/>
        </p:nvSpPr>
        <p:spPr>
          <a:xfrm rot="10800000">
            <a:off x="7469947" y="2920464"/>
            <a:ext cx="1161287" cy="299564"/>
          </a:xfrm>
          <a:prstGeom prst="rightArrow">
            <a:avLst/>
          </a:prstGeom>
          <a:solidFill>
            <a:srgbClr val="C0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MX"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49049003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FCF7642-43DC-CD2F-C7C0-096910614C52}"/>
              </a:ext>
            </a:extLst>
          </p:cNvPr>
          <p:cNvPicPr>
            <a:picLocks noChangeAspect="1"/>
          </p:cNvPicPr>
          <p:nvPr/>
        </p:nvPicPr>
        <p:blipFill>
          <a:blip r:embed="rId2"/>
          <a:stretch>
            <a:fillRect/>
          </a:stretch>
        </p:blipFill>
        <p:spPr>
          <a:xfrm>
            <a:off x="2156651" y="71527"/>
            <a:ext cx="7842121" cy="6397093"/>
          </a:xfrm>
          <a:prstGeom prst="rect">
            <a:avLst/>
          </a:prstGeom>
        </p:spPr>
      </p:pic>
      <p:sp>
        <p:nvSpPr>
          <p:cNvPr id="5" name="Rectángulo 4"/>
          <p:cNvSpPr/>
          <p:nvPr/>
        </p:nvSpPr>
        <p:spPr>
          <a:xfrm>
            <a:off x="4296946" y="855856"/>
            <a:ext cx="2094709" cy="287488"/>
          </a:xfrm>
          <a:prstGeom prst="rect">
            <a:avLst/>
          </a:prstGeom>
          <a:noFill/>
          <a:ln w="41275" cmpd="sng">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2403886" y="3808523"/>
            <a:ext cx="7407626" cy="299564"/>
          </a:xfrm>
          <a:prstGeom prst="rect">
            <a:avLst/>
          </a:prstGeom>
          <a:noFill/>
          <a:ln w="412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a:extLst>
              <a:ext uri="{FF2B5EF4-FFF2-40B4-BE49-F238E27FC236}">
                <a16:creationId xmlns:a16="http://schemas.microsoft.com/office/drawing/2014/main" id="{C7A17C6B-E919-92C7-7A95-26C23F16871D}"/>
              </a:ext>
            </a:extLst>
          </p:cNvPr>
          <p:cNvSpPr/>
          <p:nvPr/>
        </p:nvSpPr>
        <p:spPr>
          <a:xfrm>
            <a:off x="8887968" y="3156868"/>
            <a:ext cx="794664" cy="299564"/>
          </a:xfrm>
          <a:prstGeom prst="rect">
            <a:avLst/>
          </a:prstGeom>
          <a:noFill/>
          <a:ln w="412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Flecha: a la derecha 7">
            <a:extLst>
              <a:ext uri="{FF2B5EF4-FFF2-40B4-BE49-F238E27FC236}">
                <a16:creationId xmlns:a16="http://schemas.microsoft.com/office/drawing/2014/main" id="{93923F8A-C328-2B52-CD89-F94CBA2E386C}"/>
              </a:ext>
            </a:extLst>
          </p:cNvPr>
          <p:cNvSpPr/>
          <p:nvPr/>
        </p:nvSpPr>
        <p:spPr>
          <a:xfrm>
            <a:off x="1408176" y="4160614"/>
            <a:ext cx="1161287" cy="299564"/>
          </a:xfrm>
          <a:prstGeom prst="rightArrow">
            <a:avLst/>
          </a:prstGeom>
          <a:solidFill>
            <a:srgbClr val="C0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MX" sz="1800" b="0" i="0" u="none" strike="noStrike" cap="none" spc="0" normalizeH="0" baseline="0">
              <a:ln>
                <a:noFill/>
              </a:ln>
              <a:solidFill>
                <a:srgbClr val="000000"/>
              </a:solidFill>
              <a:effectLst/>
              <a:uFillTx/>
              <a:latin typeface="+mj-lt"/>
              <a:ea typeface="+mj-ea"/>
              <a:cs typeface="+mj-cs"/>
              <a:sym typeface="Calibri"/>
            </a:endParaRPr>
          </a:p>
        </p:txBody>
      </p:sp>
      <p:sp>
        <p:nvSpPr>
          <p:cNvPr id="9" name="CuadroTexto 8">
            <a:extLst>
              <a:ext uri="{FF2B5EF4-FFF2-40B4-BE49-F238E27FC236}">
                <a16:creationId xmlns:a16="http://schemas.microsoft.com/office/drawing/2014/main" id="{77E850EC-F4BA-1C1B-5C16-70898AC00817}"/>
              </a:ext>
            </a:extLst>
          </p:cNvPr>
          <p:cNvSpPr txBox="1"/>
          <p:nvPr/>
        </p:nvSpPr>
        <p:spPr>
          <a:xfrm>
            <a:off x="608887" y="3865020"/>
            <a:ext cx="1408176" cy="523218"/>
          </a:xfrm>
          <a:prstGeom prst="rect">
            <a:avLst/>
          </a:prstGeom>
          <a:solidFill>
            <a:srgbClr val="C00000"/>
          </a:solidFill>
          <a:ln>
            <a:noFill/>
          </a:ln>
        </p:spPr>
        <p:style>
          <a:lnRef idx="3">
            <a:schemeClr val="lt1"/>
          </a:lnRef>
          <a:fillRef idx="1">
            <a:schemeClr val="accent2"/>
          </a:fillRef>
          <a:effectRef idx="1">
            <a:schemeClr val="accent2"/>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MX" sz="1400" b="1" i="0" u="none" strike="noStrike" cap="none" spc="0" normalizeH="0" baseline="0" dirty="0">
                <a:ln>
                  <a:noFill/>
                </a:ln>
                <a:solidFill>
                  <a:schemeClr val="bg1"/>
                </a:solidFill>
                <a:effectLst/>
                <a:uFillTx/>
                <a:latin typeface="Patria"/>
                <a:sym typeface="Calibri"/>
              </a:rPr>
              <a:t>Es importante marcar la casilla</a:t>
            </a:r>
          </a:p>
        </p:txBody>
      </p:sp>
    </p:spTree>
    <p:extLst>
      <p:ext uri="{BB962C8B-B14F-4D97-AF65-F5344CB8AC3E}">
        <p14:creationId xmlns:p14="http://schemas.microsoft.com/office/powerpoint/2010/main" val="5656758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C7DE9BD-9A99-6047-1F1B-A71DCDFD7136}"/>
              </a:ext>
            </a:extLst>
          </p:cNvPr>
          <p:cNvPicPr>
            <a:picLocks noChangeAspect="1"/>
          </p:cNvPicPr>
          <p:nvPr/>
        </p:nvPicPr>
        <p:blipFill rotWithShape="1">
          <a:blip r:embed="rId2"/>
          <a:srcRect b="27051"/>
          <a:stretch/>
        </p:blipFill>
        <p:spPr>
          <a:xfrm>
            <a:off x="1490472" y="1178775"/>
            <a:ext cx="10482614" cy="4664061"/>
          </a:xfrm>
          <a:prstGeom prst="rect">
            <a:avLst/>
          </a:prstGeom>
        </p:spPr>
      </p:pic>
      <p:sp>
        <p:nvSpPr>
          <p:cNvPr id="5" name="Llamada de flecha hacia arriba 4"/>
          <p:cNvSpPr/>
          <p:nvPr/>
        </p:nvSpPr>
        <p:spPr>
          <a:xfrm>
            <a:off x="3888124" y="1905070"/>
            <a:ext cx="6495330" cy="1905001"/>
          </a:xfrm>
          <a:prstGeom prst="upArrowCallou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bg1"/>
                </a:solidFill>
              </a:rPr>
              <a:t>Es de suma importancia el resguardo del folio, ya que es parte vital al acceso a la evaluación</a:t>
            </a:r>
          </a:p>
        </p:txBody>
      </p:sp>
      <p:sp>
        <p:nvSpPr>
          <p:cNvPr id="6" name="Rectángulo 5"/>
          <p:cNvSpPr/>
          <p:nvPr/>
        </p:nvSpPr>
        <p:spPr>
          <a:xfrm>
            <a:off x="6603422" y="1630392"/>
            <a:ext cx="890954" cy="171184"/>
          </a:xfrm>
          <a:prstGeom prst="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7281979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969DBE63-375C-9931-5031-653712FD857E}"/>
              </a:ext>
            </a:extLst>
          </p:cNvPr>
          <p:cNvPicPr>
            <a:picLocks noGrp="1" noChangeAspect="1"/>
          </p:cNvPicPr>
          <p:nvPr>
            <p:ph idx="4294967295"/>
          </p:nvPr>
        </p:nvPicPr>
        <p:blipFill>
          <a:blip r:embed="rId2"/>
          <a:stretch>
            <a:fillRect/>
          </a:stretch>
        </p:blipFill>
        <p:spPr>
          <a:xfrm>
            <a:off x="2555875" y="1820863"/>
            <a:ext cx="9636125" cy="4486275"/>
          </a:xfrm>
        </p:spPr>
      </p:pic>
      <p:sp>
        <p:nvSpPr>
          <p:cNvPr id="7" name="Marcador de contenido 6">
            <a:extLst>
              <a:ext uri="{FF2B5EF4-FFF2-40B4-BE49-F238E27FC236}">
                <a16:creationId xmlns:a16="http://schemas.microsoft.com/office/drawing/2014/main" id="{C4F425F8-E829-E73F-BFD5-CE1F2395B004}"/>
              </a:ext>
            </a:extLst>
          </p:cNvPr>
          <p:cNvSpPr>
            <a:spLocks noGrp="1"/>
          </p:cNvSpPr>
          <p:nvPr>
            <p:ph idx="4294967295"/>
          </p:nvPr>
        </p:nvSpPr>
        <p:spPr>
          <a:xfrm>
            <a:off x="850900" y="1279525"/>
            <a:ext cx="11341100" cy="850900"/>
          </a:xfrm>
        </p:spPr>
        <p:txBody>
          <a:bodyPr>
            <a:normAutofit/>
          </a:bodyPr>
          <a:lstStyle/>
          <a:p>
            <a:r>
              <a:rPr lang="es-MX" sz="2000" dirty="0"/>
              <a:t>Una forma de localizar nuestro proceso es mediante la CURP o Folio de registro.</a:t>
            </a:r>
          </a:p>
        </p:txBody>
      </p:sp>
    </p:spTree>
    <p:extLst>
      <p:ext uri="{BB962C8B-B14F-4D97-AF65-F5344CB8AC3E}">
        <p14:creationId xmlns:p14="http://schemas.microsoft.com/office/powerpoint/2010/main" val="355129497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F8AA1-519A-E785-BE49-A3F11F7AFC2A}"/>
              </a:ext>
            </a:extLst>
          </p:cNvPr>
          <p:cNvSpPr>
            <a:spLocks noGrp="1"/>
          </p:cNvSpPr>
          <p:nvPr>
            <p:ph type="title" idx="4294967295"/>
          </p:nvPr>
        </p:nvSpPr>
        <p:spPr>
          <a:xfrm>
            <a:off x="0" y="154168"/>
            <a:ext cx="9564624" cy="1446550"/>
          </a:xfrm>
          <a:ln w="12700">
            <a:miter lim="400000"/>
          </a:ln>
        </p:spPr>
        <p:txBody>
          <a:bodyPr wrap="square" lIns="45719" rIns="45719" anchor="ctr">
            <a:spAutoFit/>
          </a:bodyPr>
          <a:lstStyle/>
          <a:p>
            <a:pPr hangingPunct="0">
              <a:lnSpc>
                <a:spcPct val="100000"/>
              </a:lnSpc>
            </a:pPr>
            <a:r>
              <a:rPr lang="es-ES" b="1" dirty="0">
                <a:solidFill>
                  <a:srgbClr val="631132"/>
                </a:solidFill>
                <a:latin typeface="Patria" pitchFamily="2" charset="0"/>
              </a:rPr>
              <a:t>Capacitación en línea</a:t>
            </a:r>
            <a:br>
              <a:rPr lang="es-ES" b="1" dirty="0">
                <a:solidFill>
                  <a:srgbClr val="631132"/>
                </a:solidFill>
                <a:latin typeface="Patria" pitchFamily="2" charset="0"/>
              </a:rPr>
            </a:br>
            <a:endParaRPr lang="es-MX" b="1" dirty="0">
              <a:solidFill>
                <a:srgbClr val="631132"/>
              </a:solidFill>
              <a:latin typeface="Patria" pitchFamily="2" charset="0"/>
            </a:endParaRPr>
          </a:p>
        </p:txBody>
      </p:sp>
      <p:sp>
        <p:nvSpPr>
          <p:cNvPr id="3" name="Marcador de contenido 2">
            <a:extLst>
              <a:ext uri="{FF2B5EF4-FFF2-40B4-BE49-F238E27FC236}">
                <a16:creationId xmlns:a16="http://schemas.microsoft.com/office/drawing/2014/main" id="{CFBF2C56-60C2-A9D7-A489-2010C91B9A27}"/>
              </a:ext>
            </a:extLst>
          </p:cNvPr>
          <p:cNvSpPr>
            <a:spLocks noGrp="1"/>
          </p:cNvSpPr>
          <p:nvPr>
            <p:ph idx="4294967295"/>
          </p:nvPr>
        </p:nvSpPr>
        <p:spPr>
          <a:xfrm>
            <a:off x="434120" y="1680336"/>
            <a:ext cx="6900862" cy="4619879"/>
          </a:xfrm>
          <a:ln w="12700">
            <a:miter lim="400000"/>
          </a:ln>
        </p:spPr>
        <p:txBody>
          <a:bodyPr lIns="45719" rIns="45719">
            <a:normAutofit/>
          </a:bodyPr>
          <a:lstStyle/>
          <a:p>
            <a:pPr algn="just"/>
            <a:r>
              <a:rPr lang="es-ES" sz="2600" b="0" dirty="0">
                <a:solidFill>
                  <a:schemeClr val="tx1"/>
                </a:solidFill>
              </a:rPr>
              <a:t>Como su nombre lo indica, es una capacitación previa a la evaluación en línea, donde se repasan los temas a evaluar.</a:t>
            </a:r>
          </a:p>
          <a:p>
            <a:pPr algn="just"/>
            <a:endParaRPr lang="es-ES" sz="2600" b="0" dirty="0">
              <a:solidFill>
                <a:schemeClr val="tx1"/>
              </a:solidFill>
            </a:endParaRPr>
          </a:p>
          <a:p>
            <a:pPr algn="just"/>
            <a:r>
              <a:rPr lang="es-ES" sz="2600" b="0" dirty="0">
                <a:solidFill>
                  <a:schemeClr val="tx1"/>
                </a:solidFill>
              </a:rPr>
              <a:t>Al ser una plataforma en línea esta se encuentra activa 24/7 los 365 días del año lo cual solo requieres una computadora e internet y no se requiere abrir otros elementos.</a:t>
            </a:r>
          </a:p>
          <a:p>
            <a:pPr algn="just"/>
            <a:endParaRPr lang="es-ES" sz="2600" b="0" dirty="0">
              <a:solidFill>
                <a:schemeClr val="tx1"/>
              </a:solidFill>
            </a:endParaRPr>
          </a:p>
          <a:p>
            <a:pPr algn="just"/>
            <a:r>
              <a:rPr lang="es-ES" sz="2600" b="0" dirty="0">
                <a:solidFill>
                  <a:schemeClr val="tx1"/>
                </a:solidFill>
              </a:rPr>
              <a:t>No requiere un instructor.</a:t>
            </a:r>
          </a:p>
        </p:txBody>
      </p:sp>
      <p:pic>
        <p:nvPicPr>
          <p:cNvPr id="1028" name="Picture 4" descr="capacitación en línea con mujer en la computadora portátil 2065011 Vector  en Vecteezy">
            <a:extLst>
              <a:ext uri="{FF2B5EF4-FFF2-40B4-BE49-F238E27FC236}">
                <a16:creationId xmlns:a16="http://schemas.microsoft.com/office/drawing/2014/main" id="{8C4049FB-307C-2785-1F24-7338EB0DDA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5255" y="1923864"/>
            <a:ext cx="4118737" cy="391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28487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0B1C9ED1-5A6D-F44D-823A-42B3892F5C4C}"/>
              </a:ext>
            </a:extLst>
          </p:cNvPr>
          <p:cNvSpPr>
            <a:spLocks noGrp="1"/>
          </p:cNvSpPr>
          <p:nvPr>
            <p:ph type="title" idx="4294967295"/>
          </p:nvPr>
        </p:nvSpPr>
        <p:spPr>
          <a:xfrm>
            <a:off x="0" y="2667826"/>
            <a:ext cx="11464925" cy="1327150"/>
          </a:xfrm>
        </p:spPr>
        <p:txBody>
          <a:bodyPr/>
          <a:lstStyle/>
          <a:p>
            <a:pPr algn="ctr"/>
            <a:r>
              <a:rPr lang="es-MX" dirty="0"/>
              <a:t>Evaluación en línea</a:t>
            </a:r>
            <a:br>
              <a:rPr lang="es-MX" dirty="0"/>
            </a:br>
            <a:endParaRPr lang="es-MX" dirty="0"/>
          </a:p>
        </p:txBody>
      </p:sp>
    </p:spTree>
    <p:extLst>
      <p:ext uri="{BB962C8B-B14F-4D97-AF65-F5344CB8AC3E}">
        <p14:creationId xmlns:p14="http://schemas.microsoft.com/office/powerpoint/2010/main" val="420063477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A10CDC-E799-089E-4FEA-A806AEDD8C88}"/>
              </a:ext>
            </a:extLst>
          </p:cNvPr>
          <p:cNvSpPr>
            <a:spLocks noGrp="1"/>
          </p:cNvSpPr>
          <p:nvPr>
            <p:ph type="title" idx="4294967295"/>
          </p:nvPr>
        </p:nvSpPr>
        <p:spPr>
          <a:xfrm>
            <a:off x="0" y="338138"/>
            <a:ext cx="11496675" cy="1325562"/>
          </a:xfrm>
          <a:ln w="12700">
            <a:miter lim="400000"/>
          </a:ln>
        </p:spPr>
        <p:txBody>
          <a:bodyPr wrap="square" lIns="45719" rIns="45719" anchor="ctr">
            <a:spAutoFit/>
          </a:bodyPr>
          <a:lstStyle/>
          <a:p>
            <a:pPr hangingPunct="0">
              <a:lnSpc>
                <a:spcPct val="100000"/>
              </a:lnSpc>
            </a:pPr>
            <a:r>
              <a:rPr lang="es-MX" sz="3400" b="1" dirty="0">
                <a:solidFill>
                  <a:srgbClr val="631132"/>
                </a:solidFill>
                <a:latin typeface="Patria" pitchFamily="2" charset="0"/>
              </a:rPr>
              <a:t>Proceso de Evaluación</a:t>
            </a:r>
            <a:br>
              <a:rPr lang="es-MX" sz="3400" b="1" dirty="0">
                <a:solidFill>
                  <a:srgbClr val="631132"/>
                </a:solidFill>
                <a:latin typeface="Patria" pitchFamily="2" charset="0"/>
              </a:rPr>
            </a:br>
            <a:endParaRPr lang="es-MX" sz="3400" b="1" dirty="0">
              <a:solidFill>
                <a:srgbClr val="631132"/>
              </a:solidFill>
              <a:latin typeface="Patria" pitchFamily="2" charset="0"/>
            </a:endParaRPr>
          </a:p>
        </p:txBody>
      </p:sp>
      <p:sp>
        <p:nvSpPr>
          <p:cNvPr id="3" name="Marcador de contenido 2"/>
          <p:cNvSpPr>
            <a:spLocks noGrp="1"/>
          </p:cNvSpPr>
          <p:nvPr>
            <p:ph idx="4294967295"/>
          </p:nvPr>
        </p:nvSpPr>
        <p:spPr>
          <a:xfrm>
            <a:off x="5559425" y="1844675"/>
            <a:ext cx="6632575" cy="2678113"/>
          </a:xfrm>
          <a:ln w="12700">
            <a:miter lim="400000"/>
          </a:ln>
        </p:spPr>
        <p:txBody>
          <a:bodyPr wrap="square" lIns="45719" rIns="45719">
            <a:spAutoFit/>
          </a:bodyPr>
          <a:lstStyle/>
          <a:p>
            <a:pPr algn="just" hangingPunct="0">
              <a:lnSpc>
                <a:spcPct val="100000"/>
              </a:lnSpc>
              <a:spcBef>
                <a:spcPts val="0"/>
              </a:spcBef>
            </a:pPr>
            <a:r>
              <a:rPr lang="es-MX" sz="2400" b="0" dirty="0">
                <a:solidFill>
                  <a:schemeClr val="tx1"/>
                </a:solidFill>
                <a:latin typeface="Noto Sans" panose="020B0502040504020204" pitchFamily="34" charset="0"/>
                <a:ea typeface="Noto Sans" panose="020B0502040504020204" pitchFamily="34" charset="0"/>
              </a:rPr>
              <a:t>El Coordinador y/o Evaluador verificará los datos del candidato, y posteriormente dará inicio ingresando a la liga de acceso a la plataforma de evaluación en línea; recordando que el Usuario es la CURP del candidato y la contraseña es el Folio de proceso.</a:t>
            </a:r>
          </a:p>
        </p:txBody>
      </p:sp>
      <p:pic>
        <p:nvPicPr>
          <p:cNvPr id="2050" name="Picture 2" descr="Prueba Examen en línea portátil con lista de verificación tomando prueba  eligiendo respuesta cuestionario forma educación concepto Plano dibujos  animados diseño vector ilustración sobre fondo | Vector Premium">
            <a:extLst>
              <a:ext uri="{FF2B5EF4-FFF2-40B4-BE49-F238E27FC236}">
                <a16:creationId xmlns:a16="http://schemas.microsoft.com/office/drawing/2014/main" id="{6DF34FE9-7033-53B1-0FC3-590CD838BB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536" t="9451" r="14696" b="9671"/>
          <a:stretch/>
        </p:blipFill>
        <p:spPr bwMode="auto">
          <a:xfrm>
            <a:off x="552451" y="1844675"/>
            <a:ext cx="4219574"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840753"/>
      </p:ext>
    </p:extLst>
  </p:cSld>
  <p:clrMapOvr>
    <a:overrideClrMapping bg1="lt1" tx1="dk1" bg2="lt2" tx2="dk2" accent1="accent1" accent2="accent2" accent3="accent3" accent4="accent4" accent5="accent5" accent6="accent6" hlink="hlink" folHlink="folHlink"/>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6698828" y="3848099"/>
            <a:ext cx="2769021" cy="242027"/>
          </a:xfrm>
          <a:prstGeom prst="roundRect">
            <a:avLst/>
          </a:prstGeom>
          <a:noFill/>
          <a:ln w="2857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s-MX" b="1" dirty="0">
                <a:solidFill>
                  <a:schemeClr val="tx1"/>
                </a:solidFill>
              </a:rPr>
              <a:t>Insertar CURP</a:t>
            </a:r>
          </a:p>
        </p:txBody>
      </p:sp>
      <p:sp>
        <p:nvSpPr>
          <p:cNvPr id="6" name="Rectángulo redondeado 5"/>
          <p:cNvSpPr/>
          <p:nvPr/>
        </p:nvSpPr>
        <p:spPr>
          <a:xfrm>
            <a:off x="6681271" y="4163114"/>
            <a:ext cx="2767529" cy="208861"/>
          </a:xfrm>
          <a:prstGeom prst="roundRect">
            <a:avLst/>
          </a:prstGeom>
          <a:noFill/>
          <a:ln w="2857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s-MX" b="1" dirty="0">
                <a:solidFill>
                  <a:schemeClr val="tx1"/>
                </a:solidFill>
              </a:rPr>
              <a:t>Insertar Folio de Proceso</a:t>
            </a:r>
          </a:p>
        </p:txBody>
      </p:sp>
      <p:sp>
        <p:nvSpPr>
          <p:cNvPr id="9" name="Marcador de contenido 2"/>
          <p:cNvSpPr txBox="1">
            <a:spLocks/>
          </p:cNvSpPr>
          <p:nvPr/>
        </p:nvSpPr>
        <p:spPr>
          <a:xfrm>
            <a:off x="2093556" y="1771799"/>
            <a:ext cx="8510650" cy="601053"/>
          </a:xfrm>
          <a:prstGeom prst="rect">
            <a:avLst/>
          </a:prstGeom>
        </p:spPr>
        <p:txBody>
          <a:bodyPr vert="horz" lIns="91440" tIns="45720" rIns="91440" bIns="45720" rtlCol="0">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400" dirty="0">
                <a:latin typeface="Century Gothic" panose="020B0502020202020204" pitchFamily="34" charset="0"/>
                <a:hlinkClick r:id="rId2"/>
              </a:rPr>
              <a:t>http://cvc.conocer.gob.mx:8084/servidor3_LOGIN/#stay</a:t>
            </a:r>
            <a:endParaRPr lang="es-MX" sz="2400" dirty="0">
              <a:latin typeface="Century Gothic" panose="020B0502020202020204" pitchFamily="34" charset="0"/>
            </a:endParaRPr>
          </a:p>
          <a:p>
            <a:pPr marL="0" indent="0" algn="just">
              <a:buNone/>
            </a:pPr>
            <a:endParaRPr lang="es-MX" sz="2400" dirty="0">
              <a:latin typeface="Century Gothic" panose="020B0502020202020204" pitchFamily="34" charset="0"/>
            </a:endParaRPr>
          </a:p>
        </p:txBody>
      </p:sp>
      <p:pic>
        <p:nvPicPr>
          <p:cNvPr id="10" name="Imagen 9">
            <a:extLst>
              <a:ext uri="{FF2B5EF4-FFF2-40B4-BE49-F238E27FC236}">
                <a16:creationId xmlns:a16="http://schemas.microsoft.com/office/drawing/2014/main" id="{CDF3FA75-0A44-47F3-884A-D311BF792286}"/>
              </a:ext>
            </a:extLst>
          </p:cNvPr>
          <p:cNvPicPr>
            <a:picLocks noChangeAspect="1"/>
          </p:cNvPicPr>
          <p:nvPr/>
        </p:nvPicPr>
        <p:blipFill rotWithShape="1">
          <a:blip r:embed="rId3"/>
          <a:srcRect l="11766" t="22354" b="16664"/>
          <a:stretch/>
        </p:blipFill>
        <p:spPr>
          <a:xfrm>
            <a:off x="2148190" y="2568111"/>
            <a:ext cx="8742451" cy="33988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ítulo 3">
            <a:extLst>
              <a:ext uri="{FF2B5EF4-FFF2-40B4-BE49-F238E27FC236}">
                <a16:creationId xmlns:a16="http://schemas.microsoft.com/office/drawing/2014/main" id="{57625D2A-B05D-B34C-CF04-68B684ECA635}"/>
              </a:ext>
            </a:extLst>
          </p:cNvPr>
          <p:cNvSpPr>
            <a:spLocks noGrp="1"/>
          </p:cNvSpPr>
          <p:nvPr>
            <p:ph type="title" idx="4294967295"/>
          </p:nvPr>
        </p:nvSpPr>
        <p:spPr>
          <a:xfrm>
            <a:off x="190500" y="383483"/>
            <a:ext cx="10521950" cy="615553"/>
          </a:xfrm>
          <a:ln w="12700">
            <a:miter lim="400000"/>
          </a:ln>
        </p:spPr>
        <p:txBody>
          <a:bodyPr wrap="square" lIns="45719" rIns="45719" anchor="ctr">
            <a:spAutoFit/>
          </a:bodyPr>
          <a:lstStyle/>
          <a:p>
            <a:pPr hangingPunct="0">
              <a:lnSpc>
                <a:spcPct val="100000"/>
              </a:lnSpc>
            </a:pPr>
            <a:r>
              <a:rPr lang="es-MX" sz="3400" b="1" dirty="0">
                <a:solidFill>
                  <a:srgbClr val="631132"/>
                </a:solidFill>
                <a:latin typeface="Patria" pitchFamily="2" charset="0"/>
              </a:rPr>
              <a:t>Liga de Evaluación</a:t>
            </a:r>
          </a:p>
        </p:txBody>
      </p:sp>
    </p:spTree>
    <p:extLst>
      <p:ext uri="{BB962C8B-B14F-4D97-AF65-F5344CB8AC3E}">
        <p14:creationId xmlns:p14="http://schemas.microsoft.com/office/powerpoint/2010/main" val="188494672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21365" y="2248003"/>
            <a:ext cx="3882012" cy="2308324"/>
          </a:xfrm>
          <a:prstGeom prst="rect">
            <a:avLst/>
          </a:prstGeom>
        </p:spPr>
        <p:txBody>
          <a:bodyPr wrap="square">
            <a:spAutoFit/>
          </a:bodyPr>
          <a:lstStyle/>
          <a:p>
            <a:pPr algn="just"/>
            <a:r>
              <a:rPr lang="es-MX" sz="2400" dirty="0">
                <a:solidFill>
                  <a:schemeClr val="tx1"/>
                </a:solidFill>
                <a:latin typeface="Noto Sans" panose="020B0502040504020204" pitchFamily="34" charset="0"/>
                <a:ea typeface="Noto Sans" panose="020B0502040504020204" pitchFamily="34" charset="0"/>
              </a:rPr>
              <a:t>Es importante leer con cuidado los </a:t>
            </a:r>
            <a:r>
              <a:rPr lang="es-MX" sz="2400" dirty="0">
                <a:solidFill>
                  <a:schemeClr val="tx1"/>
                </a:solidFill>
                <a:latin typeface="Noto Sans" panose="020B0502040504020204" pitchFamily="34" charset="0"/>
                <a:ea typeface="Noto Sans" panose="020B0502040504020204" pitchFamily="34" charset="0"/>
                <a:sym typeface="MadrePatria"/>
              </a:rPr>
              <a:t>reactivos</a:t>
            </a:r>
            <a:r>
              <a:rPr lang="es-MX" sz="2400" dirty="0">
                <a:solidFill>
                  <a:schemeClr val="tx1"/>
                </a:solidFill>
                <a:latin typeface="Noto Sans" panose="020B0502040504020204" pitchFamily="34" charset="0"/>
                <a:ea typeface="Noto Sans" panose="020B0502040504020204" pitchFamily="34" charset="0"/>
              </a:rPr>
              <a:t> ya que en algunos casos so se deberán de contestar en orden cronológico (1,2,3, etc…)</a:t>
            </a:r>
          </a:p>
        </p:txBody>
      </p:sp>
      <p:pic>
        <p:nvPicPr>
          <p:cNvPr id="2" name="Imagen 1"/>
          <p:cNvPicPr>
            <a:picLocks noChangeAspect="1"/>
          </p:cNvPicPr>
          <p:nvPr/>
        </p:nvPicPr>
        <p:blipFill rotWithShape="1">
          <a:blip r:embed="rId2"/>
          <a:srcRect l="15651" r="15205" b="57246"/>
          <a:stretch/>
        </p:blipFill>
        <p:spPr>
          <a:xfrm>
            <a:off x="4439252" y="1948083"/>
            <a:ext cx="7525064" cy="2908165"/>
          </a:xfrm>
          <a:prstGeom prst="rect">
            <a:avLst/>
          </a:prstGeom>
        </p:spPr>
      </p:pic>
      <p:sp>
        <p:nvSpPr>
          <p:cNvPr id="9" name="Rectángulo 8"/>
          <p:cNvSpPr/>
          <p:nvPr/>
        </p:nvSpPr>
        <p:spPr>
          <a:xfrm>
            <a:off x="4795658" y="2732183"/>
            <a:ext cx="6850742" cy="191693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7460335" y="3153390"/>
            <a:ext cx="916214" cy="523220"/>
          </a:xfrm>
          <a:prstGeom prst="rect">
            <a:avLst/>
          </a:prstGeom>
        </p:spPr>
        <p:txBody>
          <a:bodyPr wrap="square">
            <a:spAutoFit/>
          </a:bodyPr>
          <a:lstStyle/>
          <a:p>
            <a:r>
              <a:rPr lang="es-MX" sz="2800" dirty="0">
                <a:solidFill>
                  <a:srgbClr val="007E67"/>
                </a:solidFill>
                <a:latin typeface="MS Gothic" panose="020B0609070205080204" pitchFamily="49" charset="-128"/>
                <a:ea typeface="MS Gothic" panose="020B0609070205080204" pitchFamily="49" charset="-128"/>
              </a:rPr>
              <a:t>☑</a:t>
            </a:r>
            <a:endParaRPr lang="es-MX" sz="2800" b="1" dirty="0">
              <a:solidFill>
                <a:srgbClr val="007E67"/>
              </a:solidFill>
              <a:latin typeface="Century Gothic" panose="020B0502020202020204" pitchFamily="34" charset="0"/>
            </a:endParaRPr>
          </a:p>
        </p:txBody>
      </p:sp>
      <p:sp>
        <p:nvSpPr>
          <p:cNvPr id="12" name="Rectángulo 11"/>
          <p:cNvSpPr/>
          <p:nvPr/>
        </p:nvSpPr>
        <p:spPr>
          <a:xfrm>
            <a:off x="7456452" y="3471061"/>
            <a:ext cx="916214" cy="523220"/>
          </a:xfrm>
          <a:prstGeom prst="rect">
            <a:avLst/>
          </a:prstGeom>
        </p:spPr>
        <p:txBody>
          <a:bodyPr wrap="square">
            <a:spAutoFit/>
          </a:bodyPr>
          <a:lstStyle/>
          <a:p>
            <a:r>
              <a:rPr lang="es-MX" sz="2800" dirty="0">
                <a:solidFill>
                  <a:srgbClr val="007E67"/>
                </a:solidFill>
                <a:latin typeface="MS Gothic" panose="020B0609070205080204" pitchFamily="49" charset="-128"/>
                <a:ea typeface="MS Gothic" panose="020B0609070205080204" pitchFamily="49" charset="-128"/>
              </a:rPr>
              <a:t>☑</a:t>
            </a:r>
            <a:endParaRPr lang="es-MX" sz="2800" b="1" dirty="0">
              <a:solidFill>
                <a:srgbClr val="007E67"/>
              </a:solidFill>
              <a:latin typeface="Century Gothic" panose="020B0502020202020204" pitchFamily="34" charset="0"/>
            </a:endParaRPr>
          </a:p>
        </p:txBody>
      </p:sp>
      <p:sp>
        <p:nvSpPr>
          <p:cNvPr id="13" name="Rectángulo 12"/>
          <p:cNvSpPr/>
          <p:nvPr/>
        </p:nvSpPr>
        <p:spPr>
          <a:xfrm>
            <a:off x="7456452" y="3763448"/>
            <a:ext cx="916214" cy="523220"/>
          </a:xfrm>
          <a:prstGeom prst="rect">
            <a:avLst/>
          </a:prstGeom>
        </p:spPr>
        <p:txBody>
          <a:bodyPr wrap="square">
            <a:spAutoFit/>
          </a:bodyPr>
          <a:lstStyle/>
          <a:p>
            <a:r>
              <a:rPr lang="es-MX" sz="2800" dirty="0">
                <a:solidFill>
                  <a:srgbClr val="007E67"/>
                </a:solidFill>
                <a:latin typeface="MS Gothic" panose="020B0609070205080204" pitchFamily="49" charset="-128"/>
                <a:ea typeface="MS Gothic" panose="020B0609070205080204" pitchFamily="49" charset="-128"/>
              </a:rPr>
              <a:t>☑</a:t>
            </a:r>
            <a:endParaRPr lang="es-MX" sz="2800" b="1" dirty="0">
              <a:solidFill>
                <a:srgbClr val="007E67"/>
              </a:solidFill>
              <a:latin typeface="Century Gothic" panose="020B0502020202020204" pitchFamily="34" charset="0"/>
            </a:endParaRPr>
          </a:p>
        </p:txBody>
      </p:sp>
      <p:sp>
        <p:nvSpPr>
          <p:cNvPr id="15" name="Rectángulo 14"/>
          <p:cNvSpPr/>
          <p:nvPr/>
        </p:nvSpPr>
        <p:spPr>
          <a:xfrm>
            <a:off x="4203377" y="5666866"/>
            <a:ext cx="7864798" cy="861774"/>
          </a:xfrm>
          <a:prstGeom prst="rect">
            <a:avLst/>
          </a:prstGeom>
        </p:spPr>
        <p:txBody>
          <a:bodyPr wrap="square">
            <a:spAutoFit/>
          </a:bodyPr>
          <a:lstStyle/>
          <a:p>
            <a:pPr algn="just"/>
            <a:r>
              <a:rPr lang="es-MX" sz="2400" dirty="0">
                <a:solidFill>
                  <a:schemeClr val="tx1"/>
                </a:solidFill>
                <a:latin typeface="Noto Sans" panose="020B0502040504020204" pitchFamily="34" charset="0"/>
                <a:ea typeface="Noto Sans" panose="020B0502040504020204" pitchFamily="34" charset="0"/>
              </a:rPr>
              <a:t>Algunos reactivos cuentan con instrucciones secundarias marcadas con Rojo</a:t>
            </a:r>
          </a:p>
        </p:txBody>
      </p:sp>
      <p:sp>
        <p:nvSpPr>
          <p:cNvPr id="16" name="Rectángulo 15"/>
          <p:cNvSpPr/>
          <p:nvPr/>
        </p:nvSpPr>
        <p:spPr>
          <a:xfrm>
            <a:off x="4826871" y="4339538"/>
            <a:ext cx="6850742" cy="4619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Flecha derecha 16"/>
          <p:cNvSpPr/>
          <p:nvPr/>
        </p:nvSpPr>
        <p:spPr>
          <a:xfrm rot="16200000">
            <a:off x="5859357" y="4786872"/>
            <a:ext cx="739966" cy="769257"/>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ítulo 2">
            <a:extLst>
              <a:ext uri="{FF2B5EF4-FFF2-40B4-BE49-F238E27FC236}">
                <a16:creationId xmlns:a16="http://schemas.microsoft.com/office/drawing/2014/main" id="{C258FED7-68B3-E465-DC68-566C20CB09E6}"/>
              </a:ext>
            </a:extLst>
          </p:cNvPr>
          <p:cNvSpPr>
            <a:spLocks noGrp="1"/>
          </p:cNvSpPr>
          <p:nvPr>
            <p:ph type="title" idx="4294967295"/>
          </p:nvPr>
        </p:nvSpPr>
        <p:spPr>
          <a:xfrm>
            <a:off x="76200" y="329360"/>
            <a:ext cx="10521950" cy="615553"/>
          </a:xfrm>
          <a:ln w="12700">
            <a:miter lim="400000"/>
          </a:ln>
        </p:spPr>
        <p:txBody>
          <a:bodyPr wrap="square" lIns="45719" rIns="45719" anchor="ctr">
            <a:spAutoFit/>
          </a:bodyPr>
          <a:lstStyle/>
          <a:p>
            <a:pPr hangingPunct="0">
              <a:lnSpc>
                <a:spcPct val="100000"/>
              </a:lnSpc>
            </a:pPr>
            <a:r>
              <a:rPr lang="es-MX" sz="3400" b="1" dirty="0">
                <a:solidFill>
                  <a:srgbClr val="631132"/>
                </a:solidFill>
                <a:latin typeface="Patria" pitchFamily="2" charset="0"/>
              </a:rPr>
              <a:t>Funcionamiento de la Herramienta de Evaluación</a:t>
            </a:r>
          </a:p>
        </p:txBody>
      </p:sp>
    </p:spTree>
    <p:extLst>
      <p:ext uri="{BB962C8B-B14F-4D97-AF65-F5344CB8AC3E}">
        <p14:creationId xmlns:p14="http://schemas.microsoft.com/office/powerpoint/2010/main" val="244057565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76489" y="1677324"/>
            <a:ext cx="7567386" cy="3447098"/>
          </a:xfrm>
          <a:prstGeom prst="rect">
            <a:avLst/>
          </a:prstGeom>
        </p:spPr>
        <p:txBody>
          <a:bodyPr wrap="square">
            <a:spAutoFit/>
          </a:bodyPr>
          <a:lstStyle/>
          <a:p>
            <a:pPr algn="ctr"/>
            <a:r>
              <a:rPr lang="es-MX" sz="2400" b="1" dirty="0">
                <a:solidFill>
                  <a:srgbClr val="FF0000"/>
                </a:solidFill>
                <a:latin typeface="Century Gothic" panose="020B0502020202020204" pitchFamily="34" charset="0"/>
              </a:rPr>
              <a:t>NINGÚN </a:t>
            </a:r>
            <a:r>
              <a:rPr lang="es-MX" sz="2400" dirty="0">
                <a:solidFill>
                  <a:srgbClr val="000000"/>
                </a:solidFill>
                <a:latin typeface="Century Gothic" panose="020B0502020202020204" pitchFamily="34" charset="0"/>
              </a:rPr>
              <a:t>REACTIVO </a:t>
            </a:r>
            <a:r>
              <a:rPr lang="es-MX" sz="2400" dirty="0">
                <a:latin typeface="Century Gothic" panose="020B0502020202020204" pitchFamily="34" charset="0"/>
              </a:rPr>
              <a:t>PERMITE:</a:t>
            </a:r>
          </a:p>
          <a:p>
            <a:pPr algn="ctr"/>
            <a:endParaRPr lang="es-MX" dirty="0">
              <a:latin typeface="Century Gothic" panose="020B0502020202020204" pitchFamily="34" charset="0"/>
            </a:endParaRPr>
          </a:p>
          <a:p>
            <a:pPr marL="342900" indent="-342900">
              <a:buFont typeface="Arial" panose="020B0604020202020204" pitchFamily="34" charset="0"/>
              <a:buChar char="•"/>
            </a:pPr>
            <a:endParaRPr lang="es-MX" dirty="0">
              <a:latin typeface="Century Gothic" panose="020B0502020202020204" pitchFamily="34" charset="0"/>
            </a:endParaRPr>
          </a:p>
          <a:p>
            <a:pPr marL="342900" indent="-342900">
              <a:buFont typeface="Arial" panose="020B0604020202020204" pitchFamily="34" charset="0"/>
              <a:buChar char="•"/>
            </a:pPr>
            <a:r>
              <a:rPr lang="es-MX" dirty="0">
                <a:latin typeface="Century Gothic" panose="020B0502020202020204" pitchFamily="34" charset="0"/>
              </a:rPr>
              <a:t>Uso de los comandos rápidos con el teclado </a:t>
            </a:r>
          </a:p>
          <a:p>
            <a:r>
              <a:rPr lang="es-MX" dirty="0">
                <a:latin typeface="Century Gothic" panose="020B0502020202020204" pitchFamily="34" charset="0"/>
              </a:rPr>
              <a:t>	</a:t>
            </a:r>
            <a:r>
              <a:rPr lang="es-MX" i="1" dirty="0">
                <a:latin typeface="Century Gothic" panose="020B0502020202020204" pitchFamily="34" charset="0"/>
              </a:rPr>
              <a:t>Ejemplo</a:t>
            </a:r>
            <a:r>
              <a:rPr lang="es-MX" dirty="0">
                <a:latin typeface="Century Gothic" panose="020B0502020202020204" pitchFamily="34" charset="0"/>
              </a:rPr>
              <a:t> </a:t>
            </a:r>
            <a:r>
              <a:rPr lang="es-MX" sz="3200" dirty="0">
                <a:latin typeface="Century Gothic" panose="020B0502020202020204" pitchFamily="34" charset="0"/>
              </a:rPr>
              <a:t>“</a:t>
            </a:r>
            <a:r>
              <a:rPr lang="es-MX" sz="3200" b="1" u="sng" dirty="0" err="1">
                <a:latin typeface="Century Gothic" panose="020B0502020202020204" pitchFamily="34" charset="0"/>
              </a:rPr>
              <a:t>Ctrl</a:t>
            </a:r>
            <a:r>
              <a:rPr lang="es-MX" sz="3200" b="1" u="sng" dirty="0">
                <a:latin typeface="Century Gothic" panose="020B0502020202020204" pitchFamily="34" charset="0"/>
              </a:rPr>
              <a:t> + C</a:t>
            </a:r>
            <a:r>
              <a:rPr lang="es-MX" sz="3200" dirty="0">
                <a:latin typeface="Century Gothic" panose="020B0502020202020204" pitchFamily="34" charset="0"/>
              </a:rPr>
              <a:t>”, </a:t>
            </a:r>
            <a:r>
              <a:rPr lang="es-MX" sz="3200" b="1" u="sng" dirty="0">
                <a:latin typeface="Century Gothic" panose="020B0502020202020204" pitchFamily="34" charset="0"/>
              </a:rPr>
              <a:t>“</a:t>
            </a:r>
            <a:r>
              <a:rPr lang="es-MX" sz="3200" b="1" u="sng" dirty="0" err="1">
                <a:latin typeface="Century Gothic" panose="020B0502020202020204" pitchFamily="34" charset="0"/>
              </a:rPr>
              <a:t>Ctrl</a:t>
            </a:r>
            <a:r>
              <a:rPr lang="es-MX" sz="3200" b="1" u="sng" dirty="0">
                <a:latin typeface="Century Gothic" panose="020B0502020202020204" pitchFamily="34" charset="0"/>
              </a:rPr>
              <a:t> + V”</a:t>
            </a:r>
            <a:endParaRPr lang="es-MX" dirty="0">
              <a:latin typeface="Century Gothic" panose="020B0502020202020204" pitchFamily="34" charset="0"/>
            </a:endParaRPr>
          </a:p>
          <a:p>
            <a:endParaRPr lang="es-MX" dirty="0">
              <a:latin typeface="Century Gothic" panose="020B0502020202020204" pitchFamily="34" charset="0"/>
            </a:endParaRPr>
          </a:p>
          <a:p>
            <a:endParaRPr lang="es-MX" dirty="0">
              <a:latin typeface="Century Gothic" panose="020B0502020202020204" pitchFamily="34" charset="0"/>
            </a:endParaRPr>
          </a:p>
          <a:p>
            <a:endParaRPr lang="es-MX" dirty="0">
              <a:latin typeface="Century Gothic" panose="020B0502020202020204" pitchFamily="34" charset="0"/>
            </a:endParaRPr>
          </a:p>
          <a:p>
            <a:endParaRPr lang="es-MX" dirty="0">
              <a:latin typeface="Century Gothic" panose="020B0502020202020204" pitchFamily="34" charset="0"/>
            </a:endParaRPr>
          </a:p>
          <a:p>
            <a:endParaRPr lang="es-MX" dirty="0">
              <a:latin typeface="Century Gothic" panose="020B0502020202020204" pitchFamily="34" charset="0"/>
            </a:endParaRPr>
          </a:p>
          <a:p>
            <a:pPr marL="342900" indent="-342900">
              <a:buFont typeface="Arial" panose="020B0604020202020204" pitchFamily="34" charset="0"/>
              <a:buChar char="•"/>
            </a:pPr>
            <a:r>
              <a:rPr lang="es-MX" dirty="0">
                <a:latin typeface="Century Gothic" panose="020B0502020202020204" pitchFamily="34" charset="0"/>
              </a:rPr>
              <a:t>Uso del menú contextual (clic derecho)</a:t>
            </a:r>
          </a:p>
        </p:txBody>
      </p:sp>
      <p:pic>
        <p:nvPicPr>
          <p:cNvPr id="6" name="Imagen 5"/>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l="43712" t="37469" r="34974" b="17753"/>
          <a:stretch/>
        </p:blipFill>
        <p:spPr bwMode="auto">
          <a:xfrm>
            <a:off x="8453212" y="2226583"/>
            <a:ext cx="2656113" cy="301171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368892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71197" y="1469490"/>
            <a:ext cx="6244270" cy="1938992"/>
          </a:xfrm>
          <a:prstGeom prst="rect">
            <a:avLst/>
          </a:prstGeom>
        </p:spPr>
        <p:txBody>
          <a:bodyPr wrap="square">
            <a:spAutoFit/>
          </a:bodyPr>
          <a:lstStyle/>
          <a:p>
            <a:pPr algn="just"/>
            <a:r>
              <a:rPr lang="es-MX" sz="2000" dirty="0">
                <a:solidFill>
                  <a:schemeClr val="tx1"/>
                </a:solidFill>
                <a:latin typeface="Noto Sans" panose="020B0502040504020204" pitchFamily="34" charset="0"/>
                <a:ea typeface="Noto Sans" panose="020B0502040504020204" pitchFamily="34" charset="0"/>
              </a:rPr>
              <a:t>Algunos ejercicios necesitar la tecla “ENTER” o DOBLE CLICK para:</a:t>
            </a:r>
          </a:p>
          <a:p>
            <a:pPr algn="just"/>
            <a:r>
              <a:rPr lang="es-MX" sz="2000" dirty="0">
                <a:solidFill>
                  <a:schemeClr val="tx1"/>
                </a:solidFill>
                <a:latin typeface="Noto Sans" panose="020B0502040504020204" pitchFamily="34" charset="0"/>
                <a:ea typeface="Noto Sans" panose="020B0502040504020204" pitchFamily="34" charset="0"/>
              </a:rPr>
              <a:t>Eliminar objetos.</a:t>
            </a:r>
          </a:p>
          <a:p>
            <a:pPr algn="just"/>
            <a:r>
              <a:rPr lang="es-MX" sz="2000" dirty="0">
                <a:solidFill>
                  <a:schemeClr val="tx1"/>
                </a:solidFill>
                <a:latin typeface="Noto Sans" panose="020B0502040504020204" pitchFamily="34" charset="0"/>
                <a:ea typeface="Noto Sans" panose="020B0502040504020204" pitchFamily="34" charset="0"/>
              </a:rPr>
              <a:t>Saltos de página.</a:t>
            </a:r>
          </a:p>
          <a:p>
            <a:pPr algn="just"/>
            <a:r>
              <a:rPr lang="es-MX" sz="2000" dirty="0">
                <a:solidFill>
                  <a:schemeClr val="tx1"/>
                </a:solidFill>
                <a:latin typeface="Noto Sans" panose="020B0502040504020204" pitchFamily="34" charset="0"/>
                <a:ea typeface="Noto Sans" panose="020B0502040504020204" pitchFamily="34" charset="0"/>
              </a:rPr>
              <a:t>Algunas acciones que requieran el uso del teclado.</a:t>
            </a:r>
          </a:p>
          <a:p>
            <a:pPr algn="just"/>
            <a:r>
              <a:rPr lang="es-MX" sz="2000" dirty="0">
                <a:solidFill>
                  <a:schemeClr val="tx1"/>
                </a:solidFill>
                <a:latin typeface="Noto Sans" panose="020B0502040504020204" pitchFamily="34" charset="0"/>
                <a:ea typeface="Noto Sans" panose="020B0502040504020204" pitchFamily="34" charset="0"/>
              </a:rPr>
              <a:t>Al finalizar de escribir el texto.</a:t>
            </a:r>
          </a:p>
        </p:txBody>
      </p:sp>
      <p:pic>
        <p:nvPicPr>
          <p:cNvPr id="6" name="Imagen 5"/>
          <p:cNvPicPr>
            <a:picLocks noChangeAspect="1"/>
          </p:cNvPicPr>
          <p:nvPr/>
        </p:nvPicPr>
        <p:blipFill>
          <a:blip r:embed="rId2"/>
          <a:stretch>
            <a:fillRect/>
          </a:stretch>
        </p:blipFill>
        <p:spPr>
          <a:xfrm>
            <a:off x="7136288" y="2996495"/>
            <a:ext cx="4792798" cy="2956970"/>
          </a:xfrm>
          <a:prstGeom prst="rect">
            <a:avLst/>
          </a:prstGeom>
          <a:ln>
            <a:noFill/>
          </a:ln>
          <a:effectLst>
            <a:outerShdw blurRad="292100" dist="139700" dir="2700000" algn="tl" rotWithShape="0">
              <a:srgbClr val="333333">
                <a:alpha val="65000"/>
              </a:srgbClr>
            </a:outerShdw>
          </a:effectLst>
        </p:spPr>
      </p:pic>
      <p:sp>
        <p:nvSpPr>
          <p:cNvPr id="7" name="Rectángulo 6"/>
          <p:cNvSpPr/>
          <p:nvPr/>
        </p:nvSpPr>
        <p:spPr>
          <a:xfrm>
            <a:off x="471196" y="3634185"/>
            <a:ext cx="6244269" cy="2246769"/>
          </a:xfrm>
          <a:prstGeom prst="rect">
            <a:avLst/>
          </a:prstGeom>
        </p:spPr>
        <p:txBody>
          <a:bodyPr wrap="square">
            <a:spAutoFit/>
          </a:bodyPr>
          <a:lstStyle/>
          <a:p>
            <a:pPr algn="just"/>
            <a:r>
              <a:rPr lang="es-MX" sz="2000" dirty="0">
                <a:solidFill>
                  <a:schemeClr val="tx1"/>
                </a:solidFill>
                <a:latin typeface="Noto Sans" panose="020B0502040504020204" pitchFamily="34" charset="0"/>
                <a:ea typeface="Noto Sans" panose="020B0502040504020204" pitchFamily="34" charset="0"/>
              </a:rPr>
              <a:t>**</a:t>
            </a:r>
            <a:r>
              <a:rPr lang="es-MX" sz="2000" i="1" u="sng" dirty="0">
                <a:solidFill>
                  <a:schemeClr val="tx1"/>
                </a:solidFill>
                <a:latin typeface="Noto Sans" panose="020B0502040504020204" pitchFamily="34" charset="0"/>
                <a:ea typeface="Noto Sans" panose="020B0502040504020204" pitchFamily="34" charset="0"/>
              </a:rPr>
              <a:t>Hay ejercicios en los que requieren hacer uso de las barras de desplazamiento.</a:t>
            </a:r>
          </a:p>
          <a:p>
            <a:pPr algn="just"/>
            <a:endParaRPr lang="es-MX" sz="2000" dirty="0">
              <a:solidFill>
                <a:schemeClr val="tx1"/>
              </a:solidFill>
              <a:latin typeface="Noto Sans" panose="020B0502040504020204" pitchFamily="34" charset="0"/>
              <a:ea typeface="Noto Sans" panose="020B0502040504020204" pitchFamily="34" charset="0"/>
            </a:endParaRPr>
          </a:p>
          <a:p>
            <a:pPr algn="just"/>
            <a:r>
              <a:rPr lang="es-MX" sz="2000" dirty="0">
                <a:solidFill>
                  <a:schemeClr val="tx1"/>
                </a:solidFill>
                <a:latin typeface="Noto Sans" panose="020B0502040504020204" pitchFamily="34" charset="0"/>
                <a:ea typeface="Noto Sans" panose="020B0502040504020204" pitchFamily="34" charset="0"/>
              </a:rPr>
              <a:t>IMPORTANTE OBSERVAR la pantalla del simulador para detectar en qué momento y no confundirla</a:t>
            </a:r>
          </a:p>
          <a:p>
            <a:pPr algn="just"/>
            <a:r>
              <a:rPr lang="es-MX" sz="2000" dirty="0">
                <a:solidFill>
                  <a:schemeClr val="tx1"/>
                </a:solidFill>
                <a:latin typeface="Noto Sans" panose="020B0502040504020204" pitchFamily="34" charset="0"/>
                <a:ea typeface="Noto Sans" panose="020B0502040504020204" pitchFamily="34" charset="0"/>
              </a:rPr>
              <a:t>con la barra de desplazamiento de la ventana del simulador. (Ver imagen).</a:t>
            </a:r>
          </a:p>
        </p:txBody>
      </p:sp>
      <p:sp>
        <p:nvSpPr>
          <p:cNvPr id="11" name="AutoShape 8" descr="Resultado de imagen para tecla ENTER png"/>
          <p:cNvSpPr>
            <a:spLocks noChangeAspect="1" noChangeArrowheads="1"/>
          </p:cNvSpPr>
          <p:nvPr/>
        </p:nvSpPr>
        <p:spPr bwMode="auto">
          <a:xfrm>
            <a:off x="155575" y="-144463"/>
            <a:ext cx="1485938" cy="14859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7658" name="Picture 10" descr="Resultado de imagen para tecla ENTE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8912" y="1469490"/>
            <a:ext cx="1330644" cy="1332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33968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93324" y="1807165"/>
            <a:ext cx="6840902" cy="1938992"/>
          </a:xfrm>
          <a:prstGeom prst="rect">
            <a:avLst/>
          </a:prstGeom>
        </p:spPr>
        <p:txBody>
          <a:bodyPr wrap="square">
            <a:spAutoFit/>
          </a:bodyPr>
          <a:lstStyle/>
          <a:p>
            <a:pPr algn="just"/>
            <a:r>
              <a:rPr lang="es-MX" sz="2000" dirty="0">
                <a:solidFill>
                  <a:schemeClr val="tx1"/>
                </a:solidFill>
                <a:latin typeface="Noto Sans" panose="020B0502040504020204" pitchFamily="34" charset="0"/>
                <a:ea typeface="Noto Sans" panose="020B0502040504020204" pitchFamily="34" charset="0"/>
              </a:rPr>
              <a:t>Al terminar un ejercicio, confirmar si está seguro de la respuesta</a:t>
            </a:r>
          </a:p>
          <a:p>
            <a:pPr algn="just"/>
            <a:r>
              <a:rPr lang="es-MX" sz="2000" dirty="0">
                <a:solidFill>
                  <a:schemeClr val="tx1"/>
                </a:solidFill>
                <a:latin typeface="Noto Sans" panose="020B0502040504020204" pitchFamily="34" charset="0"/>
                <a:ea typeface="Noto Sans" panose="020B0502040504020204" pitchFamily="34" charset="0"/>
                <a:sym typeface="Wingdings" panose="05000000000000000000" pitchFamily="2" charset="2"/>
              </a:rPr>
              <a:t>   </a:t>
            </a:r>
            <a:r>
              <a:rPr lang="es-MX" sz="2000" dirty="0">
                <a:solidFill>
                  <a:schemeClr val="tx1"/>
                </a:solidFill>
                <a:latin typeface="Noto Sans" panose="020B0502040504020204" pitchFamily="34" charset="0"/>
                <a:ea typeface="Noto Sans" panose="020B0502040504020204" pitchFamily="34" charset="0"/>
              </a:rPr>
              <a:t>Si la respuesta es afirmativa, debe dar clic en ACEPTAR </a:t>
            </a:r>
          </a:p>
          <a:p>
            <a:pPr algn="just"/>
            <a:r>
              <a:rPr lang="es-MX" sz="2000" dirty="0">
                <a:solidFill>
                  <a:schemeClr val="tx1"/>
                </a:solidFill>
                <a:latin typeface="Noto Sans" panose="020B0502040504020204" pitchFamily="34" charset="0"/>
                <a:ea typeface="Noto Sans" panose="020B0502040504020204" pitchFamily="34" charset="0"/>
              </a:rPr>
              <a:t> </a:t>
            </a:r>
            <a:r>
              <a:rPr lang="es-MX" sz="2000" dirty="0">
                <a:solidFill>
                  <a:schemeClr val="tx1"/>
                </a:solidFill>
                <a:latin typeface="Noto Sans" panose="020B0502040504020204" pitchFamily="34" charset="0"/>
                <a:ea typeface="Noto Sans" panose="020B0502040504020204" pitchFamily="34" charset="0"/>
                <a:sym typeface="Wingdings" panose="05000000000000000000" pitchFamily="2" charset="2"/>
              </a:rPr>
              <a:t>  </a:t>
            </a:r>
            <a:r>
              <a:rPr lang="es-MX" sz="2000" dirty="0">
                <a:solidFill>
                  <a:schemeClr val="tx1"/>
                </a:solidFill>
                <a:latin typeface="Noto Sans" panose="020B0502040504020204" pitchFamily="34" charset="0"/>
                <a:ea typeface="Noto Sans" panose="020B0502040504020204" pitchFamily="34" charset="0"/>
              </a:rPr>
              <a:t>Si la respuesta es NO  puede regresar nuevamente al ejercicio y realizarlo desde el principio. </a:t>
            </a:r>
          </a:p>
        </p:txBody>
      </p:sp>
      <p:pic>
        <p:nvPicPr>
          <p:cNvPr id="5" name="Imagen 4"/>
          <p:cNvPicPr>
            <a:picLocks noChangeAspect="1"/>
          </p:cNvPicPr>
          <p:nvPr/>
        </p:nvPicPr>
        <p:blipFill>
          <a:blip r:embed="rId2"/>
          <a:stretch>
            <a:fillRect/>
          </a:stretch>
        </p:blipFill>
        <p:spPr>
          <a:xfrm>
            <a:off x="7601288" y="1509141"/>
            <a:ext cx="4210630" cy="2535040"/>
          </a:xfrm>
          <a:prstGeom prst="rect">
            <a:avLst/>
          </a:prstGeom>
        </p:spPr>
      </p:pic>
      <p:sp>
        <p:nvSpPr>
          <p:cNvPr id="7" name="Rectángulo 6"/>
          <p:cNvSpPr/>
          <p:nvPr/>
        </p:nvSpPr>
        <p:spPr>
          <a:xfrm>
            <a:off x="380082" y="4966701"/>
            <a:ext cx="11431836" cy="1200329"/>
          </a:xfrm>
          <a:prstGeom prst="rect">
            <a:avLst/>
          </a:prstGeom>
        </p:spPr>
        <p:txBody>
          <a:bodyPr wrap="square">
            <a:spAutoFit/>
          </a:bodyPr>
          <a:lstStyle/>
          <a:p>
            <a:pPr algn="just"/>
            <a:r>
              <a:rPr lang="es-MX" b="1" dirty="0">
                <a:solidFill>
                  <a:srgbClr val="FF0000"/>
                </a:solidFill>
                <a:latin typeface="Century Gothic" panose="020B0502020202020204" pitchFamily="34" charset="0"/>
              </a:rPr>
              <a:t>*Es importante tener en cuenta que mientras no aparezca este mensaje, el simulador NO ha registrado una respuesta, por lo que si haces clic en “Continuar” sin que haya aparecido el cuadro de respuesta final o la pantalla permanece en blanco, la herramienta te saltará al siguiente reactivo sin haber registrado una respuesta. </a:t>
            </a:r>
            <a:r>
              <a:rPr lang="es-MX" b="1" i="1" dirty="0">
                <a:solidFill>
                  <a:srgbClr val="FF0000"/>
                </a:solidFill>
                <a:latin typeface="Century Gothic" panose="020B0502020202020204" pitchFamily="34" charset="0"/>
              </a:rPr>
              <a:t>Cualquier reactivo que sea saltado se puede responder al final.</a:t>
            </a:r>
            <a:endParaRPr lang="es-MX" b="1" i="1" dirty="0">
              <a:latin typeface="Century Gothic" panose="020B0502020202020204" pitchFamily="34" charset="0"/>
            </a:endParaRPr>
          </a:p>
        </p:txBody>
      </p:sp>
      <p:sp>
        <p:nvSpPr>
          <p:cNvPr id="8" name="Elipse 7"/>
          <p:cNvSpPr/>
          <p:nvPr/>
        </p:nvSpPr>
        <p:spPr>
          <a:xfrm>
            <a:off x="10178989" y="3307533"/>
            <a:ext cx="1273667" cy="5785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5897980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38151" y="1861877"/>
            <a:ext cx="4314824" cy="1323439"/>
          </a:xfrm>
          <a:prstGeom prst="rect">
            <a:avLst/>
          </a:prstGeom>
        </p:spPr>
        <p:txBody>
          <a:bodyPr wrap="square">
            <a:spAutoFit/>
          </a:bodyPr>
          <a:lstStyle/>
          <a:p>
            <a:pPr algn="just"/>
            <a:r>
              <a:rPr lang="es-MX" sz="2000" dirty="0">
                <a:solidFill>
                  <a:schemeClr val="tx1"/>
                </a:solidFill>
                <a:latin typeface="Noto Sans" panose="020B0502040504020204" pitchFamily="34" charset="0"/>
                <a:ea typeface="Noto Sans" panose="020B0502040504020204" pitchFamily="34" charset="0"/>
              </a:rPr>
              <a:t>Entre cada una de las preguntas de la evaluación aparece este cuadro mientras se realiza la carga del siguiente reactivo:</a:t>
            </a:r>
          </a:p>
        </p:txBody>
      </p:sp>
      <p:pic>
        <p:nvPicPr>
          <p:cNvPr id="5" name="Imagen 4"/>
          <p:cNvPicPr>
            <a:picLocks noChangeAspect="1"/>
          </p:cNvPicPr>
          <p:nvPr/>
        </p:nvPicPr>
        <p:blipFill>
          <a:blip r:embed="rId2"/>
          <a:stretch>
            <a:fillRect/>
          </a:stretch>
        </p:blipFill>
        <p:spPr>
          <a:xfrm>
            <a:off x="5122448" y="1622261"/>
            <a:ext cx="6362800" cy="3830769"/>
          </a:xfrm>
          <a:prstGeom prst="rect">
            <a:avLst/>
          </a:prstGeom>
        </p:spPr>
      </p:pic>
    </p:spTree>
    <p:extLst>
      <p:ext uri="{BB962C8B-B14F-4D97-AF65-F5344CB8AC3E}">
        <p14:creationId xmlns:p14="http://schemas.microsoft.com/office/powerpoint/2010/main" val="394476088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0DACC9A-BB02-796D-BD4E-CF45C12E1A75}"/>
              </a:ext>
            </a:extLst>
          </p:cNvPr>
          <p:cNvPicPr>
            <a:picLocks noChangeAspect="1"/>
          </p:cNvPicPr>
          <p:nvPr/>
        </p:nvPicPr>
        <p:blipFill rotWithShape="1">
          <a:blip r:embed="rId2"/>
          <a:srcRect l="11766" t="22354" b="16664"/>
          <a:stretch/>
        </p:blipFill>
        <p:spPr>
          <a:xfrm>
            <a:off x="1724774" y="2796711"/>
            <a:ext cx="8742451" cy="33988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ángulo 2">
            <a:extLst>
              <a:ext uri="{FF2B5EF4-FFF2-40B4-BE49-F238E27FC236}">
                <a16:creationId xmlns:a16="http://schemas.microsoft.com/office/drawing/2014/main" id="{334BB5FC-5DFE-40B7-CFE4-D8ADE87B16A1}"/>
              </a:ext>
            </a:extLst>
          </p:cNvPr>
          <p:cNvSpPr/>
          <p:nvPr/>
        </p:nvSpPr>
        <p:spPr>
          <a:xfrm>
            <a:off x="876301" y="1385627"/>
            <a:ext cx="10118534" cy="707886"/>
          </a:xfrm>
          <a:prstGeom prst="rect">
            <a:avLst/>
          </a:prstGeom>
        </p:spPr>
        <p:txBody>
          <a:bodyPr wrap="square">
            <a:spAutoFit/>
          </a:bodyPr>
          <a:lstStyle/>
          <a:p>
            <a:pPr algn="just"/>
            <a:r>
              <a:rPr lang="es-MX" sz="2000" dirty="0">
                <a:solidFill>
                  <a:schemeClr val="tx1"/>
                </a:solidFill>
                <a:latin typeface="Noto Sans" panose="020B0502040504020204" pitchFamily="34" charset="0"/>
                <a:ea typeface="Noto Sans" panose="020B0502040504020204" pitchFamily="34" charset="0"/>
              </a:rPr>
              <a:t>Una vez concluida la evaluación, la plataforma nos regresara a la página principal, eso quiere decir que la evaluación concluyo y se cerro exitosamente.</a:t>
            </a:r>
          </a:p>
        </p:txBody>
      </p:sp>
    </p:spTree>
    <p:extLst>
      <p:ext uri="{BB962C8B-B14F-4D97-AF65-F5344CB8AC3E}">
        <p14:creationId xmlns:p14="http://schemas.microsoft.com/office/powerpoint/2010/main" val="70035712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698B71-AF1C-75AB-BBD3-FE30B0153244}"/>
              </a:ext>
            </a:extLst>
          </p:cNvPr>
          <p:cNvSpPr>
            <a:spLocks noGrp="1"/>
          </p:cNvSpPr>
          <p:nvPr>
            <p:ph type="title" idx="4294967295"/>
          </p:nvPr>
        </p:nvSpPr>
        <p:spPr>
          <a:xfrm>
            <a:off x="53196" y="196850"/>
            <a:ext cx="8086725" cy="1325563"/>
          </a:xfrm>
          <a:ln w="12700">
            <a:miter lim="400000"/>
          </a:ln>
        </p:spPr>
        <p:txBody>
          <a:bodyPr wrap="square" lIns="45719" rIns="45719" anchor="ctr">
            <a:spAutoFit/>
          </a:bodyPr>
          <a:lstStyle/>
          <a:p>
            <a:pPr hangingPunct="0">
              <a:lnSpc>
                <a:spcPct val="100000"/>
              </a:lnSpc>
            </a:pPr>
            <a:r>
              <a:rPr lang="es-MX" sz="3400" b="1" dirty="0">
                <a:solidFill>
                  <a:srgbClr val="631132"/>
                </a:solidFill>
                <a:latin typeface="Patria" pitchFamily="2" charset="0"/>
              </a:rPr>
              <a:t>Generación de Resultados </a:t>
            </a:r>
            <a:br>
              <a:rPr lang="es-MX" sz="3400" b="1" dirty="0">
                <a:solidFill>
                  <a:srgbClr val="631132"/>
                </a:solidFill>
                <a:latin typeface="Patria" pitchFamily="2" charset="0"/>
              </a:rPr>
            </a:br>
            <a:endParaRPr lang="es-MX" sz="3400" b="1" dirty="0">
              <a:solidFill>
                <a:srgbClr val="631132"/>
              </a:solidFill>
              <a:latin typeface="Patria" pitchFamily="2" charset="0"/>
            </a:endParaRPr>
          </a:p>
        </p:txBody>
      </p:sp>
      <p:sp>
        <p:nvSpPr>
          <p:cNvPr id="3" name="Marcador de contenido 2"/>
          <p:cNvSpPr>
            <a:spLocks noGrp="1"/>
          </p:cNvSpPr>
          <p:nvPr>
            <p:ph idx="4294967295"/>
          </p:nvPr>
        </p:nvSpPr>
        <p:spPr>
          <a:xfrm>
            <a:off x="5448300" y="2051943"/>
            <a:ext cx="6324600" cy="1384995"/>
          </a:xfrm>
          <a:ln w="12700">
            <a:miter lim="400000"/>
          </a:ln>
        </p:spPr>
        <p:txBody>
          <a:bodyPr wrap="square" lIns="45719" rIns="45719">
            <a:spAutoFit/>
          </a:bodyPr>
          <a:lstStyle/>
          <a:p>
            <a:pPr algn="just" hangingPunct="0">
              <a:lnSpc>
                <a:spcPct val="100000"/>
              </a:lnSpc>
              <a:spcBef>
                <a:spcPts val="0"/>
              </a:spcBef>
            </a:pPr>
            <a:r>
              <a:rPr lang="es-MX" sz="2100" b="0" dirty="0">
                <a:solidFill>
                  <a:schemeClr val="tx1"/>
                </a:solidFill>
                <a:latin typeface="Noto Sans" panose="020B0502040504020204" pitchFamily="34" charset="0"/>
                <a:ea typeface="Noto Sans" panose="020B0502040504020204" pitchFamily="34" charset="0"/>
                <a:cs typeface="+mj-cs"/>
              </a:rPr>
              <a:t>Una vez concluido el proceso de evaluación, el Centro de Evaluación podrá extraer los resultados de los candidatos mediante el módulo de evaluación del CONOCER.</a:t>
            </a: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993" y="1893888"/>
            <a:ext cx="3674853" cy="3712322"/>
          </a:xfrm>
          <a:prstGeom prst="rect">
            <a:avLst/>
          </a:prstGeom>
        </p:spPr>
      </p:pic>
    </p:spTree>
    <p:extLst>
      <p:ext uri="{BB962C8B-B14F-4D97-AF65-F5344CB8AC3E}">
        <p14:creationId xmlns:p14="http://schemas.microsoft.com/office/powerpoint/2010/main" val="12392273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63F730-1F86-4D0E-AAE9-2A2302A9179D}"/>
              </a:ext>
            </a:extLst>
          </p:cNvPr>
          <p:cNvSpPr>
            <a:spLocks noGrp="1"/>
          </p:cNvSpPr>
          <p:nvPr>
            <p:ph type="title" idx="4294967295"/>
          </p:nvPr>
        </p:nvSpPr>
        <p:spPr>
          <a:xfrm>
            <a:off x="0" y="296316"/>
            <a:ext cx="12192000" cy="769441"/>
          </a:xfrm>
          <a:ln w="12700">
            <a:miter lim="400000"/>
          </a:ln>
        </p:spPr>
        <p:txBody>
          <a:bodyPr wrap="square" lIns="45719" rIns="45719" anchor="ctr">
            <a:spAutoFit/>
          </a:bodyPr>
          <a:lstStyle/>
          <a:p>
            <a:pPr hangingPunct="0">
              <a:lnSpc>
                <a:spcPct val="100000"/>
              </a:lnSpc>
            </a:pPr>
            <a:r>
              <a:rPr lang="es-ES" b="1" dirty="0">
                <a:solidFill>
                  <a:srgbClr val="631132"/>
                </a:solidFill>
                <a:latin typeface="Patria" pitchFamily="2" charset="0"/>
              </a:rPr>
              <a:t>Requisitos para la capacitación en línea</a:t>
            </a:r>
            <a:endParaRPr lang="es-MX" b="1" dirty="0">
              <a:solidFill>
                <a:srgbClr val="631132"/>
              </a:solidFill>
              <a:latin typeface="Patria" pitchFamily="2" charset="0"/>
            </a:endParaRPr>
          </a:p>
        </p:txBody>
      </p:sp>
      <p:sp>
        <p:nvSpPr>
          <p:cNvPr id="3" name="Marcador de contenido 2">
            <a:extLst>
              <a:ext uri="{FF2B5EF4-FFF2-40B4-BE49-F238E27FC236}">
                <a16:creationId xmlns:a16="http://schemas.microsoft.com/office/drawing/2014/main" id="{383E90C1-141A-4763-A236-D3E9BCF307A2}"/>
              </a:ext>
            </a:extLst>
          </p:cNvPr>
          <p:cNvSpPr>
            <a:spLocks noGrp="1"/>
          </p:cNvSpPr>
          <p:nvPr>
            <p:ph idx="4294967295"/>
          </p:nvPr>
        </p:nvSpPr>
        <p:spPr>
          <a:xfrm>
            <a:off x="5373624" y="1690687"/>
            <a:ext cx="6324600" cy="4541140"/>
          </a:xfrm>
        </p:spPr>
        <p:txBody>
          <a:bodyPr>
            <a:noAutofit/>
          </a:bodyPr>
          <a:lstStyle/>
          <a:p>
            <a:r>
              <a:rPr lang="es-ES" sz="2400" b="0" dirty="0">
                <a:solidFill>
                  <a:schemeClr val="tx1"/>
                </a:solidFill>
              </a:rPr>
              <a:t>Para realizar a solicitud de capacitación es necesario que se incluya todos los formatos solicitados.</a:t>
            </a:r>
          </a:p>
          <a:p>
            <a:pPr marL="342900" indent="-342900">
              <a:buFont typeface="Wingdings" panose="05000000000000000000" pitchFamily="2" charset="2"/>
              <a:buChar char="ü"/>
            </a:pPr>
            <a:r>
              <a:rPr lang="es-ES" sz="2400" b="0" dirty="0">
                <a:solidFill>
                  <a:schemeClr val="tx1"/>
                </a:solidFill>
              </a:rPr>
              <a:t>Solicitud oficial, vía correo electrónico.</a:t>
            </a:r>
          </a:p>
          <a:p>
            <a:pPr>
              <a:buFont typeface="Wingdings" panose="05000000000000000000" pitchFamily="2" charset="2"/>
              <a:buChar char="ü"/>
            </a:pPr>
            <a:r>
              <a:rPr lang="es-ES" sz="2400" b="0" dirty="0">
                <a:solidFill>
                  <a:schemeClr val="tx1"/>
                </a:solidFill>
              </a:rPr>
              <a:t>Enviar el “Formato para la habilitación a la plataforma en línea*” requisitado.</a:t>
            </a:r>
          </a:p>
          <a:p>
            <a:pPr>
              <a:buFont typeface="Wingdings" panose="05000000000000000000" pitchFamily="2" charset="2"/>
              <a:buChar char="ü"/>
            </a:pPr>
            <a:r>
              <a:rPr lang="es-ES" sz="2400" b="0" dirty="0">
                <a:solidFill>
                  <a:schemeClr val="tx1"/>
                </a:solidFill>
              </a:rPr>
              <a:t>Pago de los accesos correspondientes. (Alumno, administrativo, académico o externo).</a:t>
            </a:r>
          </a:p>
          <a:p>
            <a:endParaRPr lang="es-ES" sz="2400" b="0" dirty="0">
              <a:solidFill>
                <a:schemeClr val="tx1"/>
              </a:solidFill>
            </a:endParaRPr>
          </a:p>
          <a:p>
            <a:pPr>
              <a:buFont typeface="Wingdings" panose="05000000000000000000" pitchFamily="2" charset="2"/>
              <a:buChar char="ü"/>
            </a:pPr>
            <a:endParaRPr lang="es-ES" sz="2400" b="0" dirty="0">
              <a:solidFill>
                <a:schemeClr val="tx1"/>
              </a:solidFill>
            </a:endParaRPr>
          </a:p>
          <a:p>
            <a:pPr marL="0" indent="0">
              <a:buNone/>
            </a:pPr>
            <a:r>
              <a:rPr lang="es-ES" sz="2400" b="0" dirty="0">
                <a:solidFill>
                  <a:schemeClr val="tx1"/>
                </a:solidFill>
              </a:rPr>
              <a:t>*Publicado en el micrositio*</a:t>
            </a:r>
            <a:endParaRPr lang="es-MX" sz="2400" b="0" dirty="0">
              <a:solidFill>
                <a:schemeClr val="tx1"/>
              </a:solidFill>
            </a:endParaRPr>
          </a:p>
        </p:txBody>
      </p:sp>
      <p:sp>
        <p:nvSpPr>
          <p:cNvPr id="5" name="Título 1">
            <a:extLst>
              <a:ext uri="{FF2B5EF4-FFF2-40B4-BE49-F238E27FC236}">
                <a16:creationId xmlns:a16="http://schemas.microsoft.com/office/drawing/2014/main" id="{3C9D32A5-1BE2-4971-ABAB-DE3713B637D8}"/>
              </a:ext>
            </a:extLst>
          </p:cNvPr>
          <p:cNvSpPr txBox="1">
            <a:spLocks/>
          </p:cNvSpPr>
          <p:nvPr/>
        </p:nvSpPr>
        <p:spPr>
          <a:xfrm>
            <a:off x="6096000" y="365124"/>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MX" sz="3600" b="1" dirty="0"/>
          </a:p>
        </p:txBody>
      </p:sp>
      <p:pic>
        <p:nvPicPr>
          <p:cNvPr id="2050" name="Picture 2" descr="capacitación en línea, almacenamiento en la nube de computadoras, libros y  taza de café, educación y cursos de aprendizaje digital 1831306 Vector en  Vecteezy">
            <a:extLst>
              <a:ext uri="{FF2B5EF4-FFF2-40B4-BE49-F238E27FC236}">
                <a16:creationId xmlns:a16="http://schemas.microsoft.com/office/drawing/2014/main" id="{8C9F6DFD-852F-4B62-2A3D-521F982CEA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169" y="1779302"/>
            <a:ext cx="4097041" cy="374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64932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4820265" y="2045041"/>
            <a:ext cx="6979699" cy="3323987"/>
          </a:xfrm>
        </p:spPr>
        <p:txBody>
          <a:bodyPr wrap="square">
            <a:spAutoFit/>
          </a:bodyPr>
          <a:lstStyle/>
          <a:p>
            <a:pPr algn="just" hangingPunct="0">
              <a:lnSpc>
                <a:spcPct val="100000"/>
              </a:lnSpc>
              <a:spcBef>
                <a:spcPts val="0"/>
              </a:spcBef>
            </a:pPr>
            <a:r>
              <a:rPr lang="es-MX" sz="2100" b="0" dirty="0">
                <a:solidFill>
                  <a:schemeClr val="tx1"/>
                </a:solidFill>
                <a:latin typeface="Noto Sans" panose="020B0502040504020204" pitchFamily="34" charset="0"/>
                <a:ea typeface="Noto Sans" panose="020B0502040504020204" pitchFamily="34" charset="0"/>
                <a:cs typeface="+mj-cs"/>
                <a:sym typeface="Calibri"/>
              </a:rPr>
              <a:t>Una vez obtenido el resultado del proceso, se deberá generar un lote con el o los procesos realizados y enviarlo a través de la plataforma del CONOCER, a la ECE Conalep para su disponibilidad; sin ésta acción no se podrán visualizar en la plataforma de la ECE Conalep.</a:t>
            </a:r>
          </a:p>
          <a:p>
            <a:pPr algn="just" hangingPunct="0">
              <a:lnSpc>
                <a:spcPct val="100000"/>
              </a:lnSpc>
              <a:spcBef>
                <a:spcPts val="0"/>
              </a:spcBef>
            </a:pPr>
            <a:r>
              <a:rPr lang="es-MX" sz="2100" b="0" dirty="0">
                <a:solidFill>
                  <a:schemeClr val="tx1"/>
                </a:solidFill>
                <a:latin typeface="Noto Sans" panose="020B0502040504020204" pitchFamily="34" charset="0"/>
                <a:ea typeface="Noto Sans" panose="020B0502040504020204" pitchFamily="34" charset="0"/>
                <a:cs typeface="+mj-cs"/>
                <a:sym typeface="Calibri"/>
              </a:rPr>
              <a:t>En caso de haber solicitado la clave de evaluador temporal, deberá enviar a la DAOCE la base de datos de los candidatos con la que se creará el folio de dictaminación.</a:t>
            </a:r>
          </a:p>
        </p:txBody>
      </p:sp>
      <p:sp>
        <p:nvSpPr>
          <p:cNvPr id="7" name="Título 6">
            <a:extLst>
              <a:ext uri="{FF2B5EF4-FFF2-40B4-BE49-F238E27FC236}">
                <a16:creationId xmlns:a16="http://schemas.microsoft.com/office/drawing/2014/main" id="{E13A2443-EC4D-F336-510E-37DAE1B298F1}"/>
              </a:ext>
            </a:extLst>
          </p:cNvPr>
          <p:cNvSpPr>
            <a:spLocks noGrp="1"/>
          </p:cNvSpPr>
          <p:nvPr>
            <p:ph type="title" idx="4294967295"/>
          </p:nvPr>
        </p:nvSpPr>
        <p:spPr>
          <a:xfrm>
            <a:off x="104775" y="262443"/>
            <a:ext cx="10401300" cy="1325563"/>
          </a:xfrm>
        </p:spPr>
        <p:txBody>
          <a:bodyPr>
            <a:normAutofit/>
          </a:bodyPr>
          <a:lstStyle/>
          <a:p>
            <a:r>
              <a:rPr lang="es-MX" sz="4000" b="1" dirty="0">
                <a:latin typeface="Montserrat" panose="00000500000000000000" pitchFamily="2" charset="0"/>
              </a:rPr>
              <a:t>Creación de Folio de Dictamen</a:t>
            </a:r>
            <a:br>
              <a:rPr lang="es-MX" sz="1400" b="1" dirty="0">
                <a:latin typeface="Montserrat" panose="00000500000000000000" pitchFamily="2" charset="0"/>
              </a:rPr>
            </a:br>
            <a:endParaRPr lang="es-MX" b="1" dirty="0"/>
          </a:p>
        </p:txBody>
      </p:sp>
      <p:sp>
        <p:nvSpPr>
          <p:cNvPr id="5" name="Título 1"/>
          <p:cNvSpPr txBox="1">
            <a:spLocks/>
          </p:cNvSpPr>
          <p:nvPr/>
        </p:nvSpPr>
        <p:spPr>
          <a:xfrm>
            <a:off x="1355993" y="284668"/>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s-MX" sz="1050" dirty="0">
              <a:latin typeface="Montserrat" panose="00000500000000000000" pitchFamily="2" charset="0"/>
            </a:endParaRPr>
          </a:p>
        </p:txBody>
      </p:sp>
      <p:grpSp>
        <p:nvGrpSpPr>
          <p:cNvPr id="11" name="Grupo 10"/>
          <p:cNvGrpSpPr/>
          <p:nvPr/>
        </p:nvGrpSpPr>
        <p:grpSpPr>
          <a:xfrm>
            <a:off x="1005574" y="2576519"/>
            <a:ext cx="2857263" cy="2556256"/>
            <a:chOff x="379097" y="1825625"/>
            <a:chExt cx="3237257" cy="3033884"/>
          </a:xfrm>
        </p:grpSpPr>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97" y="2658662"/>
              <a:ext cx="3237257" cy="2200847"/>
            </a:xfrm>
            <a:prstGeom prst="rect">
              <a:avLst/>
            </a:prstGeom>
          </p:spPr>
        </p:pic>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l="11110" r="11514"/>
            <a:stretch/>
          </p:blipFill>
          <p:spPr>
            <a:xfrm>
              <a:off x="1212774" y="1825625"/>
              <a:ext cx="2109334" cy="1983010"/>
            </a:xfrm>
            <a:prstGeom prst="rect">
              <a:avLst/>
            </a:prstGeom>
          </p:spPr>
        </p:pic>
      </p:grpSp>
    </p:spTree>
    <p:extLst>
      <p:ext uri="{BB962C8B-B14F-4D97-AF65-F5344CB8AC3E}">
        <p14:creationId xmlns:p14="http://schemas.microsoft.com/office/powerpoint/2010/main" val="230520671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28D153-EFE7-7926-586A-0FEAF6CE166C}"/>
              </a:ext>
            </a:extLst>
          </p:cNvPr>
          <p:cNvSpPr>
            <a:spLocks noGrp="1"/>
          </p:cNvSpPr>
          <p:nvPr>
            <p:ph type="title" idx="4294967295"/>
          </p:nvPr>
        </p:nvSpPr>
        <p:spPr>
          <a:xfrm>
            <a:off x="90487" y="281493"/>
            <a:ext cx="12011025" cy="1325563"/>
          </a:xfrm>
        </p:spPr>
        <p:txBody>
          <a:bodyPr>
            <a:normAutofit/>
          </a:bodyPr>
          <a:lstStyle/>
          <a:p>
            <a:r>
              <a:rPr lang="es-MX" sz="4000" b="1" dirty="0">
                <a:latin typeface="Century Gothic" panose="020B0502020202020204" pitchFamily="34" charset="0"/>
              </a:rPr>
              <a:t>Solicitud de Revisión y Dictaminación</a:t>
            </a:r>
            <a:br>
              <a:rPr lang="es-MX" sz="4000" b="1" dirty="0">
                <a:latin typeface="Century Gothic" panose="020B0502020202020204" pitchFamily="34" charset="0"/>
              </a:rPr>
            </a:br>
            <a:endParaRPr lang="es-MX" dirty="0"/>
          </a:p>
        </p:txBody>
      </p:sp>
      <p:sp>
        <p:nvSpPr>
          <p:cNvPr id="3" name="Marcador de contenido 2"/>
          <p:cNvSpPr>
            <a:spLocks noGrp="1"/>
          </p:cNvSpPr>
          <p:nvPr>
            <p:ph idx="4294967295"/>
          </p:nvPr>
        </p:nvSpPr>
        <p:spPr>
          <a:xfrm>
            <a:off x="5300516" y="1825625"/>
            <a:ext cx="6324600" cy="2677656"/>
          </a:xfrm>
          <a:ln w="12700">
            <a:miter lim="400000"/>
          </a:ln>
        </p:spPr>
        <p:txBody>
          <a:bodyPr wrap="square" lIns="45719" rIns="45719">
            <a:spAutoFit/>
          </a:bodyPr>
          <a:lstStyle/>
          <a:p>
            <a:pPr algn="just" hangingPunct="0">
              <a:lnSpc>
                <a:spcPct val="100000"/>
              </a:lnSpc>
              <a:spcBef>
                <a:spcPts val="0"/>
              </a:spcBef>
            </a:pPr>
            <a:r>
              <a:rPr lang="es-MX" sz="2100" b="0" dirty="0">
                <a:solidFill>
                  <a:schemeClr val="tx1"/>
                </a:solidFill>
                <a:latin typeface="Noto Sans" panose="020B0502040504020204" pitchFamily="34" charset="0"/>
                <a:ea typeface="Noto Sans" panose="020B0502040504020204" pitchFamily="34" charset="0"/>
                <a:cs typeface="+mj-cs"/>
              </a:rPr>
              <a:t>Para la gestión de certificados se deberá enviar a la DAOCE la solicitud de revisión y dictaminación, debiendo cumplir con los siguientes documentos:</a:t>
            </a:r>
          </a:p>
          <a:p>
            <a:pPr algn="just" hangingPunct="0">
              <a:lnSpc>
                <a:spcPct val="100000"/>
              </a:lnSpc>
              <a:spcBef>
                <a:spcPts val="0"/>
              </a:spcBef>
            </a:pPr>
            <a:endParaRPr lang="es-MX" sz="2100" b="0" dirty="0">
              <a:solidFill>
                <a:schemeClr val="tx1"/>
              </a:solidFill>
              <a:latin typeface="Noto Sans" panose="020B0502040504020204" pitchFamily="34" charset="0"/>
              <a:ea typeface="Noto Sans" panose="020B0502040504020204" pitchFamily="34" charset="0"/>
              <a:cs typeface="+mj-cs"/>
            </a:endParaRPr>
          </a:p>
          <a:p>
            <a:pPr marL="342900" indent="-342900" hangingPunct="0">
              <a:lnSpc>
                <a:spcPct val="100000"/>
              </a:lnSpc>
              <a:spcBef>
                <a:spcPts val="0"/>
              </a:spcBef>
              <a:buFont typeface="Wingdings" panose="05000000000000000000" pitchFamily="2" charset="2"/>
              <a:buChar char="ü"/>
            </a:pPr>
            <a:r>
              <a:rPr lang="es-MX" sz="2100" b="0" dirty="0">
                <a:solidFill>
                  <a:schemeClr val="tx1"/>
                </a:solidFill>
                <a:latin typeface="Noto Sans" panose="020B0502040504020204" pitchFamily="34" charset="0"/>
                <a:ea typeface="Noto Sans" panose="020B0502040504020204" pitchFamily="34" charset="0"/>
                <a:cs typeface="+mj-cs"/>
              </a:rPr>
              <a:t>Oficio de solicitud</a:t>
            </a:r>
          </a:p>
          <a:p>
            <a:pPr marL="342900" indent="-342900" hangingPunct="0">
              <a:lnSpc>
                <a:spcPct val="100000"/>
              </a:lnSpc>
              <a:spcBef>
                <a:spcPts val="0"/>
              </a:spcBef>
              <a:buFont typeface="Wingdings" panose="05000000000000000000" pitchFamily="2" charset="2"/>
              <a:buChar char="ü"/>
            </a:pPr>
            <a:r>
              <a:rPr lang="es-MX" sz="2100" b="0" dirty="0">
                <a:solidFill>
                  <a:schemeClr val="tx1"/>
                </a:solidFill>
                <a:latin typeface="Noto Sans" panose="020B0502040504020204" pitchFamily="34" charset="0"/>
                <a:ea typeface="Noto Sans" panose="020B0502040504020204" pitchFamily="34" charset="0"/>
                <a:cs typeface="+mj-cs"/>
              </a:rPr>
              <a:t>Pago correspondiente</a:t>
            </a:r>
          </a:p>
          <a:p>
            <a:pPr marL="342900" indent="-342900" hangingPunct="0">
              <a:lnSpc>
                <a:spcPct val="100000"/>
              </a:lnSpc>
              <a:spcBef>
                <a:spcPts val="0"/>
              </a:spcBef>
              <a:buFont typeface="Wingdings" panose="05000000000000000000" pitchFamily="2" charset="2"/>
              <a:buChar char="ü"/>
            </a:pPr>
            <a:r>
              <a:rPr lang="es-MX" sz="2100" b="0" dirty="0">
                <a:solidFill>
                  <a:schemeClr val="tx1"/>
                </a:solidFill>
                <a:latin typeface="Noto Sans" panose="020B0502040504020204" pitchFamily="34" charset="0"/>
                <a:ea typeface="Noto Sans" panose="020B0502040504020204" pitchFamily="34" charset="0"/>
                <a:cs typeface="+mj-cs"/>
              </a:rPr>
              <a:t>Base de datos </a:t>
            </a:r>
          </a:p>
          <a:p>
            <a:pPr algn="just" hangingPunct="0">
              <a:lnSpc>
                <a:spcPct val="100000"/>
              </a:lnSpc>
              <a:spcBef>
                <a:spcPts val="0"/>
              </a:spcBef>
            </a:pPr>
            <a:endParaRPr lang="es-MX" sz="2100" b="0" dirty="0">
              <a:solidFill>
                <a:schemeClr val="tx1"/>
              </a:solidFill>
              <a:latin typeface="Noto Sans" panose="020B0502040504020204" pitchFamily="34" charset="0"/>
              <a:ea typeface="Noto Sans" panose="020B0502040504020204" pitchFamily="34" charset="0"/>
              <a:cs typeface="+mj-cs"/>
            </a:endParaRPr>
          </a:p>
        </p:txBody>
      </p:sp>
      <p:sp>
        <p:nvSpPr>
          <p:cNvPr id="5" name="Título 1"/>
          <p:cNvSpPr txBox="1">
            <a:spLocks/>
          </p:cNvSpPr>
          <p:nvPr/>
        </p:nvSpPr>
        <p:spPr>
          <a:xfrm>
            <a:off x="1355993" y="284668"/>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s-MX" sz="2500" b="1" dirty="0">
              <a:latin typeface="Century Gothic" panose="020B0502020202020204" pitchFamily="34" charset="0"/>
            </a:endParaRPr>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14336" t="17224" r="40560" b="7210"/>
          <a:stretch/>
        </p:blipFill>
        <p:spPr>
          <a:xfrm>
            <a:off x="659961" y="2475781"/>
            <a:ext cx="3069225" cy="3235772"/>
          </a:xfrm>
          <a:prstGeom prst="rect">
            <a:avLst/>
          </a:prstGeom>
        </p:spPr>
      </p:pic>
    </p:spTree>
    <p:extLst>
      <p:ext uri="{BB962C8B-B14F-4D97-AF65-F5344CB8AC3E}">
        <p14:creationId xmlns:p14="http://schemas.microsoft.com/office/powerpoint/2010/main" val="395922650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ubtítulo de presentación"/>
          <p:cNvSpPr txBox="1">
            <a:spLocks noGrp="1"/>
          </p:cNvSpPr>
          <p:nvPr>
            <p:ph type="body" sz="quarter" idx="4294967295"/>
          </p:nvPr>
        </p:nvSpPr>
        <p:spPr>
          <a:xfrm>
            <a:off x="621128" y="308645"/>
            <a:ext cx="9612477" cy="1210301"/>
          </a:xfrm>
          <a:prstGeom prst="rect">
            <a:avLst/>
          </a:prstGeom>
        </p:spPr>
        <p:txBody>
          <a:bodyPr lIns="50800" tIns="50800" rIns="50800" bIns="50800">
            <a:normAutofit/>
          </a:bodyPr>
          <a:lstStyle>
            <a:lvl1pPr algn="l" defTabSz="825500">
              <a:lnSpc>
                <a:spcPct val="100000"/>
              </a:lnSpc>
              <a:spcBef>
                <a:spcPts val="0"/>
              </a:spcBef>
              <a:defRPr sz="3400" b="0">
                <a:solidFill>
                  <a:srgbClr val="A02142"/>
                </a:solidFill>
                <a:latin typeface="Geomanist Bold"/>
                <a:ea typeface="Geomanist Bold"/>
                <a:cs typeface="Geomanist Bold"/>
                <a:sym typeface="Geomanist Bold"/>
              </a:defRPr>
            </a:lvl1pPr>
          </a:lstStyle>
          <a:p>
            <a:r>
              <a:rPr lang="es-MX" dirty="0">
                <a:solidFill>
                  <a:srgbClr val="621131"/>
                </a:solidFill>
                <a:latin typeface="Patria" pitchFamily="2" charset="0"/>
              </a:rPr>
              <a:t>DAOCE</a:t>
            </a:r>
            <a:endParaRPr dirty="0">
              <a:solidFill>
                <a:srgbClr val="621131"/>
              </a:solidFill>
              <a:latin typeface="Patria" pitchFamily="2" charset="0"/>
            </a:endParaRPr>
          </a:p>
        </p:txBody>
      </p:sp>
      <p:sp>
        <p:nvSpPr>
          <p:cNvPr id="72" name="Lorem ipsum dolor sit amet, consectetur adipiscing elit, sed do eiusmod tempor incididunt ut labore et dolore magna aliqua. Ut enim ad minim veniam, quis nostrud exercitation ullamco laboris"/>
          <p:cNvSpPr txBox="1"/>
          <p:nvPr/>
        </p:nvSpPr>
        <p:spPr>
          <a:xfrm>
            <a:off x="671231" y="1236152"/>
            <a:ext cx="11142564" cy="46251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825500">
              <a:defRPr sz="2000">
                <a:latin typeface="Geomanist"/>
                <a:ea typeface="Geomanist"/>
                <a:cs typeface="Geomanist"/>
                <a:sym typeface="Geomanist"/>
              </a:defRPr>
            </a:lvl1pPr>
          </a:lstStyle>
          <a:p>
            <a:r>
              <a:rPr lang="es-MX" dirty="0">
                <a:latin typeface="Noto Sans" panose="020B0502040504020204" pitchFamily="34" charset="0"/>
                <a:ea typeface="Noto Sans" panose="020B0502040504020204" pitchFamily="34" charset="0"/>
                <a:cs typeface="Noto Sans" panose="020B0502040504020204" pitchFamily="34" charset="0"/>
              </a:rPr>
              <a:t>Mtra. Alexandra Alarcón Cisneros</a:t>
            </a:r>
          </a:p>
          <a:p>
            <a:r>
              <a:rPr lang="es-MX" dirty="0">
                <a:latin typeface="Noto Sans" panose="020B0502040504020204" pitchFamily="34" charset="0"/>
                <a:ea typeface="Noto Sans" panose="020B0502040504020204" pitchFamily="34" charset="0"/>
                <a:cs typeface="Noto Sans" panose="020B0502040504020204" pitchFamily="34" charset="0"/>
              </a:rPr>
              <a:t>Directora de Acreditación y Operación de Centros de Evaluación</a:t>
            </a:r>
          </a:p>
          <a:p>
            <a:r>
              <a:rPr lang="es-MX" dirty="0">
                <a:latin typeface="Noto Sans" panose="020B0502040504020204" pitchFamily="34" charset="0"/>
                <a:ea typeface="Noto Sans" panose="020B0502040504020204" pitchFamily="34" charset="0"/>
                <a:cs typeface="Noto Sans" panose="020B0502040504020204" pitchFamily="34" charset="0"/>
                <a:hlinkClick r:id="rId2"/>
              </a:rPr>
              <a:t>alexandra.alarcon@conalep.edu.mx</a:t>
            </a:r>
            <a:endParaRPr lang="es-MX" dirty="0">
              <a:latin typeface="Noto Sans" panose="020B0502040504020204" pitchFamily="34" charset="0"/>
              <a:ea typeface="Noto Sans" panose="020B0502040504020204" pitchFamily="34" charset="0"/>
              <a:cs typeface="Noto Sans" panose="020B0502040504020204" pitchFamily="34" charset="0"/>
            </a:endParaRPr>
          </a:p>
          <a:p>
            <a:endParaRPr lang="es-MX" dirty="0">
              <a:latin typeface="Noto Sans" panose="020B0502040504020204" pitchFamily="34" charset="0"/>
              <a:ea typeface="Noto Sans" panose="020B0502040504020204" pitchFamily="34" charset="0"/>
              <a:cs typeface="Noto Sans" panose="020B0502040504020204" pitchFamily="34" charset="0"/>
            </a:endParaRPr>
          </a:p>
          <a:p>
            <a:r>
              <a:rPr lang="es-MX" dirty="0">
                <a:latin typeface="Noto Sans" panose="020B0502040504020204" pitchFamily="34" charset="0"/>
                <a:ea typeface="Noto Sans" panose="020B0502040504020204" pitchFamily="34" charset="0"/>
                <a:cs typeface="Noto Sans" panose="020B0502040504020204" pitchFamily="34" charset="0"/>
              </a:rPr>
              <a:t>Mtra. María del Rocío Gaytán Torres</a:t>
            </a:r>
          </a:p>
          <a:p>
            <a:r>
              <a:rPr lang="es-MX" dirty="0">
                <a:latin typeface="Noto Sans" panose="020B0502040504020204" pitchFamily="34" charset="0"/>
                <a:ea typeface="Noto Sans" panose="020B0502040504020204" pitchFamily="34" charset="0"/>
                <a:cs typeface="Noto Sans" panose="020B0502040504020204" pitchFamily="34" charset="0"/>
              </a:rPr>
              <a:t>Coordinadora de Acreditación de Centros de Evaluación</a:t>
            </a:r>
          </a:p>
          <a:p>
            <a:r>
              <a:rPr lang="es-MX" dirty="0">
                <a:latin typeface="Noto Sans" panose="020B0502040504020204" pitchFamily="34" charset="0"/>
                <a:ea typeface="Noto Sans" panose="020B0502040504020204" pitchFamily="34" charset="0"/>
                <a:cs typeface="Noto Sans" panose="020B0502040504020204" pitchFamily="34" charset="0"/>
                <a:hlinkClick r:id="rId3"/>
              </a:rPr>
              <a:t>rgtorres@conalep.edu.mx</a:t>
            </a:r>
            <a:endParaRPr lang="es-MX" dirty="0">
              <a:latin typeface="Noto Sans" panose="020B0502040504020204" pitchFamily="34" charset="0"/>
              <a:ea typeface="Noto Sans" panose="020B0502040504020204" pitchFamily="34" charset="0"/>
              <a:cs typeface="Noto Sans" panose="020B0502040504020204" pitchFamily="34" charset="0"/>
            </a:endParaRPr>
          </a:p>
          <a:p>
            <a:endParaRPr lang="es-MX" dirty="0">
              <a:latin typeface="Noto Sans" panose="020B0502040504020204" pitchFamily="34" charset="0"/>
              <a:ea typeface="Noto Sans" panose="020B0502040504020204" pitchFamily="34" charset="0"/>
              <a:cs typeface="Noto Sans" panose="020B0502040504020204" pitchFamily="34" charset="0"/>
            </a:endParaRPr>
          </a:p>
          <a:p>
            <a:r>
              <a:rPr lang="es-MX" dirty="0">
                <a:latin typeface="Noto Sans" panose="020B0502040504020204" pitchFamily="34" charset="0"/>
                <a:ea typeface="Noto Sans" panose="020B0502040504020204" pitchFamily="34" charset="0"/>
                <a:cs typeface="Noto Sans" panose="020B0502040504020204" pitchFamily="34" charset="0"/>
              </a:rPr>
              <a:t>Lic. Martín Eduardo </a:t>
            </a:r>
            <a:r>
              <a:rPr lang="es-MX" dirty="0" err="1">
                <a:latin typeface="Noto Sans" panose="020B0502040504020204" pitchFamily="34" charset="0"/>
                <a:ea typeface="Noto Sans" panose="020B0502040504020204" pitchFamily="34" charset="0"/>
                <a:cs typeface="Noto Sans" panose="020B0502040504020204" pitchFamily="34" charset="0"/>
              </a:rPr>
              <a:t>Piedrola</a:t>
            </a:r>
            <a:r>
              <a:rPr lang="es-MX" dirty="0">
                <a:latin typeface="Noto Sans" panose="020B0502040504020204" pitchFamily="34" charset="0"/>
                <a:ea typeface="Noto Sans" panose="020B0502040504020204" pitchFamily="34" charset="0"/>
                <a:cs typeface="Noto Sans" panose="020B0502040504020204" pitchFamily="34" charset="0"/>
              </a:rPr>
              <a:t> Manzanares</a:t>
            </a:r>
          </a:p>
          <a:p>
            <a:r>
              <a:rPr lang="es-MX" dirty="0">
                <a:latin typeface="Noto Sans" panose="020B0502040504020204" pitchFamily="34" charset="0"/>
                <a:ea typeface="Noto Sans" panose="020B0502040504020204" pitchFamily="34" charset="0"/>
                <a:cs typeface="Noto Sans" panose="020B0502040504020204" pitchFamily="34" charset="0"/>
              </a:rPr>
              <a:t>Coordinador de Operación de Centros de Evaluación</a:t>
            </a:r>
          </a:p>
          <a:p>
            <a:r>
              <a:rPr lang="es-MX" dirty="0">
                <a:latin typeface="Noto Sans" panose="020B0502040504020204" pitchFamily="34" charset="0"/>
                <a:ea typeface="Noto Sans" panose="020B0502040504020204" pitchFamily="34" charset="0"/>
                <a:cs typeface="Noto Sans" panose="020B0502040504020204" pitchFamily="34" charset="0"/>
                <a:hlinkClick r:id="rId4"/>
              </a:rPr>
              <a:t>eduardo.piedrola@conalep.edu.mx</a:t>
            </a:r>
            <a:endParaRPr lang="es-MX" dirty="0">
              <a:latin typeface="Noto Sans" panose="020B0502040504020204" pitchFamily="34" charset="0"/>
              <a:ea typeface="Noto Sans" panose="020B0502040504020204" pitchFamily="34" charset="0"/>
              <a:cs typeface="Noto Sans" panose="020B0502040504020204" pitchFamily="34" charset="0"/>
            </a:endParaRPr>
          </a:p>
          <a:p>
            <a:endParaRPr lang="es-MX" dirty="0">
              <a:latin typeface="Noto Sans" panose="020B0502040504020204" pitchFamily="34" charset="0"/>
              <a:ea typeface="Noto Sans" panose="020B0502040504020204" pitchFamily="34" charset="0"/>
              <a:cs typeface="Noto Sans" panose="020B0502040504020204" pitchFamily="34" charset="0"/>
            </a:endParaRPr>
          </a:p>
          <a:p>
            <a:r>
              <a:rPr lang="es-MX" dirty="0">
                <a:latin typeface="Noto Sans" panose="020B0502040504020204" pitchFamily="34" charset="0"/>
                <a:ea typeface="Noto Sans" panose="020B0502040504020204" pitchFamily="34" charset="0"/>
                <a:cs typeface="Noto Sans" panose="020B0502040504020204" pitchFamily="34" charset="0"/>
              </a:rPr>
              <a:t>Lic. Diego Armando Urban Castillo</a:t>
            </a:r>
          </a:p>
          <a:p>
            <a:r>
              <a:rPr lang="es-MX" dirty="0">
                <a:latin typeface="Noto Sans" panose="020B0502040504020204" pitchFamily="34" charset="0"/>
                <a:ea typeface="Noto Sans" panose="020B0502040504020204" pitchFamily="34" charset="0"/>
                <a:cs typeface="Noto Sans" panose="020B0502040504020204" pitchFamily="34" charset="0"/>
              </a:rPr>
              <a:t>Subcoordinador de Seguimiento a la Operación</a:t>
            </a:r>
          </a:p>
          <a:p>
            <a:r>
              <a:rPr lang="es-MX" dirty="0">
                <a:latin typeface="Noto Sans" panose="020B0502040504020204" pitchFamily="34" charset="0"/>
                <a:ea typeface="Noto Sans" panose="020B0502040504020204" pitchFamily="34" charset="0"/>
                <a:cs typeface="Noto Sans" panose="020B0502040504020204" pitchFamily="34" charset="0"/>
                <a:hlinkClick r:id="rId5"/>
              </a:rPr>
              <a:t>diego.urban@conalep.edu.mx</a:t>
            </a:r>
            <a:endParaRPr lang="es-MX" dirty="0">
              <a:latin typeface="Noto Sans" panose="020B0502040504020204" pitchFamily="34" charset="0"/>
              <a:ea typeface="Noto Sans" panose="020B0502040504020204" pitchFamily="34" charset="0"/>
              <a:cs typeface="Noto Sans" panose="020B0502040504020204" pitchFamily="34" charset="0"/>
            </a:endParaRPr>
          </a:p>
          <a:p>
            <a:endParaRPr lang="es-MX" dirty="0">
              <a:latin typeface="Noto Sans" panose="020B0502040504020204" pitchFamily="34" charset="0"/>
              <a:ea typeface="Noto Sans" panose="020B0502040504020204" pitchFamily="34" charset="0"/>
              <a:cs typeface="Noto Sans" panose="020B0502040504020204" pitchFamily="34" charset="0"/>
            </a:endParaRPr>
          </a:p>
          <a:p>
            <a:endParaRPr lang="es-MX" dirty="0">
              <a:latin typeface="Noto Sans" panose="020B0502040504020204" pitchFamily="34" charset="0"/>
              <a:ea typeface="Noto Sans" panose="020B0502040504020204" pitchFamily="34" charset="0"/>
              <a:cs typeface="Noto Sans" panose="020B0502040504020204" pitchFamily="34" charset="0"/>
            </a:endParaRPr>
          </a:p>
          <a:p>
            <a:endParaRPr lang="es-MX" dirty="0">
              <a:latin typeface="Noto Sans" panose="020B0502040504020204" pitchFamily="34" charset="0"/>
              <a:ea typeface="Noto Sans" panose="020B0502040504020204" pitchFamily="34" charset="0"/>
              <a:cs typeface="Noto Sans" panose="020B0502040504020204" pitchFamily="34" charset="0"/>
            </a:endParaRPr>
          </a:p>
          <a:p>
            <a:endParaRPr lang="es-MX" dirty="0">
              <a:latin typeface="Noto Sans" panose="020B0502040504020204" pitchFamily="34" charset="0"/>
              <a:ea typeface="Noto Sans" panose="020B0502040504020204" pitchFamily="34" charset="0"/>
              <a:cs typeface="Noto Sans" panose="020B0502040504020204" pitchFamily="34" charset="0"/>
            </a:endParaRPr>
          </a:p>
          <a:p>
            <a:endParaRPr dirty="0">
              <a:latin typeface="Noto Sans" panose="020B0502040504020204" pitchFamily="34" charset="0"/>
              <a:ea typeface="Noto Sans" panose="020B0502040504020204" pitchFamily="34" charset="0"/>
              <a:cs typeface="Noto Sans" panose="020B0502040504020204" pitchFamily="34" charset="0"/>
            </a:endParaRPr>
          </a:p>
        </p:txBody>
      </p:sp>
      <p:pic>
        <p:nvPicPr>
          <p:cNvPr id="2" name="Gráfico 1">
            <a:extLst>
              <a:ext uri="{FF2B5EF4-FFF2-40B4-BE49-F238E27FC236}">
                <a16:creationId xmlns:a16="http://schemas.microsoft.com/office/drawing/2014/main" id="{B4FAB1A7-87D0-F434-BB42-3B224538F3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08391" y="424488"/>
            <a:ext cx="4017292" cy="489062"/>
          </a:xfrm>
          <a:prstGeom prst="rect">
            <a:avLst/>
          </a:prstGeom>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713F4D94-8AB4-8F50-72CD-F40D9861FD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5792" y="4418134"/>
            <a:ext cx="2685537" cy="1495742"/>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E4728F-864D-E574-BC7D-CB768DF6EE11}"/>
              </a:ext>
            </a:extLst>
          </p:cNvPr>
          <p:cNvSpPr>
            <a:spLocks noGrp="1"/>
          </p:cNvSpPr>
          <p:nvPr>
            <p:ph type="title" idx="4294967295"/>
          </p:nvPr>
        </p:nvSpPr>
        <p:spPr>
          <a:xfrm>
            <a:off x="-3048" y="278701"/>
            <a:ext cx="12195048" cy="769441"/>
          </a:xfrm>
          <a:ln w="12700">
            <a:miter lim="400000"/>
          </a:ln>
        </p:spPr>
        <p:txBody>
          <a:bodyPr wrap="square" lIns="45719" rIns="45719" anchor="ctr">
            <a:spAutoFit/>
          </a:bodyPr>
          <a:lstStyle/>
          <a:p>
            <a:pPr hangingPunct="0">
              <a:lnSpc>
                <a:spcPct val="100000"/>
              </a:lnSpc>
            </a:pPr>
            <a:r>
              <a:rPr lang="es-ES" b="1" dirty="0">
                <a:solidFill>
                  <a:srgbClr val="631132"/>
                </a:solidFill>
                <a:latin typeface="Patria" pitchFamily="2" charset="0"/>
              </a:rPr>
              <a:t>Evaluación en línea. </a:t>
            </a:r>
            <a:endParaRPr lang="es-MX" b="1" dirty="0">
              <a:solidFill>
                <a:srgbClr val="631132"/>
              </a:solidFill>
              <a:latin typeface="Patria" pitchFamily="2" charset="0"/>
            </a:endParaRPr>
          </a:p>
        </p:txBody>
      </p:sp>
      <p:sp>
        <p:nvSpPr>
          <p:cNvPr id="3" name="Marcador de contenido 2">
            <a:extLst>
              <a:ext uri="{FF2B5EF4-FFF2-40B4-BE49-F238E27FC236}">
                <a16:creationId xmlns:a16="http://schemas.microsoft.com/office/drawing/2014/main" id="{1EE22EEF-0131-92AF-A3B6-B394DD5C1425}"/>
              </a:ext>
            </a:extLst>
          </p:cNvPr>
          <p:cNvSpPr>
            <a:spLocks noGrp="1"/>
          </p:cNvSpPr>
          <p:nvPr>
            <p:ph idx="4294967295"/>
          </p:nvPr>
        </p:nvSpPr>
        <p:spPr>
          <a:xfrm>
            <a:off x="475488" y="1497711"/>
            <a:ext cx="7772400" cy="3693319"/>
          </a:xfrm>
          <a:ln w="12700">
            <a:miter lim="400000"/>
          </a:ln>
        </p:spPr>
        <p:txBody>
          <a:bodyPr wrap="square" lIns="45719" rIns="45719">
            <a:spAutoFit/>
          </a:bodyPr>
          <a:lstStyle/>
          <a:p>
            <a:pPr algn="just" hangingPunct="0">
              <a:lnSpc>
                <a:spcPct val="100000"/>
              </a:lnSpc>
              <a:spcBef>
                <a:spcPts val="0"/>
              </a:spcBef>
            </a:pPr>
            <a:r>
              <a:rPr lang="es-ES" sz="2600" b="0" dirty="0">
                <a:solidFill>
                  <a:schemeClr val="tx1"/>
                </a:solidFill>
                <a:latin typeface="Noto Sans" panose="020B0502040504020204" pitchFamily="34" charset="0"/>
                <a:ea typeface="Noto Sans" panose="020B0502040504020204" pitchFamily="34" charset="0"/>
              </a:rPr>
              <a:t>Es un método más practico ya que se realiza mediante un simulador en línea, por lo cual no se requiere un evaluador, ni se requiere de un portafolio físico.</a:t>
            </a:r>
          </a:p>
          <a:p>
            <a:pPr algn="just" hangingPunct="0">
              <a:lnSpc>
                <a:spcPct val="100000"/>
              </a:lnSpc>
              <a:spcBef>
                <a:spcPts val="0"/>
              </a:spcBef>
            </a:pPr>
            <a:endParaRPr lang="es-ES" sz="2600" b="0" dirty="0">
              <a:solidFill>
                <a:schemeClr val="tx1"/>
              </a:solidFill>
              <a:latin typeface="Noto Sans" panose="020B0502040504020204" pitchFamily="34" charset="0"/>
              <a:ea typeface="Noto Sans" panose="020B0502040504020204" pitchFamily="34" charset="0"/>
            </a:endParaRPr>
          </a:p>
          <a:p>
            <a:pPr algn="just" hangingPunct="0">
              <a:lnSpc>
                <a:spcPct val="100000"/>
              </a:lnSpc>
              <a:spcBef>
                <a:spcPts val="0"/>
              </a:spcBef>
            </a:pPr>
            <a:r>
              <a:rPr lang="es-ES" sz="2600" b="0" dirty="0">
                <a:solidFill>
                  <a:schemeClr val="tx1"/>
                </a:solidFill>
                <a:latin typeface="Noto Sans" panose="020B0502040504020204" pitchFamily="34" charset="0"/>
                <a:ea typeface="Noto Sans" panose="020B0502040504020204" pitchFamily="34" charset="0"/>
              </a:rPr>
              <a:t>Actualmente solo los estándares EC0107, EC0108 y EC0109 son los únicos para evaluarse en línea.</a:t>
            </a:r>
          </a:p>
          <a:p>
            <a:pPr algn="just" hangingPunct="0">
              <a:lnSpc>
                <a:spcPct val="100000"/>
              </a:lnSpc>
              <a:spcBef>
                <a:spcPts val="0"/>
              </a:spcBef>
            </a:pPr>
            <a:endParaRPr lang="es-ES" sz="2600" b="0" dirty="0">
              <a:solidFill>
                <a:schemeClr val="tx1"/>
              </a:solidFill>
              <a:latin typeface="Noto Sans" panose="020B0502040504020204" pitchFamily="34" charset="0"/>
              <a:ea typeface="Noto Sans" panose="020B0502040504020204" pitchFamily="34" charset="0"/>
            </a:endParaRPr>
          </a:p>
          <a:p>
            <a:pPr algn="just" hangingPunct="0">
              <a:lnSpc>
                <a:spcPct val="100000"/>
              </a:lnSpc>
              <a:spcBef>
                <a:spcPts val="0"/>
              </a:spcBef>
            </a:pPr>
            <a:r>
              <a:rPr lang="es-ES" sz="2600" b="0" dirty="0">
                <a:solidFill>
                  <a:schemeClr val="tx1"/>
                </a:solidFill>
                <a:latin typeface="Noto Sans" panose="020B0502040504020204" pitchFamily="34" charset="0"/>
                <a:ea typeface="Noto Sans" panose="020B0502040504020204" pitchFamily="34" charset="0"/>
              </a:rPr>
              <a:t>Esta abierto 24/7 los 365 días del año.</a:t>
            </a:r>
          </a:p>
        </p:txBody>
      </p:sp>
      <p:pic>
        <p:nvPicPr>
          <p:cNvPr id="4" name="Imagen 3">
            <a:extLst>
              <a:ext uri="{FF2B5EF4-FFF2-40B4-BE49-F238E27FC236}">
                <a16:creationId xmlns:a16="http://schemas.microsoft.com/office/drawing/2014/main" id="{3325967B-7107-7DAD-975E-919E6C2B215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2646" b="86572" l="12667" r="83221"/>
                    </a14:imgEffect>
                  </a14:imgLayer>
                </a14:imgProps>
              </a:ext>
              <a:ext uri="{28A0092B-C50C-407E-A947-70E740481C1C}">
                <a14:useLocalDpi xmlns:a14="http://schemas.microsoft.com/office/drawing/2010/main" val="0"/>
              </a:ext>
            </a:extLst>
          </a:blip>
          <a:srcRect l="3848" t="14655" r="7959" b="5437"/>
          <a:stretch/>
        </p:blipFill>
        <p:spPr>
          <a:xfrm>
            <a:off x="6812280" y="1999394"/>
            <a:ext cx="5690616" cy="5155978"/>
          </a:xfrm>
          <a:prstGeom prst="rect">
            <a:avLst/>
          </a:prstGeom>
        </p:spPr>
      </p:pic>
    </p:spTree>
    <p:extLst>
      <p:ext uri="{BB962C8B-B14F-4D97-AF65-F5344CB8AC3E}">
        <p14:creationId xmlns:p14="http://schemas.microsoft.com/office/powerpoint/2010/main" val="311518603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idx="4294967295"/>
          </p:nvPr>
        </p:nvSpPr>
        <p:spPr>
          <a:xfrm>
            <a:off x="0" y="341680"/>
            <a:ext cx="9262872" cy="1138773"/>
          </a:xfrm>
          <a:ln w="12700">
            <a:miter lim="400000"/>
          </a:ln>
        </p:spPr>
        <p:txBody>
          <a:bodyPr wrap="square" lIns="45719" rIns="45719" anchor="ctr">
            <a:spAutoFit/>
          </a:bodyPr>
          <a:lstStyle/>
          <a:p>
            <a:pPr hangingPunct="0">
              <a:lnSpc>
                <a:spcPct val="100000"/>
              </a:lnSpc>
            </a:pPr>
            <a:r>
              <a:rPr lang="es-ES" sz="3400" b="1" dirty="0">
                <a:solidFill>
                  <a:srgbClr val="631132"/>
                </a:solidFill>
                <a:latin typeface="Patria" pitchFamily="2" charset="0"/>
              </a:rPr>
              <a:t>Solicitud para la evaluación en línea</a:t>
            </a:r>
            <a:br>
              <a:rPr lang="es-MX" sz="3400" b="1" dirty="0">
                <a:solidFill>
                  <a:srgbClr val="631132"/>
                </a:solidFill>
                <a:latin typeface="Patria" pitchFamily="2" charset="0"/>
              </a:rPr>
            </a:br>
            <a:endParaRPr lang="en-US" sz="3400" b="1" dirty="0">
              <a:solidFill>
                <a:srgbClr val="631132"/>
              </a:solidFill>
              <a:latin typeface="Patria" pitchFamily="2" charset="0"/>
            </a:endParaRPr>
          </a:p>
        </p:txBody>
      </p:sp>
      <p:sp>
        <p:nvSpPr>
          <p:cNvPr id="6" name="Marcador de contenido 3">
            <a:extLst>
              <a:ext uri="{FF2B5EF4-FFF2-40B4-BE49-F238E27FC236}">
                <a16:creationId xmlns:a16="http://schemas.microsoft.com/office/drawing/2014/main" id="{AD8A52F0-6069-4407-8AB4-FE9496F16232}"/>
              </a:ext>
            </a:extLst>
          </p:cNvPr>
          <p:cNvSpPr>
            <a:spLocks noGrp="1"/>
          </p:cNvSpPr>
          <p:nvPr>
            <p:ph idx="4294967295"/>
          </p:nvPr>
        </p:nvSpPr>
        <p:spPr>
          <a:xfrm>
            <a:off x="4631436" y="1459865"/>
            <a:ext cx="7278624" cy="4770537"/>
          </a:xfrm>
          <a:prstGeom prst="rect">
            <a:avLst/>
          </a:prstGeom>
          <a:ln w="12700">
            <a:miter lim="400000"/>
          </a:ln>
        </p:spPr>
        <p:txBody>
          <a:bodyPr wrap="square" lIns="45719" rIns="45719">
            <a:spAutoFit/>
          </a:bodyPr>
          <a:lstStyle/>
          <a:p>
            <a:pPr marL="457200" indent="-457200" hangingPunct="0">
              <a:lnSpc>
                <a:spcPct val="100000"/>
              </a:lnSpc>
              <a:spcBef>
                <a:spcPts val="0"/>
              </a:spcBef>
              <a:buFont typeface="Wingdings" panose="05000000000000000000" pitchFamily="2" charset="2"/>
              <a:buChar char="ü"/>
            </a:pPr>
            <a:r>
              <a:rPr lang="es-ES" sz="2500" b="0" dirty="0">
                <a:solidFill>
                  <a:schemeClr val="tx1"/>
                </a:solidFill>
                <a:latin typeface="Noto Sans" panose="020B0502040504020204" pitchFamily="34" charset="0"/>
                <a:ea typeface="Noto Sans" panose="020B0502040504020204" pitchFamily="34" charset="0"/>
              </a:rPr>
              <a:t>Contar con un evaluador acreditado en dichos estándares.</a:t>
            </a:r>
          </a:p>
          <a:p>
            <a:pPr marL="457200" indent="-457200" hangingPunct="0">
              <a:lnSpc>
                <a:spcPct val="100000"/>
              </a:lnSpc>
              <a:spcBef>
                <a:spcPts val="0"/>
              </a:spcBef>
              <a:buFont typeface="Wingdings" panose="05000000000000000000" pitchFamily="2" charset="2"/>
              <a:buChar char="ü"/>
            </a:pPr>
            <a:r>
              <a:rPr lang="es-ES" sz="2500" b="0" dirty="0">
                <a:solidFill>
                  <a:schemeClr val="tx1"/>
                </a:solidFill>
                <a:latin typeface="Noto Sans" panose="020B0502040504020204" pitchFamily="34" charset="0"/>
                <a:ea typeface="Noto Sans" panose="020B0502040504020204" pitchFamily="34" charset="0"/>
              </a:rPr>
              <a:t> registrar al candidato en el SII.</a:t>
            </a:r>
          </a:p>
          <a:p>
            <a:pPr marL="457200" indent="-457200" hangingPunct="0">
              <a:lnSpc>
                <a:spcPct val="100000"/>
              </a:lnSpc>
              <a:spcBef>
                <a:spcPts val="0"/>
              </a:spcBef>
              <a:buFont typeface="Wingdings" panose="05000000000000000000" pitchFamily="2" charset="2"/>
              <a:buChar char="ü"/>
            </a:pPr>
            <a:r>
              <a:rPr lang="es-ES" sz="2500" b="0" dirty="0">
                <a:solidFill>
                  <a:schemeClr val="tx1"/>
                </a:solidFill>
                <a:latin typeface="Noto Sans" panose="020B0502040504020204" pitchFamily="34" charset="0"/>
                <a:ea typeface="Noto Sans" panose="020B0502040504020204" pitchFamily="34" charset="0"/>
              </a:rPr>
              <a:t>Mandar la programación de la evaluación en línea a la DAOCE*</a:t>
            </a:r>
          </a:p>
          <a:p>
            <a:pPr marL="457200" indent="-457200" hangingPunct="0">
              <a:lnSpc>
                <a:spcPct val="100000"/>
              </a:lnSpc>
              <a:spcBef>
                <a:spcPts val="0"/>
              </a:spcBef>
              <a:buFont typeface="Wingdings" panose="05000000000000000000" pitchFamily="2" charset="2"/>
              <a:buChar char="ü"/>
            </a:pPr>
            <a:r>
              <a:rPr lang="es-ES" sz="2500" b="0" dirty="0">
                <a:solidFill>
                  <a:schemeClr val="tx1"/>
                </a:solidFill>
                <a:latin typeface="Noto Sans" panose="020B0502040504020204" pitchFamily="34" charset="0"/>
                <a:ea typeface="Noto Sans" panose="020B0502040504020204" pitchFamily="34" charset="0"/>
              </a:rPr>
              <a:t>Asignar al candidato en o los estándares en línea**.</a:t>
            </a:r>
          </a:p>
          <a:p>
            <a:pPr marL="457200" indent="-457200" hangingPunct="0">
              <a:lnSpc>
                <a:spcPct val="100000"/>
              </a:lnSpc>
              <a:spcBef>
                <a:spcPts val="0"/>
              </a:spcBef>
              <a:buFont typeface="Wingdings" panose="05000000000000000000" pitchFamily="2" charset="2"/>
              <a:buChar char="ü"/>
            </a:pPr>
            <a:r>
              <a:rPr lang="es-ES" sz="2500" b="0" dirty="0">
                <a:solidFill>
                  <a:schemeClr val="tx1"/>
                </a:solidFill>
                <a:latin typeface="Noto Sans" panose="020B0502040504020204" pitchFamily="34" charset="0"/>
                <a:ea typeface="Noto Sans" panose="020B0502040504020204" pitchFamily="34" charset="0"/>
              </a:rPr>
              <a:t>Verificación de la liga de evaluación.</a:t>
            </a:r>
          </a:p>
          <a:p>
            <a:pPr hangingPunct="0">
              <a:lnSpc>
                <a:spcPct val="100000"/>
              </a:lnSpc>
              <a:spcBef>
                <a:spcPts val="0"/>
              </a:spcBef>
            </a:pPr>
            <a:endParaRPr lang="es-ES" sz="2400" b="0" dirty="0">
              <a:solidFill>
                <a:schemeClr val="tx1"/>
              </a:solidFill>
              <a:latin typeface="Noto Sans" panose="020B0502040504020204" pitchFamily="34" charset="0"/>
              <a:ea typeface="Noto Sans" panose="020B0502040504020204" pitchFamily="34" charset="0"/>
            </a:endParaRPr>
          </a:p>
          <a:p>
            <a:pPr hangingPunct="0">
              <a:lnSpc>
                <a:spcPct val="100000"/>
              </a:lnSpc>
              <a:spcBef>
                <a:spcPts val="0"/>
              </a:spcBef>
            </a:pPr>
            <a:endParaRPr lang="es-ES" sz="2400" b="0" dirty="0">
              <a:solidFill>
                <a:schemeClr val="tx1"/>
              </a:solidFill>
              <a:latin typeface="Noto Sans" panose="020B0502040504020204" pitchFamily="34" charset="0"/>
              <a:ea typeface="Noto Sans" panose="020B0502040504020204" pitchFamily="34" charset="0"/>
            </a:endParaRPr>
          </a:p>
          <a:p>
            <a:pPr hangingPunct="0">
              <a:lnSpc>
                <a:spcPct val="100000"/>
              </a:lnSpc>
              <a:spcBef>
                <a:spcPts val="0"/>
              </a:spcBef>
            </a:pPr>
            <a:endParaRPr lang="es-ES" sz="2400" dirty="0">
              <a:solidFill>
                <a:schemeClr val="tx1"/>
              </a:solidFill>
              <a:latin typeface="Noto Sans" panose="020B0502040504020204" pitchFamily="34" charset="0"/>
              <a:ea typeface="Noto Sans" panose="020B0502040504020204" pitchFamily="34" charset="0"/>
            </a:endParaRPr>
          </a:p>
          <a:p>
            <a:pPr hangingPunct="0">
              <a:lnSpc>
                <a:spcPct val="100000"/>
              </a:lnSpc>
              <a:spcBef>
                <a:spcPts val="0"/>
              </a:spcBef>
            </a:pPr>
            <a:r>
              <a:rPr lang="es-ES" sz="1600" u="sng" dirty="0">
                <a:solidFill>
                  <a:schemeClr val="tx1"/>
                </a:solidFill>
                <a:latin typeface="Noto Sans" panose="020B0502040504020204" pitchFamily="34" charset="0"/>
                <a:ea typeface="Noto Sans" panose="020B0502040504020204" pitchFamily="34" charset="0"/>
              </a:rPr>
              <a:t>*</a:t>
            </a:r>
            <a:r>
              <a:rPr lang="es-MX" sz="1600" u="sng" dirty="0">
                <a:solidFill>
                  <a:schemeClr val="tx1"/>
                </a:solidFill>
                <a:latin typeface="Noto Sans" panose="020B0502040504020204" pitchFamily="34" charset="0"/>
                <a:ea typeface="Noto Sans" panose="020B0502040504020204" pitchFamily="34" charset="0"/>
              </a:rPr>
              <a:t>la programación no se hace dentro de la plataforma.</a:t>
            </a:r>
          </a:p>
          <a:p>
            <a:pPr hangingPunct="0">
              <a:lnSpc>
                <a:spcPct val="100000"/>
              </a:lnSpc>
              <a:spcBef>
                <a:spcPts val="0"/>
              </a:spcBef>
            </a:pPr>
            <a:r>
              <a:rPr lang="es-MX" sz="1600" u="sng" dirty="0">
                <a:solidFill>
                  <a:schemeClr val="tx1"/>
                </a:solidFill>
                <a:latin typeface="Noto Sans" panose="020B0502040504020204" pitchFamily="34" charset="0"/>
                <a:ea typeface="Noto Sans" panose="020B0502040504020204" pitchFamily="34" charset="0"/>
              </a:rPr>
              <a:t>** EC0107, EC0108 y EC0109. </a:t>
            </a:r>
          </a:p>
        </p:txBody>
      </p:sp>
      <p:pic>
        <p:nvPicPr>
          <p:cNvPr id="3074" name="Picture 2" descr="Evaluación on line: las principales plataformas para examinar a distancia -  Magisnet">
            <a:extLst>
              <a:ext uri="{FF2B5EF4-FFF2-40B4-BE49-F238E27FC236}">
                <a16:creationId xmlns:a16="http://schemas.microsoft.com/office/drawing/2014/main" id="{650D10BD-29DF-8A4E-8566-3181587E8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942" y="2468880"/>
            <a:ext cx="3624982" cy="294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87646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62281-B109-168A-315B-D8E0AC576E64}"/>
              </a:ext>
            </a:extLst>
          </p:cNvPr>
          <p:cNvSpPr>
            <a:spLocks noGrp="1"/>
          </p:cNvSpPr>
          <p:nvPr>
            <p:ph type="title" idx="4294967295"/>
          </p:nvPr>
        </p:nvSpPr>
        <p:spPr>
          <a:xfrm>
            <a:off x="0" y="61555"/>
            <a:ext cx="11676888" cy="1200329"/>
          </a:xfrm>
          <a:ln w="12700">
            <a:miter lim="400000"/>
          </a:ln>
        </p:spPr>
        <p:txBody>
          <a:bodyPr wrap="square" lIns="45719" rIns="45719" anchor="ctr">
            <a:spAutoFit/>
          </a:bodyPr>
          <a:lstStyle/>
          <a:p>
            <a:pPr hangingPunct="0">
              <a:lnSpc>
                <a:spcPct val="100000"/>
              </a:lnSpc>
            </a:pPr>
            <a:r>
              <a:rPr lang="es-MX" sz="3600" b="1" dirty="0">
                <a:solidFill>
                  <a:srgbClr val="631132"/>
                </a:solidFill>
                <a:latin typeface="Patria" pitchFamily="2" charset="0"/>
              </a:rPr>
              <a:t>Programación De Asistencia En Capacitación Y Evaluación En Línea</a:t>
            </a:r>
          </a:p>
        </p:txBody>
      </p:sp>
      <p:sp>
        <p:nvSpPr>
          <p:cNvPr id="4" name="Marcador de contenido 3">
            <a:extLst>
              <a:ext uri="{FF2B5EF4-FFF2-40B4-BE49-F238E27FC236}">
                <a16:creationId xmlns:a16="http://schemas.microsoft.com/office/drawing/2014/main" id="{B9A19017-D2AB-B236-71D8-FC52D38FCD58}"/>
              </a:ext>
            </a:extLst>
          </p:cNvPr>
          <p:cNvSpPr>
            <a:spLocks noGrp="1"/>
          </p:cNvSpPr>
          <p:nvPr>
            <p:ph idx="4294967295"/>
          </p:nvPr>
        </p:nvSpPr>
        <p:spPr>
          <a:xfrm>
            <a:off x="310896" y="1782395"/>
            <a:ext cx="6303264" cy="3693319"/>
          </a:xfrm>
          <a:ln w="12700">
            <a:miter lim="400000"/>
          </a:ln>
        </p:spPr>
        <p:txBody>
          <a:bodyPr wrap="square" lIns="45719" rIns="45719">
            <a:spAutoFit/>
          </a:bodyPr>
          <a:lstStyle/>
          <a:p>
            <a:pPr algn="just" hangingPunct="0">
              <a:lnSpc>
                <a:spcPct val="100000"/>
              </a:lnSpc>
              <a:spcBef>
                <a:spcPts val="0"/>
              </a:spcBef>
            </a:pPr>
            <a:r>
              <a:rPr lang="es-MX" sz="2600" b="0" dirty="0">
                <a:solidFill>
                  <a:schemeClr val="tx1"/>
                </a:solidFill>
                <a:latin typeface="Noto Sans" panose="020B0502040504020204" pitchFamily="34" charset="0"/>
                <a:ea typeface="Noto Sans" panose="020B0502040504020204" pitchFamily="34" charset="0"/>
              </a:rPr>
              <a:t>Para una respuesta más rápida en el momento de capacitación y evaluación en línea.</a:t>
            </a:r>
          </a:p>
          <a:p>
            <a:pPr algn="just" hangingPunct="0">
              <a:lnSpc>
                <a:spcPct val="100000"/>
              </a:lnSpc>
              <a:spcBef>
                <a:spcPts val="0"/>
              </a:spcBef>
            </a:pPr>
            <a:endParaRPr lang="es-MX" sz="2600" b="0" dirty="0">
              <a:solidFill>
                <a:schemeClr val="tx1"/>
              </a:solidFill>
              <a:latin typeface="Noto Sans" panose="020B0502040504020204" pitchFamily="34" charset="0"/>
              <a:ea typeface="Noto Sans" panose="020B0502040504020204" pitchFamily="34" charset="0"/>
            </a:endParaRPr>
          </a:p>
          <a:p>
            <a:pPr algn="just" hangingPunct="0">
              <a:lnSpc>
                <a:spcPct val="100000"/>
              </a:lnSpc>
              <a:spcBef>
                <a:spcPts val="0"/>
              </a:spcBef>
            </a:pPr>
            <a:r>
              <a:rPr lang="es-MX" sz="2600" b="0" dirty="0">
                <a:solidFill>
                  <a:schemeClr val="tx1"/>
                </a:solidFill>
                <a:latin typeface="Noto Sans" panose="020B0502040504020204" pitchFamily="34" charset="0"/>
                <a:ea typeface="Noto Sans" panose="020B0502040504020204" pitchFamily="34" charset="0"/>
              </a:rPr>
              <a:t>Sera necesario enviar la programación de evaluación vía correo electrónico, con 5 días de anticipación, con el fin de apoyar en los procesos con mayor rapidez y precisión.</a:t>
            </a:r>
          </a:p>
        </p:txBody>
      </p:sp>
      <p:pic>
        <p:nvPicPr>
          <p:cNvPr id="4100" name="Picture 4" descr="Un agente de soporte al cliente proporciona asistencia a través de una  computadora que garantiza la disponibilidad de 24 horas para los usuarios  del servicio en línea o el chat de soporte">
            <a:extLst>
              <a:ext uri="{FF2B5EF4-FFF2-40B4-BE49-F238E27FC236}">
                <a16:creationId xmlns:a16="http://schemas.microsoft.com/office/drawing/2014/main" id="{DB59F1C6-A84B-0246-D145-169984C5EA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94" t="4072" r="6831" b="3305"/>
          <a:stretch/>
        </p:blipFill>
        <p:spPr bwMode="auto">
          <a:xfrm>
            <a:off x="6836664" y="2395728"/>
            <a:ext cx="4840224" cy="3511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46434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9A2B76-817E-6A75-9B2C-165B393BB6C2}"/>
              </a:ext>
            </a:extLst>
          </p:cNvPr>
          <p:cNvSpPr>
            <a:spLocks noGrp="1"/>
          </p:cNvSpPr>
          <p:nvPr>
            <p:ph type="title" idx="4294967295"/>
          </p:nvPr>
        </p:nvSpPr>
        <p:spPr>
          <a:xfrm>
            <a:off x="0" y="1963738"/>
            <a:ext cx="12192000" cy="1327150"/>
          </a:xfrm>
          <a:ln w="12700">
            <a:miter lim="400000"/>
          </a:ln>
        </p:spPr>
        <p:txBody>
          <a:bodyPr wrap="square" lIns="45719" rIns="45719">
            <a:spAutoFit/>
          </a:bodyPr>
          <a:lstStyle/>
          <a:p>
            <a:pPr algn="ctr" hangingPunct="0">
              <a:lnSpc>
                <a:spcPct val="100000"/>
              </a:lnSpc>
            </a:pPr>
            <a:r>
              <a:rPr lang="es-MX" dirty="0">
                <a:solidFill>
                  <a:srgbClr val="631132"/>
                </a:solidFill>
                <a:latin typeface="Patria" pitchFamily="2" charset="0"/>
              </a:rPr>
              <a:t>Proceso de Capacitación en línea</a:t>
            </a:r>
          </a:p>
        </p:txBody>
      </p:sp>
      <p:sp>
        <p:nvSpPr>
          <p:cNvPr id="3" name="Marcador de contenido 2">
            <a:extLst>
              <a:ext uri="{FF2B5EF4-FFF2-40B4-BE49-F238E27FC236}">
                <a16:creationId xmlns:a16="http://schemas.microsoft.com/office/drawing/2014/main" id="{1D8E4E55-09FD-A8D9-3C33-E6CA230386FE}"/>
              </a:ext>
            </a:extLst>
          </p:cNvPr>
          <p:cNvSpPr>
            <a:spLocks noGrp="1"/>
          </p:cNvSpPr>
          <p:nvPr>
            <p:ph idx="4294967295"/>
          </p:nvPr>
        </p:nvSpPr>
        <p:spPr>
          <a:xfrm>
            <a:off x="0" y="3567113"/>
            <a:ext cx="12192000" cy="1138238"/>
          </a:xfrm>
          <a:ln w="12700">
            <a:miter lim="400000"/>
          </a:ln>
        </p:spPr>
        <p:txBody>
          <a:bodyPr lIns="45719" rIns="45719">
            <a:spAutoFit/>
          </a:bodyPr>
          <a:lstStyle/>
          <a:p>
            <a:pPr hangingPunct="0">
              <a:lnSpc>
                <a:spcPct val="100000"/>
              </a:lnSpc>
              <a:spcBef>
                <a:spcPts val="0"/>
              </a:spcBef>
            </a:pPr>
            <a:r>
              <a:rPr lang="es-MX" sz="2400" b="0" dirty="0">
                <a:solidFill>
                  <a:srgbClr val="621131"/>
                </a:solidFill>
                <a:latin typeface="Noto Sans" panose="020B0502040504020204" pitchFamily="34" charset="0"/>
                <a:ea typeface="Noto Sans" panose="020B0502040504020204" pitchFamily="34" charset="0"/>
                <a:sym typeface="Calibri"/>
              </a:rPr>
              <a:t>EC0107, EC0108 y EC0109</a:t>
            </a:r>
          </a:p>
        </p:txBody>
      </p:sp>
    </p:spTree>
    <p:extLst>
      <p:ext uri="{BB962C8B-B14F-4D97-AF65-F5344CB8AC3E}">
        <p14:creationId xmlns:p14="http://schemas.microsoft.com/office/powerpoint/2010/main" val="4697378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23381"/>
            <a:ext cx="11896345" cy="615553"/>
          </a:xfrm>
          <a:ln w="12700">
            <a:miter lim="400000"/>
          </a:ln>
        </p:spPr>
        <p:txBody>
          <a:bodyPr wrap="square" lIns="45719" rIns="45719" anchor="ctr">
            <a:spAutoFit/>
          </a:bodyPr>
          <a:lstStyle/>
          <a:p>
            <a:pPr hangingPunct="0">
              <a:lnSpc>
                <a:spcPct val="100000"/>
              </a:lnSpc>
            </a:pPr>
            <a:r>
              <a:rPr lang="es-MX" sz="3400" b="1" dirty="0">
                <a:solidFill>
                  <a:srgbClr val="631132"/>
                </a:solidFill>
                <a:latin typeface="Patria" pitchFamily="2" charset="0"/>
              </a:rPr>
              <a:t>Solicitud para la habilitación a la plataforma en línea</a:t>
            </a:r>
          </a:p>
        </p:txBody>
      </p:sp>
      <p:sp>
        <p:nvSpPr>
          <p:cNvPr id="5" name="CuadroTexto 4"/>
          <p:cNvSpPr txBox="1"/>
          <p:nvPr/>
        </p:nvSpPr>
        <p:spPr>
          <a:xfrm>
            <a:off x="4425697" y="1675151"/>
            <a:ext cx="7470648" cy="3416320"/>
          </a:xfrm>
          <a:prstGeom prst="rect">
            <a:avLst/>
          </a:prstGeom>
          <a:ln w="12700">
            <a:miter lim="400000"/>
          </a:ln>
        </p:spPr>
        <p:txBody>
          <a:bodyPr wrap="square" lIns="45719" rIns="45719">
            <a:spAutoFit/>
          </a:bodyPr>
          <a:lstStyle>
            <a:lvl1pPr algn="just">
              <a:defRPr sz="2600">
                <a:solidFill>
                  <a:schemeClr val="tx1"/>
                </a:solidFill>
                <a:latin typeface="Noto Sans" panose="020B0502040504020204" pitchFamily="34" charset="0"/>
                <a:ea typeface="Noto Sans" panose="020B0502040504020204" pitchFamily="34" charset="0"/>
                <a:cs typeface="MadrePatria"/>
                <a:sym typeface="MadrePatria"/>
              </a:defRPr>
            </a:lvl1pPr>
            <a:lvl2pPr marL="723900" indent="-266700" algn="ctr">
              <a:lnSpc>
                <a:spcPct val="90000"/>
              </a:lnSpc>
              <a:spcBef>
                <a:spcPts val="1000"/>
              </a:spcBef>
              <a:buSzPct val="100000"/>
              <a:buChar char="•"/>
              <a:defRPr sz="2800" b="1">
                <a:solidFill>
                  <a:srgbClr val="A7802D"/>
                </a:solidFill>
                <a:latin typeface="MadrePatria"/>
                <a:ea typeface="MadrePatria"/>
                <a:cs typeface="MadrePatria"/>
                <a:sym typeface="MadrePatria"/>
              </a:defRPr>
            </a:lvl2pPr>
            <a:lvl3pPr marL="1234439" indent="-320039" algn="ctr">
              <a:lnSpc>
                <a:spcPct val="90000"/>
              </a:lnSpc>
              <a:spcBef>
                <a:spcPts val="1000"/>
              </a:spcBef>
              <a:buSzPct val="100000"/>
              <a:buChar char="•"/>
              <a:defRPr sz="2800" b="1">
                <a:solidFill>
                  <a:srgbClr val="A7802D"/>
                </a:solidFill>
                <a:latin typeface="MadrePatria"/>
                <a:ea typeface="MadrePatria"/>
                <a:cs typeface="MadrePatria"/>
                <a:sym typeface="MadrePatria"/>
              </a:defRPr>
            </a:lvl3pPr>
            <a:lvl4pPr marL="1727200" indent="-355600" algn="ctr">
              <a:lnSpc>
                <a:spcPct val="90000"/>
              </a:lnSpc>
              <a:spcBef>
                <a:spcPts val="1000"/>
              </a:spcBef>
              <a:buSzPct val="100000"/>
              <a:buChar char="•"/>
              <a:defRPr sz="2800" b="1">
                <a:solidFill>
                  <a:srgbClr val="A7802D"/>
                </a:solidFill>
                <a:latin typeface="MadrePatria"/>
                <a:ea typeface="MadrePatria"/>
                <a:cs typeface="MadrePatria"/>
                <a:sym typeface="MadrePatria"/>
              </a:defRPr>
            </a:lvl4pPr>
            <a:lvl5pPr marL="2184400" indent="-355600" algn="ctr">
              <a:lnSpc>
                <a:spcPct val="90000"/>
              </a:lnSpc>
              <a:spcBef>
                <a:spcPts val="1000"/>
              </a:spcBef>
              <a:buSzPct val="100000"/>
              <a:buChar char="•"/>
              <a:defRPr sz="2800" b="1">
                <a:solidFill>
                  <a:srgbClr val="A7802D"/>
                </a:solidFill>
                <a:latin typeface="MadrePatria"/>
                <a:ea typeface="MadrePatria"/>
                <a:cs typeface="MadrePatria"/>
                <a:sym typeface="MadrePatria"/>
              </a:defRPr>
            </a:lvl5pPr>
            <a:lvl6pPr marL="2641600" indent="-355600" algn="ctr">
              <a:lnSpc>
                <a:spcPct val="90000"/>
              </a:lnSpc>
              <a:spcBef>
                <a:spcPts val="1000"/>
              </a:spcBef>
              <a:buSzPct val="100000"/>
              <a:buChar char="•"/>
              <a:defRPr sz="2800" b="1">
                <a:solidFill>
                  <a:srgbClr val="A7802D"/>
                </a:solidFill>
                <a:latin typeface="MadrePatria"/>
                <a:ea typeface="MadrePatria"/>
                <a:cs typeface="MadrePatria"/>
                <a:sym typeface="MadrePatria"/>
              </a:defRPr>
            </a:lvl6pPr>
            <a:lvl7pPr marL="3098800" indent="-355600" algn="ctr">
              <a:lnSpc>
                <a:spcPct val="90000"/>
              </a:lnSpc>
              <a:spcBef>
                <a:spcPts val="1000"/>
              </a:spcBef>
              <a:buSzPct val="100000"/>
              <a:buChar char="•"/>
              <a:defRPr sz="2800" b="1">
                <a:solidFill>
                  <a:srgbClr val="A7802D"/>
                </a:solidFill>
                <a:latin typeface="MadrePatria"/>
                <a:ea typeface="MadrePatria"/>
                <a:cs typeface="MadrePatria"/>
                <a:sym typeface="MadrePatria"/>
              </a:defRPr>
            </a:lvl7pPr>
            <a:lvl8pPr marL="3556000" indent="-355600" algn="ctr">
              <a:lnSpc>
                <a:spcPct val="90000"/>
              </a:lnSpc>
              <a:spcBef>
                <a:spcPts val="1000"/>
              </a:spcBef>
              <a:buSzPct val="100000"/>
              <a:buChar char="•"/>
              <a:defRPr sz="2800" b="1">
                <a:solidFill>
                  <a:srgbClr val="A7802D"/>
                </a:solidFill>
                <a:latin typeface="MadrePatria"/>
                <a:ea typeface="MadrePatria"/>
                <a:cs typeface="MadrePatria"/>
                <a:sym typeface="MadrePatria"/>
              </a:defRPr>
            </a:lvl8pPr>
            <a:lvl9pPr marL="4013200" indent="-355600" algn="ctr">
              <a:lnSpc>
                <a:spcPct val="90000"/>
              </a:lnSpc>
              <a:spcBef>
                <a:spcPts val="1000"/>
              </a:spcBef>
              <a:buSzPct val="100000"/>
              <a:buChar char="•"/>
              <a:defRPr sz="2800" b="1">
                <a:solidFill>
                  <a:srgbClr val="A7802D"/>
                </a:solidFill>
                <a:latin typeface="MadrePatria"/>
                <a:ea typeface="MadrePatria"/>
                <a:cs typeface="MadrePatria"/>
                <a:sym typeface="MadrePatria"/>
              </a:defRPr>
            </a:lvl9pPr>
          </a:lstStyle>
          <a:p>
            <a:r>
              <a:rPr lang="es-MX" sz="2400" dirty="0"/>
              <a:t>El Colegio Estatal deberá solicitar vía electrónico con oficio el acceso a la plataforma través del formato correspondiente:</a:t>
            </a:r>
          </a:p>
          <a:p>
            <a:endParaRPr lang="es-MX" sz="2400" dirty="0"/>
          </a:p>
          <a:p>
            <a:pPr marL="342900" indent="-342900">
              <a:buFont typeface="Wingdings" panose="05000000000000000000" pitchFamily="2" charset="2"/>
              <a:buChar char="Ø"/>
            </a:pPr>
            <a:r>
              <a:rPr lang="es-MX" sz="2000" b="1" dirty="0"/>
              <a:t>CURP (Correcto)</a:t>
            </a:r>
          </a:p>
          <a:p>
            <a:pPr marL="342900" indent="-342900">
              <a:buFont typeface="Wingdings" panose="05000000000000000000" pitchFamily="2" charset="2"/>
              <a:buChar char="Ø"/>
            </a:pPr>
            <a:r>
              <a:rPr lang="es-MX" sz="2000" b="1" dirty="0"/>
              <a:t>Nombre (s)</a:t>
            </a:r>
          </a:p>
          <a:p>
            <a:pPr marL="342900" indent="-342900">
              <a:buFont typeface="Wingdings" panose="05000000000000000000" pitchFamily="2" charset="2"/>
              <a:buChar char="Ø"/>
            </a:pPr>
            <a:r>
              <a:rPr lang="es-MX" sz="2000" b="1" dirty="0"/>
              <a:t>Apellidos (s)</a:t>
            </a:r>
          </a:p>
          <a:p>
            <a:pPr marL="342900" indent="-342900">
              <a:buFont typeface="Wingdings" panose="05000000000000000000" pitchFamily="2" charset="2"/>
              <a:buChar char="Ø"/>
            </a:pPr>
            <a:r>
              <a:rPr lang="es-MX" sz="2000" b="1" dirty="0"/>
              <a:t>Correo electrónico*</a:t>
            </a:r>
          </a:p>
          <a:p>
            <a:pPr marL="342900" indent="-342900">
              <a:buFont typeface="Wingdings" panose="05000000000000000000" pitchFamily="2" charset="2"/>
              <a:buChar char="Ø"/>
            </a:pPr>
            <a:r>
              <a:rPr lang="es-MX" sz="2000" b="1" dirty="0"/>
              <a:t>Estándar de Competencia a capacitarse</a:t>
            </a:r>
          </a:p>
          <a:p>
            <a:pPr marL="342900" indent="-342900">
              <a:buFont typeface="Wingdings" panose="05000000000000000000" pitchFamily="2" charset="2"/>
              <a:buChar char="Ø"/>
            </a:pPr>
            <a:r>
              <a:rPr lang="es-MX" sz="2000" b="1" dirty="0"/>
              <a:t>Usuario y contraseña**</a:t>
            </a:r>
          </a:p>
        </p:txBody>
      </p:sp>
      <p:sp>
        <p:nvSpPr>
          <p:cNvPr id="3" name="Rectángulo redondeado 2"/>
          <p:cNvSpPr/>
          <p:nvPr/>
        </p:nvSpPr>
        <p:spPr>
          <a:xfrm>
            <a:off x="4703506" y="5542176"/>
            <a:ext cx="7195888" cy="90783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400" b="1" dirty="0">
                <a:solidFill>
                  <a:schemeClr val="bg1"/>
                </a:solidFill>
                <a:latin typeface="Noto Sans" panose="020B0502040504020204" pitchFamily="34" charset="0"/>
                <a:ea typeface="Noto Sans" panose="020B0502040504020204" pitchFamily="34" charset="0"/>
                <a:sym typeface="MadrePatria"/>
              </a:rPr>
              <a:t>** Usuario y Contraseña, solo es en caso de que el candidato anteriormente haya cursado anteriormente otro curso de la plataforma de CONOCER, en caso no tenerlos se deberá de poner otro correo distinto.</a:t>
            </a:r>
          </a:p>
        </p:txBody>
      </p:sp>
      <p:pic>
        <p:nvPicPr>
          <p:cNvPr id="5122" name="Picture 2" descr="DESCUBRE EL ORIGEN Y LA HISTORIA DEL CORREO ELECTRÓNICO">
            <a:extLst>
              <a:ext uri="{FF2B5EF4-FFF2-40B4-BE49-F238E27FC236}">
                <a16:creationId xmlns:a16="http://schemas.microsoft.com/office/drawing/2014/main" id="{49E7C871-1254-E9C1-9F9D-934D0678DBB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951" t="6031" r="22099"/>
          <a:stretch/>
        </p:blipFill>
        <p:spPr bwMode="auto">
          <a:xfrm>
            <a:off x="68119" y="1913739"/>
            <a:ext cx="4211274" cy="3978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791748"/>
      </p:ext>
    </p:extLst>
  </p:cSld>
  <p:clrMapOvr>
    <a:masterClrMapping/>
  </p:clrMapOvr>
  <p:transition spd="med"/>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
  <TotalTime>2968</TotalTime>
  <Words>1577</Words>
  <Application>Microsoft Office PowerPoint</Application>
  <PresentationFormat>Panorámica</PresentationFormat>
  <Paragraphs>159</Paragraphs>
  <Slides>43</Slides>
  <Notes>3</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43</vt:i4>
      </vt:variant>
    </vt:vector>
  </HeadingPairs>
  <TitlesOfParts>
    <vt:vector size="54" baseType="lpstr">
      <vt:lpstr>Arial</vt:lpstr>
      <vt:lpstr>Calibri</vt:lpstr>
      <vt:lpstr>Century Gothic</vt:lpstr>
      <vt:lpstr>MadrePatria</vt:lpstr>
      <vt:lpstr>Montserrat</vt:lpstr>
      <vt:lpstr>Montserrat SemiBold</vt:lpstr>
      <vt:lpstr>MS Gothic</vt:lpstr>
      <vt:lpstr>Noto Sans</vt:lpstr>
      <vt:lpstr>Patria</vt:lpstr>
      <vt:lpstr>Wingdings</vt:lpstr>
      <vt:lpstr>Tema de Office</vt:lpstr>
      <vt:lpstr>Presentación de PowerPoint</vt:lpstr>
      <vt:lpstr>¿Que beneficios tiene?</vt:lpstr>
      <vt:lpstr>Capacitación en línea </vt:lpstr>
      <vt:lpstr>Requisitos para la capacitación en línea</vt:lpstr>
      <vt:lpstr>Evaluación en línea. </vt:lpstr>
      <vt:lpstr>Solicitud para la evaluación en línea </vt:lpstr>
      <vt:lpstr>Programación De Asistencia En Capacitación Y Evaluación En Línea</vt:lpstr>
      <vt:lpstr>Proceso de Capacitación en línea</vt:lpstr>
      <vt:lpstr>Solicitud para la habilitación a la plataforma en línea</vt:lpstr>
      <vt:lpstr>Verificación del Formato para la habilitación a la plataforma en línea</vt:lpstr>
      <vt:lpstr>Gestión del formato para la habilitación y validación de Clave acceso</vt:lpstr>
      <vt:lpstr>Envío de Claves de acceso</vt:lpstr>
      <vt:lpstr>Proceso de capacitación</vt:lpstr>
      <vt:lpstr>Acceso a la Plataforma de Capacitación </vt:lpstr>
      <vt:lpstr>Cursos de Capacitación Disponibles </vt:lpstr>
      <vt:lpstr>Cierre y envío de procesos de capacitación</vt:lpstr>
      <vt:lpstr>Proceso de Registro </vt:lpstr>
      <vt:lpstr>Proceso de Registro</vt:lpstr>
      <vt:lpstr>Módulo de Evaluación</vt:lpstr>
      <vt:lpstr>Presentación de PowerPoint</vt:lpstr>
      <vt:lpstr>Presentación de PowerPoint</vt:lpstr>
      <vt:lpstr>Presentación de PowerPoint</vt:lpstr>
      <vt:lpstr>Presentación de PowerPoint</vt:lpstr>
      <vt:lpstr>Asignación de Candidatos</vt:lpstr>
      <vt:lpstr>Asignación de Evaluador y asociación a evaluación </vt:lpstr>
      <vt:lpstr>Presentación de PowerPoint</vt:lpstr>
      <vt:lpstr>Presentación de PowerPoint</vt:lpstr>
      <vt:lpstr>Presentación de PowerPoint</vt:lpstr>
      <vt:lpstr>Presentación de PowerPoint</vt:lpstr>
      <vt:lpstr>Evaluación en línea </vt:lpstr>
      <vt:lpstr>Proceso de Evaluación </vt:lpstr>
      <vt:lpstr>Liga de Evaluación</vt:lpstr>
      <vt:lpstr>Funcionamiento de la Herramienta de Evaluación</vt:lpstr>
      <vt:lpstr>Presentación de PowerPoint</vt:lpstr>
      <vt:lpstr>Presentación de PowerPoint</vt:lpstr>
      <vt:lpstr>Presentación de PowerPoint</vt:lpstr>
      <vt:lpstr>Presentación de PowerPoint</vt:lpstr>
      <vt:lpstr>Presentación de PowerPoint</vt:lpstr>
      <vt:lpstr>Generación de Resultados  </vt:lpstr>
      <vt:lpstr>Creación de Folio de Dictamen </vt:lpstr>
      <vt:lpstr>Solicitud de Revisión y Dictaminación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Maria Guadalupe Avellaneda Hernandez</dc:creator>
  <cp:lastModifiedBy>Mariana Elizabeth Ambrosio Lopez</cp:lastModifiedBy>
  <cp:revision>25</cp:revision>
  <dcterms:modified xsi:type="dcterms:W3CDTF">2025-02-21T18:19:34Z</dcterms:modified>
</cp:coreProperties>
</file>