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0" r:id="rId2"/>
    <p:sldId id="651" r:id="rId3"/>
    <p:sldId id="721" r:id="rId4"/>
    <p:sldId id="695" r:id="rId5"/>
    <p:sldId id="705" r:id="rId6"/>
    <p:sldId id="693" r:id="rId7"/>
    <p:sldId id="723" r:id="rId8"/>
    <p:sldId id="722" r:id="rId9"/>
    <p:sldId id="725" r:id="rId10"/>
    <p:sldId id="724" r:id="rId11"/>
    <p:sldId id="726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70" userDrawn="1">
          <p15:clr>
            <a:srgbClr val="A4A3A4"/>
          </p15:clr>
        </p15:guide>
        <p15:guide id="6" pos="7680" userDrawn="1">
          <p15:clr>
            <a:srgbClr val="A4A3A4"/>
          </p15:clr>
        </p15:guide>
        <p15:guide id="7" orient="horz" pos="4315" userDrawn="1">
          <p15:clr>
            <a:srgbClr val="A4A3A4"/>
          </p15:clr>
        </p15:guide>
        <p15:guide id="8" orient="horz" pos="2160" userDrawn="1">
          <p15:clr>
            <a:srgbClr val="A4A3A4"/>
          </p15:clr>
        </p15:guide>
        <p15:guide id="9" orient="horz" pos="640" userDrawn="1">
          <p15:clr>
            <a:srgbClr val="A4A3A4"/>
          </p15:clr>
        </p15:guide>
        <p15:guide id="10" orient="horz" pos="3929" userDrawn="1">
          <p15:clr>
            <a:srgbClr val="A4A3A4"/>
          </p15:clr>
        </p15:guide>
        <p15:guide id="11" orient="horz" pos="3203" userDrawn="1">
          <p15:clr>
            <a:srgbClr val="A4A3A4"/>
          </p15:clr>
        </p15:guide>
        <p15:guide id="12" pos="5586" userDrawn="1">
          <p15:clr>
            <a:srgbClr val="A4A3A4"/>
          </p15:clr>
        </p15:guide>
        <p15:guide id="13" pos="5677" userDrawn="1">
          <p15:clr>
            <a:srgbClr val="A4A3A4"/>
          </p15:clr>
        </p15:guide>
        <p15:guide id="14" orient="horz" pos="7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5337"/>
    <a:srgbClr val="DEC9A2"/>
    <a:srgbClr val="193E36"/>
    <a:srgbClr val="15332D"/>
    <a:srgbClr val="1F5045"/>
    <a:srgbClr val="205347"/>
    <a:srgbClr val="163D35"/>
    <a:srgbClr val="B98F52"/>
    <a:srgbClr val="51695C"/>
    <a:srgbClr val="78CA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71" autoAdjust="0"/>
    <p:restoredTop sz="94364" autoAdjust="0"/>
  </p:normalViewPr>
  <p:slideViewPr>
    <p:cSldViewPr snapToGrid="0" snapToObjects="1">
      <p:cViewPr varScale="1">
        <p:scale>
          <a:sx n="107" d="100"/>
          <a:sy n="107" d="100"/>
        </p:scale>
        <p:origin x="870" y="102"/>
      </p:cViewPr>
      <p:guideLst>
        <p:guide pos="370"/>
        <p:guide pos="7680"/>
        <p:guide orient="horz" pos="4315"/>
        <p:guide orient="horz" pos="2160"/>
        <p:guide orient="horz" pos="640"/>
        <p:guide orient="horz" pos="3929"/>
        <p:guide orient="horz" pos="3203"/>
        <p:guide pos="5586"/>
        <p:guide pos="5677"/>
        <p:guide orient="horz" pos="7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81" d="100"/>
          <a:sy n="81" d="100"/>
        </p:scale>
        <p:origin x="304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6880BE83-4BD6-416E-A315-DABC416F7B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A2DB5E2-66C6-4B93-AE6F-B12A8E55C0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B6FC5-0648-4645-A751-D84DB5D9BEB2}" type="datetimeFigureOut">
              <a:rPr lang="es-MX" smtClean="0"/>
              <a:t>09/03/2022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80A974-D8C9-451F-BB0C-EA3E04243C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A19A76A-58FF-49B2-A4C7-0EBA783026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84E96-2C83-4370-89C6-27C6DDD9D6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7499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E016B-CAC3-6B4C-90C0-D7AA6A747DA3}" type="datetimeFigureOut">
              <a:rPr lang="es-MX" smtClean="0"/>
              <a:t>09/03/2022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F3107-FFE8-3645-B89F-777090C37BF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98904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59014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09/03/2022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31901168-FEF9-924E-8853-9232535932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20" y="1631315"/>
            <a:ext cx="11465560" cy="1325563"/>
          </a:xfrm>
          <a:prstGeom prst="rect">
            <a:avLst/>
          </a:prstGeom>
          <a:noFill/>
        </p:spPr>
        <p:txBody>
          <a:bodyPr/>
          <a:lstStyle>
            <a:lvl1pPr algn="ctr">
              <a:defRPr b="0" i="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32B3750D-6380-9D46-8C74-61632B62325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220" y="3270884"/>
            <a:ext cx="11465560" cy="1137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F7D969CF-33B8-2E42-BA1B-8D19A4FC2066}"/>
              </a:ext>
            </a:extLst>
          </p:cNvPr>
          <p:cNvCxnSpPr/>
          <p:nvPr userDrawn="1"/>
        </p:nvCxnSpPr>
        <p:spPr>
          <a:xfrm>
            <a:off x="2113132" y="1631315"/>
            <a:ext cx="8178800" cy="0"/>
          </a:xfrm>
          <a:prstGeom prst="line">
            <a:avLst/>
          </a:prstGeom>
          <a:ln w="38100">
            <a:solidFill>
              <a:srgbClr val="DEC9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B8B45BE0-FE30-5D43-B8FC-97847DEF3F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820" y="5226618"/>
            <a:ext cx="1390668" cy="1390668"/>
          </a:xfrm>
          <a:prstGeom prst="rect">
            <a:avLst/>
          </a:prstGeom>
        </p:spPr>
      </p:pic>
      <p:pic>
        <p:nvPicPr>
          <p:cNvPr id="3" name="Imagen 2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D581409B-D319-4D55-96FC-11C90E3FAC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1107" y="5597441"/>
            <a:ext cx="1795463" cy="125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05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2AFEB7-75D0-BE47-81B9-4E56BC16D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09/03/2022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F20D03-13BE-A948-A10F-E6525E78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66C5EE-81CC-6D43-8FD4-29ED2886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0920309-05E5-DF4A-9915-FBFC0ED1E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4707"/>
            <a:ext cx="10521950" cy="18060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rgbClr val="BC945A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0B691BD6-0D46-9E42-AE79-4D3615065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56561"/>
            <a:ext cx="10515600" cy="22080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12B0787-0611-1648-8296-8DD8F3B419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3931" y="285623"/>
            <a:ext cx="2385032" cy="50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489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4707"/>
            <a:ext cx="10521950" cy="18060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rgbClr val="BC945A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A54153E-355E-3C40-B508-5337B24D6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56561"/>
            <a:ext cx="10515600" cy="22080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t>09/03/2022</a:t>
            </a:fld>
            <a:endParaRPr lang="es-MX" dirty="0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BF76942-E97A-9141-870D-C095E5FEEF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1380" y="0"/>
            <a:ext cx="2567913" cy="544193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9F53B2DC-B586-4B9A-A638-D30574EE3478}"/>
              </a:ext>
            </a:extLst>
          </p:cNvPr>
          <p:cNvGrpSpPr/>
          <p:nvPr userDrawn="1"/>
        </p:nvGrpSpPr>
        <p:grpSpPr>
          <a:xfrm rot="10800000">
            <a:off x="8592000" y="430579"/>
            <a:ext cx="3600000" cy="216000"/>
            <a:chOff x="0" y="207381"/>
            <a:chExt cx="6005690" cy="688835"/>
          </a:xfrm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D48F817-01CA-4FF0-A697-78571E5904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2903" y="207407"/>
              <a:ext cx="3462787" cy="68880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000" dirty="0">
                <a:solidFill>
                  <a:srgbClr val="99CB38"/>
                </a:solidFill>
                <a:latin typeface="Open Sans Light" panose="020B0306030504020204" pitchFamily="34" charset="0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10B05A5-FBAB-41FE-A60B-16C8FB9E4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609" y="207407"/>
              <a:ext cx="3462787" cy="688809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000" dirty="0">
                <a:solidFill>
                  <a:srgbClr val="99CB38"/>
                </a:solidFill>
                <a:latin typeface="Open Sans Light" panose="020B0306030504020204" pitchFamily="34" charset="0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6D4EEAA0-6FC4-4DF0-A0D9-FB6AE2DFA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8317" y="207407"/>
              <a:ext cx="3462787" cy="688809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000" dirty="0">
                <a:solidFill>
                  <a:srgbClr val="99CB38"/>
                </a:solidFill>
                <a:latin typeface="Open Sans Light" panose="020B0306030504020204" pitchFamily="34" charset="0"/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67DAA110-D97C-45F0-A560-3C12FBF85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7866" y="207407"/>
              <a:ext cx="3462786" cy="688809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000" dirty="0">
                <a:solidFill>
                  <a:srgbClr val="99CB38"/>
                </a:solidFill>
                <a:latin typeface="Open Sans Light" panose="020B0306030504020204" pitchFamily="34" charset="0"/>
              </a:endParaRPr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168B2B9B-B89C-4413-939E-CD3C080DF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7381"/>
              <a:ext cx="4330094" cy="688810"/>
            </a:xfrm>
            <a:custGeom>
              <a:avLst/>
              <a:gdLst>
                <a:gd name="connsiteX0" fmla="*/ 0 w 4330094"/>
                <a:gd name="connsiteY0" fmla="*/ 0 h 688810"/>
                <a:gd name="connsiteX1" fmla="*/ 114804 w 4330094"/>
                <a:gd name="connsiteY1" fmla="*/ 0 h 688810"/>
                <a:gd name="connsiteX2" fmla="*/ 870125 w 4330094"/>
                <a:gd name="connsiteY2" fmla="*/ 0 h 688810"/>
                <a:gd name="connsiteX3" fmla="*/ 4215290 w 4330094"/>
                <a:gd name="connsiteY3" fmla="*/ 0 h 688810"/>
                <a:gd name="connsiteX4" fmla="*/ 4330094 w 4330094"/>
                <a:gd name="connsiteY4" fmla="*/ 114804 h 688810"/>
                <a:gd name="connsiteX5" fmla="*/ 4330094 w 4330094"/>
                <a:gd name="connsiteY5" fmla="*/ 574006 h 688810"/>
                <a:gd name="connsiteX6" fmla="*/ 4215290 w 4330094"/>
                <a:gd name="connsiteY6" fmla="*/ 688810 h 688810"/>
                <a:gd name="connsiteX7" fmla="*/ 870125 w 4330094"/>
                <a:gd name="connsiteY7" fmla="*/ 688810 h 688810"/>
                <a:gd name="connsiteX8" fmla="*/ 114804 w 4330094"/>
                <a:gd name="connsiteY8" fmla="*/ 688810 h 688810"/>
                <a:gd name="connsiteX9" fmla="*/ 0 w 4330094"/>
                <a:gd name="connsiteY9" fmla="*/ 688810 h 688810"/>
                <a:gd name="connsiteX10" fmla="*/ 0 w 4330094"/>
                <a:gd name="connsiteY10" fmla="*/ 574006 h 688810"/>
                <a:gd name="connsiteX11" fmla="*/ 0 w 4330094"/>
                <a:gd name="connsiteY11" fmla="*/ 114804 h 688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94" h="688810">
                  <a:moveTo>
                    <a:pt x="0" y="0"/>
                  </a:moveTo>
                  <a:lnTo>
                    <a:pt x="114804" y="0"/>
                  </a:lnTo>
                  <a:lnTo>
                    <a:pt x="870125" y="0"/>
                  </a:lnTo>
                  <a:lnTo>
                    <a:pt x="4215290" y="0"/>
                  </a:lnTo>
                  <a:cubicBezTo>
                    <a:pt x="4278694" y="0"/>
                    <a:pt x="4330094" y="51400"/>
                    <a:pt x="4330094" y="114804"/>
                  </a:cubicBezTo>
                  <a:lnTo>
                    <a:pt x="4330094" y="574006"/>
                  </a:lnTo>
                  <a:cubicBezTo>
                    <a:pt x="4330094" y="637410"/>
                    <a:pt x="4278694" y="688810"/>
                    <a:pt x="4215290" y="688810"/>
                  </a:cubicBezTo>
                  <a:lnTo>
                    <a:pt x="870125" y="688810"/>
                  </a:lnTo>
                  <a:lnTo>
                    <a:pt x="114804" y="688810"/>
                  </a:lnTo>
                  <a:lnTo>
                    <a:pt x="0" y="688810"/>
                  </a:lnTo>
                  <a:lnTo>
                    <a:pt x="0" y="574006"/>
                  </a:lnTo>
                  <a:lnTo>
                    <a:pt x="0" y="114804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2000" dirty="0">
                <a:solidFill>
                  <a:srgbClr val="A8E2C5"/>
                </a:solidFill>
                <a:latin typeface="Open Sans Light" panose="020B0306030504020204" pitchFamily="34" charset="0"/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8796D83C-ADB7-4C54-9652-4BABE71ABE98}"/>
              </a:ext>
            </a:extLst>
          </p:cNvPr>
          <p:cNvSpPr txBox="1"/>
          <p:nvPr userDrawn="1"/>
        </p:nvSpPr>
        <p:spPr>
          <a:xfrm>
            <a:off x="4038600" y="6481781"/>
            <a:ext cx="41148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0" i="1" dirty="0">
                <a:solidFill>
                  <a:srgbClr val="BC94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Dirección de Acreditación y Operación de Centros de Evaluación</a:t>
            </a:r>
          </a:p>
          <a:p>
            <a:pPr algn="ctr"/>
            <a:r>
              <a:rPr lang="es-MX" sz="800" b="0" i="1" dirty="0">
                <a:solidFill>
                  <a:srgbClr val="BC94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Secretaría Académica 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7E3E80BB-4408-4F95-AB5A-213FF758EE97}"/>
              </a:ext>
            </a:extLst>
          </p:cNvPr>
          <p:cNvGrpSpPr/>
          <p:nvPr userDrawn="1"/>
        </p:nvGrpSpPr>
        <p:grpSpPr>
          <a:xfrm>
            <a:off x="0" y="170076"/>
            <a:ext cx="6005690" cy="688835"/>
            <a:chOff x="0" y="207381"/>
            <a:chExt cx="6005690" cy="688835"/>
          </a:xfrm>
        </p:grpSpPr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5E2E4587-D6AF-42AD-ABA7-D476E2EA8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2903" y="207407"/>
              <a:ext cx="3462787" cy="68880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000" dirty="0">
                <a:solidFill>
                  <a:srgbClr val="99CB38"/>
                </a:solidFill>
                <a:latin typeface="Open Sans Light" panose="020B0306030504020204" pitchFamily="34" charset="0"/>
              </a:endParaRPr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462AD7CA-96CE-4DD2-B332-50D49CB77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609" y="207407"/>
              <a:ext cx="3462787" cy="688809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000" dirty="0">
                <a:solidFill>
                  <a:srgbClr val="99CB38"/>
                </a:solidFill>
                <a:latin typeface="Open Sans Light" panose="020B0306030504020204" pitchFamily="34" charset="0"/>
              </a:endParaRPr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2D00D8EF-56FB-4CDB-BA89-E6437B08DA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8317" y="207407"/>
              <a:ext cx="3462787" cy="688809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000" dirty="0">
                <a:solidFill>
                  <a:srgbClr val="99CB38"/>
                </a:solidFill>
                <a:latin typeface="Open Sans Light" panose="020B0306030504020204" pitchFamily="34" charset="0"/>
              </a:endParaRPr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39EFF4A9-1F56-4E69-9104-161BFA6CD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7866" y="207407"/>
              <a:ext cx="3462786" cy="688809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000" dirty="0">
                <a:solidFill>
                  <a:srgbClr val="99CB38"/>
                </a:solidFill>
                <a:latin typeface="Open Sans Light" panose="020B0306030504020204" pitchFamily="34" charset="0"/>
              </a:endParaRPr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94B54CD8-9B66-4C1E-9CF3-E3E1914A6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7381"/>
              <a:ext cx="4330094" cy="688810"/>
            </a:xfrm>
            <a:custGeom>
              <a:avLst/>
              <a:gdLst>
                <a:gd name="connsiteX0" fmla="*/ 0 w 4330094"/>
                <a:gd name="connsiteY0" fmla="*/ 0 h 688810"/>
                <a:gd name="connsiteX1" fmla="*/ 114804 w 4330094"/>
                <a:gd name="connsiteY1" fmla="*/ 0 h 688810"/>
                <a:gd name="connsiteX2" fmla="*/ 870125 w 4330094"/>
                <a:gd name="connsiteY2" fmla="*/ 0 h 688810"/>
                <a:gd name="connsiteX3" fmla="*/ 4215290 w 4330094"/>
                <a:gd name="connsiteY3" fmla="*/ 0 h 688810"/>
                <a:gd name="connsiteX4" fmla="*/ 4330094 w 4330094"/>
                <a:gd name="connsiteY4" fmla="*/ 114804 h 688810"/>
                <a:gd name="connsiteX5" fmla="*/ 4330094 w 4330094"/>
                <a:gd name="connsiteY5" fmla="*/ 574006 h 688810"/>
                <a:gd name="connsiteX6" fmla="*/ 4215290 w 4330094"/>
                <a:gd name="connsiteY6" fmla="*/ 688810 h 688810"/>
                <a:gd name="connsiteX7" fmla="*/ 870125 w 4330094"/>
                <a:gd name="connsiteY7" fmla="*/ 688810 h 688810"/>
                <a:gd name="connsiteX8" fmla="*/ 114804 w 4330094"/>
                <a:gd name="connsiteY8" fmla="*/ 688810 h 688810"/>
                <a:gd name="connsiteX9" fmla="*/ 0 w 4330094"/>
                <a:gd name="connsiteY9" fmla="*/ 688810 h 688810"/>
                <a:gd name="connsiteX10" fmla="*/ 0 w 4330094"/>
                <a:gd name="connsiteY10" fmla="*/ 574006 h 688810"/>
                <a:gd name="connsiteX11" fmla="*/ 0 w 4330094"/>
                <a:gd name="connsiteY11" fmla="*/ 114804 h 688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94" h="688810">
                  <a:moveTo>
                    <a:pt x="0" y="0"/>
                  </a:moveTo>
                  <a:lnTo>
                    <a:pt x="114804" y="0"/>
                  </a:lnTo>
                  <a:lnTo>
                    <a:pt x="870125" y="0"/>
                  </a:lnTo>
                  <a:lnTo>
                    <a:pt x="4215290" y="0"/>
                  </a:lnTo>
                  <a:cubicBezTo>
                    <a:pt x="4278694" y="0"/>
                    <a:pt x="4330094" y="51400"/>
                    <a:pt x="4330094" y="114804"/>
                  </a:cubicBezTo>
                  <a:lnTo>
                    <a:pt x="4330094" y="574006"/>
                  </a:lnTo>
                  <a:cubicBezTo>
                    <a:pt x="4330094" y="637410"/>
                    <a:pt x="4278694" y="688810"/>
                    <a:pt x="4215290" y="688810"/>
                  </a:cubicBezTo>
                  <a:lnTo>
                    <a:pt x="870125" y="688810"/>
                  </a:lnTo>
                  <a:lnTo>
                    <a:pt x="114804" y="688810"/>
                  </a:lnTo>
                  <a:lnTo>
                    <a:pt x="0" y="688810"/>
                  </a:lnTo>
                  <a:lnTo>
                    <a:pt x="0" y="574006"/>
                  </a:lnTo>
                  <a:lnTo>
                    <a:pt x="0" y="114804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2000" dirty="0">
                <a:solidFill>
                  <a:srgbClr val="A8E2C5"/>
                </a:solidFill>
                <a:latin typeface="Open Sans Light" panose="020B03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308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6560" y="996579"/>
            <a:ext cx="5720080" cy="285273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 b="1" i="0">
                <a:solidFill>
                  <a:srgbClr val="BC945A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t>09/03/2022</a:t>
            </a:fld>
            <a:endParaRPr lang="es-MX" dirty="0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50627E2-05F5-1A41-B4AB-ED19526151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9926" y="371650"/>
            <a:ext cx="736880" cy="85834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3B1ED3-18F3-D340-8C0B-EB656CA39B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553" y="516515"/>
            <a:ext cx="2819799" cy="59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74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ítulo y objeto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640" y="540702"/>
            <a:ext cx="11404600" cy="1325563"/>
          </a:xfrm>
          <a:prstGeom prst="rect">
            <a:avLst/>
          </a:prstGeom>
          <a:noFill/>
        </p:spPr>
        <p:txBody>
          <a:bodyPr/>
          <a:lstStyle>
            <a:lvl1pPr algn="l">
              <a:defRPr b="0" i="0">
                <a:solidFill>
                  <a:srgbClr val="245C4F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1640" y="2052319"/>
            <a:ext cx="5486400" cy="41246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09/03/2022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84DDB3BA-74B1-8B40-84C0-F183D1F24F1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48400" y="2052319"/>
            <a:ext cx="5486400" cy="41246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004F8E1-B33E-A046-965D-273213B021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9926" y="371650"/>
            <a:ext cx="736880" cy="85834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ABD252D-4B0D-6B43-B6BD-6C6C536550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553" y="516515"/>
            <a:ext cx="2819799" cy="59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93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02F6A71-34EE-B34B-AFA7-18487432D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09/03/2022</a:t>
            </a:fld>
            <a:endParaRPr lang="es-MX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A14938F-592E-C442-8304-19C2B2DCC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7B6C953-D0A6-0944-AF6E-40BEA205D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24DA103-E0A4-614B-B8A5-B5EC39AB2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2639" y="2856183"/>
            <a:ext cx="10126721" cy="561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372707F-ED60-CD4B-B079-83E5321898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2137" y="3876851"/>
            <a:ext cx="7119240" cy="6588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Montserrat Medium" panose="00000600000000000000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Montserrat Medium" panose="00000600000000000000" pitchFamily="2" charset="0"/>
              </a:defRPr>
            </a:lvl2pPr>
            <a:lvl3pPr>
              <a:defRPr sz="2400">
                <a:solidFill>
                  <a:schemeClr val="bg1"/>
                </a:solidFill>
                <a:latin typeface="Montserrat Medium" panose="00000600000000000000" pitchFamily="2" charset="0"/>
              </a:defRPr>
            </a:lvl3pPr>
            <a:lvl4pPr>
              <a:defRPr sz="2000">
                <a:solidFill>
                  <a:schemeClr val="bg1"/>
                </a:solidFill>
                <a:latin typeface="Montserrat Medium" panose="00000600000000000000" pitchFamily="2" charset="0"/>
              </a:defRPr>
            </a:lvl4pPr>
            <a:lvl5pPr>
              <a:defRPr sz="2000">
                <a:solidFill>
                  <a:schemeClr val="bg1"/>
                </a:solidFill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6420EDB-67E4-D74C-95E9-C200307E39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0902" y="3948571"/>
            <a:ext cx="2540150" cy="2540150"/>
          </a:xfrm>
          <a:prstGeom prst="rect">
            <a:avLst/>
          </a:prstGeom>
        </p:spPr>
      </p:pic>
      <p:pic>
        <p:nvPicPr>
          <p:cNvPr id="11" name="Imagen 10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908ACBD0-DAA7-4078-A2A7-6F1DA3669E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1107" y="5348857"/>
            <a:ext cx="1795463" cy="125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446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6CB96C-1C06-3B44-8615-D726F4477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F0E-90BF-EC4E-8934-156187A1162F}" type="datetimeFigureOut">
              <a:rPr lang="es-MX" smtClean="0"/>
              <a:t>09/03/2022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3D1A4B-ADA7-7043-82FA-F7032EB17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02CF53-648D-B74F-A473-B4CC8BB23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2847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3" r:id="rId3"/>
    <p:sldLayoutId id="2147483664" r:id="rId4"/>
    <p:sldLayoutId id="2147483666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E3D816-0452-AE43-995F-82FF1900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" y="199501"/>
            <a:ext cx="12192000" cy="2026285"/>
          </a:xfrm>
        </p:spPr>
        <p:txBody>
          <a:bodyPr/>
          <a:lstStyle/>
          <a:p>
            <a:br>
              <a:rPr lang="es-MX" sz="4000" dirty="0"/>
            </a:b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Integración de evidencias </a:t>
            </a:r>
            <a:b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proceso de Evaluación a Distancia</a:t>
            </a:r>
            <a:b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MX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FBE54E-50F5-5D42-993F-3FC0B29C4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3" y="1636503"/>
            <a:ext cx="12192000" cy="625638"/>
          </a:xfrm>
        </p:spPr>
        <p:txBody>
          <a:bodyPr>
            <a:noAutofit/>
          </a:bodyPr>
          <a:lstStyle/>
          <a:p>
            <a:r>
              <a:rPr lang="es-MX" sz="1600" dirty="0"/>
              <a:t>Dirección de Acreditación y Operación de Centros de Evaluación</a:t>
            </a:r>
          </a:p>
          <a:p>
            <a:r>
              <a:rPr lang="es-MX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Secretaría Académica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13E5385-3616-4C64-89D9-BC6B001F0450}"/>
              </a:ext>
            </a:extLst>
          </p:cNvPr>
          <p:cNvSpPr txBox="1"/>
          <p:nvPr/>
        </p:nvSpPr>
        <p:spPr>
          <a:xfrm>
            <a:off x="2070846" y="2611267"/>
            <a:ext cx="8346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DEC9A2"/>
                </a:solidFill>
                <a:latin typeface="Montserrat" panose="00000500000000000000" pitchFamily="2" charset="0"/>
              </a:rPr>
              <a:t>Estándar de Competencia:</a:t>
            </a:r>
            <a:endParaRPr lang="es-MX" sz="1600" dirty="0">
              <a:solidFill>
                <a:srgbClr val="DEC9A2"/>
              </a:solidFill>
              <a:latin typeface="Montserrat" panose="00000500000000000000" pitchFamily="2" charset="0"/>
            </a:endParaRPr>
          </a:p>
        </p:txBody>
      </p:sp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970E550B-FB1B-4714-8E86-487CA3FACA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161" y="2920376"/>
            <a:ext cx="540000" cy="540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951435E-96DF-48B9-B6D4-6CC1E63B7B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8" y="4029717"/>
            <a:ext cx="540000" cy="540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F1B88BD-CE37-4825-8F88-F5EDD4E2C3CC}"/>
              </a:ext>
            </a:extLst>
          </p:cNvPr>
          <p:cNvSpPr txBox="1"/>
          <p:nvPr/>
        </p:nvSpPr>
        <p:spPr>
          <a:xfrm>
            <a:off x="2079811" y="3771766"/>
            <a:ext cx="8346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DEC9A2"/>
                </a:solidFill>
                <a:latin typeface="Montserrat" panose="00000500000000000000" pitchFamily="2" charset="0"/>
              </a:rPr>
              <a:t>Nombre del candidato:</a:t>
            </a:r>
            <a:endParaRPr lang="es-MX" sz="1600" dirty="0">
              <a:solidFill>
                <a:srgbClr val="DEC9A2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01C20A90-26A1-475F-A0D8-0AC726D571FC}"/>
              </a:ext>
            </a:extLst>
          </p:cNvPr>
          <p:cNvSpPr/>
          <p:nvPr/>
        </p:nvSpPr>
        <p:spPr>
          <a:xfrm>
            <a:off x="2079811" y="2961906"/>
            <a:ext cx="8346141" cy="472879"/>
          </a:xfrm>
          <a:prstGeom prst="roundRect">
            <a:avLst/>
          </a:prstGeom>
          <a:solidFill>
            <a:srgbClr val="193E36"/>
          </a:solidFill>
          <a:ln w="38100">
            <a:solidFill>
              <a:srgbClr val="DEC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dirty="0">
              <a:solidFill>
                <a:srgbClr val="DEC9A2"/>
              </a:solidFill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FB0C88E1-BF03-4F98-B02D-985260E1EA3A}"/>
              </a:ext>
            </a:extLst>
          </p:cNvPr>
          <p:cNvSpPr/>
          <p:nvPr/>
        </p:nvSpPr>
        <p:spPr>
          <a:xfrm>
            <a:off x="2079811" y="4141098"/>
            <a:ext cx="8346141" cy="472879"/>
          </a:xfrm>
          <a:prstGeom prst="roundRect">
            <a:avLst/>
          </a:prstGeom>
          <a:solidFill>
            <a:srgbClr val="193E36"/>
          </a:solidFill>
          <a:ln w="38100">
            <a:solidFill>
              <a:srgbClr val="DEC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dirty="0">
              <a:solidFill>
                <a:srgbClr val="DEC9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22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96C96261-1519-49C9-9B35-F0FF7F0596C4}"/>
              </a:ext>
            </a:extLst>
          </p:cNvPr>
          <p:cNvSpPr/>
          <p:nvPr/>
        </p:nvSpPr>
        <p:spPr>
          <a:xfrm>
            <a:off x="17927" y="177782"/>
            <a:ext cx="50292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s-MX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bservaciones, 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s-MX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omentarios, 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es-MX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ídeos u 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s-MX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tras 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es-MX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otografías 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s-MX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omplementarias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29EA35AA-05BD-4EB2-850F-46FD54729F9A}"/>
              </a:ext>
            </a:extLst>
          </p:cNvPr>
          <p:cNvSpPr/>
          <p:nvPr/>
        </p:nvSpPr>
        <p:spPr>
          <a:xfrm>
            <a:off x="587375" y="1174010"/>
            <a:ext cx="3590186" cy="3790292"/>
          </a:xfrm>
          <a:prstGeom prst="roundRect">
            <a:avLst>
              <a:gd name="adj" fmla="val 2941"/>
            </a:avLst>
          </a:prstGeom>
          <a:noFill/>
          <a:ln w="38100">
            <a:solidFill>
              <a:srgbClr val="DEC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rgbClr val="DEC9A2"/>
                </a:solidFill>
                <a:latin typeface="Montserrat" panose="00000500000000000000" pitchFamily="2" charset="0"/>
              </a:rPr>
              <a:t>Insertar video aquí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F3E49F8A-BBEE-4EFD-A504-D5B7C876443B}"/>
              </a:ext>
            </a:extLst>
          </p:cNvPr>
          <p:cNvSpPr/>
          <p:nvPr/>
        </p:nvSpPr>
        <p:spPr>
          <a:xfrm>
            <a:off x="4688541" y="1182973"/>
            <a:ext cx="6916084" cy="3790292"/>
          </a:xfrm>
          <a:prstGeom prst="roundRect">
            <a:avLst>
              <a:gd name="adj" fmla="val 2941"/>
            </a:avLst>
          </a:prstGeom>
          <a:noFill/>
          <a:ln w="38100">
            <a:solidFill>
              <a:srgbClr val="DEC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rgbClr val="DEC9A2"/>
                </a:solidFill>
                <a:latin typeface="Montserrat" panose="00000500000000000000" pitchFamily="2" charset="0"/>
              </a:rPr>
              <a:t>Insertar fotografías complementarias aquí</a:t>
            </a: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6F8D4621-7A02-4F90-885F-563159C77874}"/>
              </a:ext>
            </a:extLst>
          </p:cNvPr>
          <p:cNvSpPr/>
          <p:nvPr/>
        </p:nvSpPr>
        <p:spPr>
          <a:xfrm>
            <a:off x="587375" y="5116701"/>
            <a:ext cx="3590186" cy="1095469"/>
          </a:xfrm>
          <a:prstGeom prst="roundRect">
            <a:avLst>
              <a:gd name="adj" fmla="val 5396"/>
            </a:avLst>
          </a:prstGeom>
          <a:noFill/>
          <a:ln w="38100">
            <a:solidFill>
              <a:srgbClr val="DEC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0"/>
              </a:rPr>
              <a:t>Describa aquí, lo que representa el vídeo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706BAF4C-0D90-48CB-9A43-1A263B6E95E3}"/>
              </a:ext>
            </a:extLst>
          </p:cNvPr>
          <p:cNvSpPr/>
          <p:nvPr/>
        </p:nvSpPr>
        <p:spPr>
          <a:xfrm>
            <a:off x="4715152" y="5125664"/>
            <a:ext cx="6916084" cy="1095469"/>
          </a:xfrm>
          <a:prstGeom prst="roundRect">
            <a:avLst>
              <a:gd name="adj" fmla="val 5396"/>
            </a:avLst>
          </a:prstGeom>
          <a:noFill/>
          <a:ln w="38100">
            <a:solidFill>
              <a:srgbClr val="DEC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0"/>
              </a:rPr>
              <a:t>Describa aquí, lo que representan las fotografías</a:t>
            </a:r>
          </a:p>
        </p:txBody>
      </p:sp>
    </p:spTree>
    <p:extLst>
      <p:ext uri="{BB962C8B-B14F-4D97-AF65-F5344CB8AC3E}">
        <p14:creationId xmlns:p14="http://schemas.microsoft.com/office/powerpoint/2010/main" val="389294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6DFFAC27-96C6-4D6D-BE37-817A6203DECC}"/>
              </a:ext>
            </a:extLst>
          </p:cNvPr>
          <p:cNvSpPr txBox="1"/>
          <p:nvPr/>
        </p:nvSpPr>
        <p:spPr>
          <a:xfrm>
            <a:off x="91856" y="363562"/>
            <a:ext cx="7202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Yu Gothic UI" panose="020B0500000000000000" pitchFamily="34" charset="-128"/>
              </a:rPr>
              <a:t>I</a:t>
            </a:r>
            <a:r>
              <a:rPr lang="es-MX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Yu Gothic UI" panose="020B0500000000000000" pitchFamily="34" charset="-128"/>
              </a:rPr>
              <a:t>ntegración del </a:t>
            </a:r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Yu Gothic UI" panose="020B0500000000000000" pitchFamily="34" charset="-128"/>
              </a:rPr>
              <a:t>p</a:t>
            </a:r>
            <a:r>
              <a:rPr lang="es-MX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Yu Gothic UI" panose="020B0500000000000000" pitchFamily="34" charset="-128"/>
              </a:rPr>
              <a:t>ortafolio de </a:t>
            </a:r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Yu Gothic UI" panose="020B0500000000000000" pitchFamily="34" charset="-128"/>
              </a:rPr>
              <a:t>e</a:t>
            </a:r>
            <a:r>
              <a:rPr lang="es-MX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Yu Gothic UI" panose="020B0500000000000000" pitchFamily="34" charset="-128"/>
              </a:rPr>
              <a:t>videncias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2D68A52-72E8-4A2B-9A4D-7EBD6DD7834D}"/>
              </a:ext>
            </a:extLst>
          </p:cNvPr>
          <p:cNvSpPr txBox="1"/>
          <p:nvPr/>
        </p:nvSpPr>
        <p:spPr>
          <a:xfrm>
            <a:off x="645162" y="1595945"/>
            <a:ext cx="7877793" cy="3933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400" dirty="0">
                <a:latin typeface="Montserrat" panose="00000500000000000000" pitchFamily="2" charset="0"/>
              </a:rPr>
              <a:t>La integración del Portafolio de Evidencias se realizará igual que en los portafolios de evaluaciones presenciales, integrando las evidencias de producto como siempre y conservando el orden del mismo.</a:t>
            </a:r>
          </a:p>
          <a:p>
            <a:pPr algn="just">
              <a:lnSpc>
                <a:spcPct val="150000"/>
              </a:lnSpc>
            </a:pPr>
            <a:endParaRPr lang="es-MX" sz="1400" dirty="0">
              <a:latin typeface="Montserrat" panose="000005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s-MX" sz="1400" dirty="0">
                <a:latin typeface="Montserrat" panose="00000500000000000000" pitchFamily="2" charset="0"/>
              </a:rPr>
              <a:t>Todos </a:t>
            </a:r>
            <a:r>
              <a:rPr lang="es-MX" sz="1400" b="1" dirty="0">
                <a:latin typeface="Montserrat" panose="00000500000000000000" pitchFamily="2" charset="0"/>
              </a:rPr>
              <a:t>los portafolios de evaluaciones a distancia deberán contar con su presentación </a:t>
            </a:r>
            <a:r>
              <a:rPr lang="es-MX" sz="1400" dirty="0">
                <a:latin typeface="Montserrat" panose="00000500000000000000" pitchFamily="2" charset="0"/>
              </a:rPr>
              <a:t>correspondiente que integrará los videos y fotografías de las evidencias de desempeño criticas establecidas desde el plan de evaluación y que se enviaran a la DAOCE para el proceso de revisión y dictaminación.</a:t>
            </a:r>
          </a:p>
          <a:p>
            <a:pPr algn="just">
              <a:lnSpc>
                <a:spcPct val="150000"/>
              </a:lnSpc>
            </a:pPr>
            <a:endParaRPr lang="es-MX" sz="1400" dirty="0">
              <a:latin typeface="Montserrat" panose="000005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s-MX" sz="1400" dirty="0">
                <a:latin typeface="Montserrat" panose="00000500000000000000" pitchFamily="2" charset="0"/>
              </a:rPr>
              <a:t>El envío de estos documentos será como siempre vía correo electrónico junto con las bases de datos, el pago, y oficio de solicitud de revisión y dictaminación, conforme a la muestra.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C1A04AF1-2720-4CA8-A4B8-C11B7D32DE61}"/>
              </a:ext>
            </a:extLst>
          </p:cNvPr>
          <p:cNvGrpSpPr>
            <a:grpSpLocks noChangeAspect="1"/>
          </p:cNvGrpSpPr>
          <p:nvPr/>
        </p:nvGrpSpPr>
        <p:grpSpPr>
          <a:xfrm>
            <a:off x="9012238" y="1373879"/>
            <a:ext cx="2804453" cy="4863409"/>
            <a:chOff x="646126" y="2152461"/>
            <a:chExt cx="2918425" cy="5171849"/>
          </a:xfrm>
        </p:grpSpPr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A5329528-C73F-479F-BF70-3E77B909EE73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49741" y="2152461"/>
              <a:ext cx="2553079" cy="2553079"/>
              <a:chOff x="802326" y="1997612"/>
              <a:chExt cx="3648788" cy="3648788"/>
            </a:xfrm>
          </p:grpSpPr>
          <p:pic>
            <p:nvPicPr>
              <p:cNvPr id="24" name="Imagen 23" descr="Imagen que contiene lego&#10;&#10;Descripción generada automáticamente">
                <a:extLst>
                  <a:ext uri="{FF2B5EF4-FFF2-40B4-BE49-F238E27FC236}">
                    <a16:creationId xmlns:a16="http://schemas.microsoft.com/office/drawing/2014/main" id="{2FB38A15-B935-43F0-94CB-9205F626B4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326" y="1997612"/>
                <a:ext cx="3648788" cy="364878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5" name="Rectángulo: esquinas redondeadas 24">
                <a:extLst>
                  <a:ext uri="{FF2B5EF4-FFF2-40B4-BE49-F238E27FC236}">
                    <a16:creationId xmlns:a16="http://schemas.microsoft.com/office/drawing/2014/main" id="{228813AA-F20C-41FA-82AD-355E40C0F9D2}"/>
                  </a:ext>
                </a:extLst>
              </p:cNvPr>
              <p:cNvSpPr/>
              <p:nvPr/>
            </p:nvSpPr>
            <p:spPr>
              <a:xfrm rot="16200000">
                <a:off x="1270763" y="3141895"/>
                <a:ext cx="2071467" cy="2718704"/>
              </a:xfrm>
              <a:prstGeom prst="roundRect">
                <a:avLst>
                  <a:gd name="adj" fmla="val 7977"/>
                </a:avLst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38100"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</p:grpSp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C339F973-2974-463B-89D2-BC6E43A94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8795" y="5058555"/>
              <a:ext cx="2265756" cy="2265755"/>
            </a:xfrm>
            <a:prstGeom prst="rect">
              <a:avLst/>
            </a:prstGeom>
          </p:spPr>
        </p:pic>
        <p:pic>
          <p:nvPicPr>
            <p:cNvPr id="23" name="Gráfico 22" descr="Agregar">
              <a:extLst>
                <a:ext uri="{FF2B5EF4-FFF2-40B4-BE49-F238E27FC236}">
                  <a16:creationId xmlns:a16="http://schemas.microsoft.com/office/drawing/2014/main" id="{4C6F420E-B3E5-40D0-9DCB-1572391F2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46126" y="4601356"/>
              <a:ext cx="914400" cy="9144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66137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dondear rectángulo de esquina del mismo lado 4">
            <a:extLst>
              <a:ext uri="{FF2B5EF4-FFF2-40B4-BE49-F238E27FC236}">
                <a16:creationId xmlns:a16="http://schemas.microsoft.com/office/drawing/2014/main" id="{BE6DD952-EE9A-426F-BF3A-063779310359}"/>
              </a:ext>
            </a:extLst>
          </p:cNvPr>
          <p:cNvSpPr/>
          <p:nvPr/>
        </p:nvSpPr>
        <p:spPr>
          <a:xfrm>
            <a:off x="445372" y="5255762"/>
            <a:ext cx="1478337" cy="8950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68580" rIns="22860" bIns="22860" numCol="1" spcCol="1270" anchor="t" anchorCtr="0">
            <a:noAutofit/>
          </a:bodyPr>
          <a:lstStyle/>
          <a:p>
            <a:pPr marL="171450" lvl="1" indent="-171450" algn="ctr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MX" sz="1400" dirty="0">
              <a:latin typeface="Montserrat" panose="00000500000000000000" pitchFamily="2" charset="0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1F968384-A16B-4F95-A806-152705D95041}"/>
              </a:ext>
            </a:extLst>
          </p:cNvPr>
          <p:cNvGrpSpPr/>
          <p:nvPr/>
        </p:nvGrpSpPr>
        <p:grpSpPr>
          <a:xfrm>
            <a:off x="0" y="170076"/>
            <a:ext cx="6005690" cy="688835"/>
            <a:chOff x="0" y="207381"/>
            <a:chExt cx="6005690" cy="688835"/>
          </a:xfrm>
        </p:grpSpPr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28DF2D13-1250-4BDA-B0AC-F2B90E4B9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2903" y="207407"/>
              <a:ext cx="3462787" cy="68880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000" dirty="0">
                <a:solidFill>
                  <a:srgbClr val="99CB38"/>
                </a:solidFill>
                <a:latin typeface="Open Sans Light" panose="020B0306030504020204" pitchFamily="34" charset="0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AD8E403E-CC9B-4A9D-ADD8-0D224E3E8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609" y="207407"/>
              <a:ext cx="3462787" cy="688809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000" dirty="0">
                <a:solidFill>
                  <a:srgbClr val="99CB38"/>
                </a:solidFill>
                <a:latin typeface="Open Sans Light" panose="020B0306030504020204" pitchFamily="34" charset="0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CE21FFF-BDAB-4E2A-9F2F-BC583AF7C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8317" y="207407"/>
              <a:ext cx="3462787" cy="688809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000" dirty="0">
                <a:solidFill>
                  <a:srgbClr val="99CB38"/>
                </a:solidFill>
                <a:latin typeface="Open Sans Light" panose="020B0306030504020204" pitchFamily="34" charset="0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8F302A51-1049-421A-A513-D50DFDFA5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7866" y="207407"/>
              <a:ext cx="3462786" cy="688809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000" dirty="0">
                <a:solidFill>
                  <a:srgbClr val="99CB38"/>
                </a:solidFill>
                <a:latin typeface="Open Sans Light" panose="020B0306030504020204" pitchFamily="34" charset="0"/>
              </a:endParaRPr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6078CC2C-3950-4E94-906C-F2905349F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7381"/>
              <a:ext cx="4330094" cy="688810"/>
            </a:xfrm>
            <a:custGeom>
              <a:avLst/>
              <a:gdLst>
                <a:gd name="connsiteX0" fmla="*/ 0 w 4330094"/>
                <a:gd name="connsiteY0" fmla="*/ 0 h 688810"/>
                <a:gd name="connsiteX1" fmla="*/ 114804 w 4330094"/>
                <a:gd name="connsiteY1" fmla="*/ 0 h 688810"/>
                <a:gd name="connsiteX2" fmla="*/ 870125 w 4330094"/>
                <a:gd name="connsiteY2" fmla="*/ 0 h 688810"/>
                <a:gd name="connsiteX3" fmla="*/ 4215290 w 4330094"/>
                <a:gd name="connsiteY3" fmla="*/ 0 h 688810"/>
                <a:gd name="connsiteX4" fmla="*/ 4330094 w 4330094"/>
                <a:gd name="connsiteY4" fmla="*/ 114804 h 688810"/>
                <a:gd name="connsiteX5" fmla="*/ 4330094 w 4330094"/>
                <a:gd name="connsiteY5" fmla="*/ 574006 h 688810"/>
                <a:gd name="connsiteX6" fmla="*/ 4215290 w 4330094"/>
                <a:gd name="connsiteY6" fmla="*/ 688810 h 688810"/>
                <a:gd name="connsiteX7" fmla="*/ 870125 w 4330094"/>
                <a:gd name="connsiteY7" fmla="*/ 688810 h 688810"/>
                <a:gd name="connsiteX8" fmla="*/ 114804 w 4330094"/>
                <a:gd name="connsiteY8" fmla="*/ 688810 h 688810"/>
                <a:gd name="connsiteX9" fmla="*/ 0 w 4330094"/>
                <a:gd name="connsiteY9" fmla="*/ 688810 h 688810"/>
                <a:gd name="connsiteX10" fmla="*/ 0 w 4330094"/>
                <a:gd name="connsiteY10" fmla="*/ 574006 h 688810"/>
                <a:gd name="connsiteX11" fmla="*/ 0 w 4330094"/>
                <a:gd name="connsiteY11" fmla="*/ 114804 h 688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94" h="688810">
                  <a:moveTo>
                    <a:pt x="0" y="0"/>
                  </a:moveTo>
                  <a:lnTo>
                    <a:pt x="114804" y="0"/>
                  </a:lnTo>
                  <a:lnTo>
                    <a:pt x="870125" y="0"/>
                  </a:lnTo>
                  <a:lnTo>
                    <a:pt x="4215290" y="0"/>
                  </a:lnTo>
                  <a:cubicBezTo>
                    <a:pt x="4278694" y="0"/>
                    <a:pt x="4330094" y="51400"/>
                    <a:pt x="4330094" y="114804"/>
                  </a:cubicBezTo>
                  <a:lnTo>
                    <a:pt x="4330094" y="574006"/>
                  </a:lnTo>
                  <a:cubicBezTo>
                    <a:pt x="4330094" y="637410"/>
                    <a:pt x="4278694" y="688810"/>
                    <a:pt x="4215290" y="688810"/>
                  </a:cubicBezTo>
                  <a:lnTo>
                    <a:pt x="870125" y="688810"/>
                  </a:lnTo>
                  <a:lnTo>
                    <a:pt x="114804" y="688810"/>
                  </a:lnTo>
                  <a:lnTo>
                    <a:pt x="0" y="688810"/>
                  </a:lnTo>
                  <a:lnTo>
                    <a:pt x="0" y="574006"/>
                  </a:lnTo>
                  <a:lnTo>
                    <a:pt x="0" y="114804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2000" dirty="0">
                <a:solidFill>
                  <a:srgbClr val="A8E2C5"/>
                </a:solidFill>
                <a:latin typeface="Open Sans Light" panose="020B0306030504020204" pitchFamily="34" charset="0"/>
              </a:endParaRPr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DCC90BB-BC04-4EAF-910B-B6B421B38B44}"/>
              </a:ext>
            </a:extLst>
          </p:cNvPr>
          <p:cNvSpPr txBox="1"/>
          <p:nvPr/>
        </p:nvSpPr>
        <p:spPr>
          <a:xfrm>
            <a:off x="1048870" y="1547256"/>
            <a:ext cx="1009425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>
                <a:latin typeface="Montserrat" panose="00000500000000000000" pitchFamily="2" charset="0"/>
              </a:rPr>
              <a:t>Durante el proceso de evaluación se tomarán los videos correspondientes a las evidencias de desempeño claves. Una vez concluido el proceso de evaluación y la integración del  portafolio el evaluador deberá realizar lo siguiente: </a:t>
            </a:r>
          </a:p>
          <a:p>
            <a:pPr algn="just"/>
            <a:endParaRPr lang="es-MX" sz="1200" dirty="0"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200" dirty="0">
                <a:latin typeface="Montserrat" panose="00000500000000000000" pitchFamily="2" charset="0"/>
              </a:rPr>
              <a:t>Integrar los videos de acuerdo a la secuencia operativa del proceso de evaluación.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200" dirty="0"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200" dirty="0">
                <a:latin typeface="Montserrat" panose="00000500000000000000" pitchFamily="2" charset="0"/>
              </a:rPr>
              <a:t>Considerar los tiempos en cada video de aproximadamente como sugerencia de 20 segundos a 45 segundos estos deberán ser en cada etapa y al menos tendrán que ser 1 por cada elemento de competencia que considere desempeños.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200" dirty="0"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200" dirty="0">
                <a:latin typeface="Montserrat" panose="00000500000000000000" pitchFamily="2" charset="0"/>
              </a:rPr>
              <a:t>Los videos deberán ser considerados </a:t>
            </a:r>
            <a:r>
              <a:rPr lang="es-MX" sz="1200" b="1" dirty="0">
                <a:latin typeface="Montserrat" panose="00000500000000000000" pitchFamily="2" charset="0"/>
              </a:rPr>
              <a:t>principalmente de los desempeños</a:t>
            </a:r>
            <a:r>
              <a:rPr lang="es-MX" sz="1200" dirty="0">
                <a:latin typeface="Montserrat" panose="00000500000000000000" pitchFamily="2" charset="0"/>
              </a:rPr>
              <a:t>, asimismo considerarlos en las etapas de comunicación como la aplicación del diagnóstico, acuerdo del plan de evaluación y  retroalimentación con el candidato.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200" dirty="0"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200" dirty="0">
                <a:latin typeface="Montserrat" panose="00000500000000000000" pitchFamily="2" charset="0"/>
              </a:rPr>
              <a:t>Los videos deberán ser identificados y colocados secuencialmente por etapa describiendo el momento que representan.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200" dirty="0"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200" dirty="0">
                <a:latin typeface="Montserrat" panose="00000500000000000000" pitchFamily="2" charset="0"/>
              </a:rPr>
              <a:t>Deberá mencionar las estrategias de evaluación a distancia dentro del </a:t>
            </a:r>
            <a:r>
              <a:rPr lang="es-MX" sz="1200" b="1" dirty="0">
                <a:latin typeface="Montserrat" panose="00000500000000000000" pitchFamily="2" charset="0"/>
              </a:rPr>
              <a:t>Plan de Evaluación </a:t>
            </a:r>
            <a:r>
              <a:rPr lang="es-MX" sz="1200" dirty="0">
                <a:latin typeface="Montserrat" panose="00000500000000000000" pitchFamily="2" charset="0"/>
              </a:rPr>
              <a:t>en el apartado de requerimientos de forma detallada.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200" dirty="0"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200" dirty="0">
                <a:latin typeface="Montserrat" panose="00000500000000000000" pitchFamily="2" charset="0"/>
              </a:rPr>
              <a:t>Conforme al número de evidencias de desempeño y sí es necesario puede duplicar o insertar las diapositivas que sean necesarias.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200" dirty="0"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200" dirty="0">
                <a:latin typeface="Montserrat" panose="00000500000000000000" pitchFamily="2" charset="0"/>
              </a:rPr>
              <a:t>Tratar de insertar videos en un formato que no resulte tan pesado.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200" dirty="0"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200" dirty="0">
                <a:latin typeface="Montserrat" panose="00000500000000000000" pitchFamily="2" charset="0"/>
              </a:rPr>
              <a:t>La presentación se enviará junto con el portafolio del candidato.</a:t>
            </a:r>
            <a:endParaRPr lang="es-ES" sz="1200" dirty="0">
              <a:latin typeface="Montserrat" panose="00000500000000000000" pitchFamily="2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627893D-C2EE-444E-95DF-282E5E606793}"/>
              </a:ext>
            </a:extLst>
          </p:cNvPr>
          <p:cNvSpPr/>
          <p:nvPr/>
        </p:nvSpPr>
        <p:spPr>
          <a:xfrm>
            <a:off x="273910" y="329815"/>
            <a:ext cx="241123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s-MX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onsideraciones </a:t>
            </a:r>
          </a:p>
        </p:txBody>
      </p:sp>
    </p:spTree>
    <p:extLst>
      <p:ext uri="{BB962C8B-B14F-4D97-AF65-F5344CB8AC3E}">
        <p14:creationId xmlns:p14="http://schemas.microsoft.com/office/powerpoint/2010/main" val="126695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8 Rectángulo redondeado">
            <a:extLst>
              <a:ext uri="{FF2B5EF4-FFF2-40B4-BE49-F238E27FC236}">
                <a16:creationId xmlns:a16="http://schemas.microsoft.com/office/drawing/2014/main" id="{F6F8108E-A8C3-45B3-9454-1872DE161B3E}"/>
              </a:ext>
            </a:extLst>
          </p:cNvPr>
          <p:cNvSpPr/>
          <p:nvPr/>
        </p:nvSpPr>
        <p:spPr>
          <a:xfrm>
            <a:off x="-1153575" y="2462635"/>
            <a:ext cx="7977428" cy="1932730"/>
          </a:xfrm>
          <a:prstGeom prst="roundRect">
            <a:avLst>
              <a:gd name="adj" fmla="val 10000"/>
            </a:avLst>
          </a:prstGeom>
          <a:noFill/>
          <a:ln>
            <a:noFill/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1F968384-A16B-4F95-A806-152705D95041}"/>
              </a:ext>
            </a:extLst>
          </p:cNvPr>
          <p:cNvGrpSpPr/>
          <p:nvPr/>
        </p:nvGrpSpPr>
        <p:grpSpPr>
          <a:xfrm>
            <a:off x="0" y="170076"/>
            <a:ext cx="6005690" cy="688835"/>
            <a:chOff x="0" y="207381"/>
            <a:chExt cx="6005690" cy="688835"/>
          </a:xfrm>
        </p:grpSpPr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28DF2D13-1250-4BDA-B0AC-F2B90E4B9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2903" y="207407"/>
              <a:ext cx="3462787" cy="68880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000" dirty="0">
                <a:solidFill>
                  <a:srgbClr val="99CB38"/>
                </a:solidFill>
                <a:latin typeface="Open Sans Light" panose="020B0306030504020204" pitchFamily="34" charset="0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AD8E403E-CC9B-4A9D-ADD8-0D224E3E8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609" y="207407"/>
              <a:ext cx="3462787" cy="688809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000" dirty="0">
                <a:solidFill>
                  <a:srgbClr val="99CB38"/>
                </a:solidFill>
                <a:latin typeface="Open Sans Light" panose="020B0306030504020204" pitchFamily="34" charset="0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CE21FFF-BDAB-4E2A-9F2F-BC583AF7C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8317" y="207407"/>
              <a:ext cx="3462787" cy="688809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000" dirty="0">
                <a:solidFill>
                  <a:srgbClr val="99CB38"/>
                </a:solidFill>
                <a:latin typeface="Open Sans Light" panose="020B0306030504020204" pitchFamily="34" charset="0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8F302A51-1049-421A-A513-D50DFDFA5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7866" y="207407"/>
              <a:ext cx="3462786" cy="688809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000" dirty="0">
                <a:solidFill>
                  <a:srgbClr val="99CB38"/>
                </a:solidFill>
                <a:latin typeface="Open Sans Light" panose="020B0306030504020204" pitchFamily="34" charset="0"/>
              </a:endParaRPr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6078CC2C-3950-4E94-906C-F2905349F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7381"/>
              <a:ext cx="4330094" cy="688810"/>
            </a:xfrm>
            <a:custGeom>
              <a:avLst/>
              <a:gdLst>
                <a:gd name="connsiteX0" fmla="*/ 0 w 4330094"/>
                <a:gd name="connsiteY0" fmla="*/ 0 h 688810"/>
                <a:gd name="connsiteX1" fmla="*/ 114804 w 4330094"/>
                <a:gd name="connsiteY1" fmla="*/ 0 h 688810"/>
                <a:gd name="connsiteX2" fmla="*/ 870125 w 4330094"/>
                <a:gd name="connsiteY2" fmla="*/ 0 h 688810"/>
                <a:gd name="connsiteX3" fmla="*/ 4215290 w 4330094"/>
                <a:gd name="connsiteY3" fmla="*/ 0 h 688810"/>
                <a:gd name="connsiteX4" fmla="*/ 4330094 w 4330094"/>
                <a:gd name="connsiteY4" fmla="*/ 114804 h 688810"/>
                <a:gd name="connsiteX5" fmla="*/ 4330094 w 4330094"/>
                <a:gd name="connsiteY5" fmla="*/ 574006 h 688810"/>
                <a:gd name="connsiteX6" fmla="*/ 4215290 w 4330094"/>
                <a:gd name="connsiteY6" fmla="*/ 688810 h 688810"/>
                <a:gd name="connsiteX7" fmla="*/ 870125 w 4330094"/>
                <a:gd name="connsiteY7" fmla="*/ 688810 h 688810"/>
                <a:gd name="connsiteX8" fmla="*/ 114804 w 4330094"/>
                <a:gd name="connsiteY8" fmla="*/ 688810 h 688810"/>
                <a:gd name="connsiteX9" fmla="*/ 0 w 4330094"/>
                <a:gd name="connsiteY9" fmla="*/ 688810 h 688810"/>
                <a:gd name="connsiteX10" fmla="*/ 0 w 4330094"/>
                <a:gd name="connsiteY10" fmla="*/ 574006 h 688810"/>
                <a:gd name="connsiteX11" fmla="*/ 0 w 4330094"/>
                <a:gd name="connsiteY11" fmla="*/ 114804 h 688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94" h="688810">
                  <a:moveTo>
                    <a:pt x="0" y="0"/>
                  </a:moveTo>
                  <a:lnTo>
                    <a:pt x="114804" y="0"/>
                  </a:lnTo>
                  <a:lnTo>
                    <a:pt x="870125" y="0"/>
                  </a:lnTo>
                  <a:lnTo>
                    <a:pt x="4215290" y="0"/>
                  </a:lnTo>
                  <a:cubicBezTo>
                    <a:pt x="4278694" y="0"/>
                    <a:pt x="4330094" y="51400"/>
                    <a:pt x="4330094" y="114804"/>
                  </a:cubicBezTo>
                  <a:lnTo>
                    <a:pt x="4330094" y="574006"/>
                  </a:lnTo>
                  <a:cubicBezTo>
                    <a:pt x="4330094" y="637410"/>
                    <a:pt x="4278694" y="688810"/>
                    <a:pt x="4215290" y="688810"/>
                  </a:cubicBezTo>
                  <a:lnTo>
                    <a:pt x="870125" y="688810"/>
                  </a:lnTo>
                  <a:lnTo>
                    <a:pt x="114804" y="688810"/>
                  </a:lnTo>
                  <a:lnTo>
                    <a:pt x="0" y="688810"/>
                  </a:lnTo>
                  <a:lnTo>
                    <a:pt x="0" y="574006"/>
                  </a:lnTo>
                  <a:lnTo>
                    <a:pt x="0" y="114804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2000" dirty="0">
                <a:solidFill>
                  <a:srgbClr val="A8E2C5"/>
                </a:solidFill>
                <a:latin typeface="Open Sans Light" panose="020B0306030504020204" pitchFamily="34" charset="0"/>
              </a:endParaRPr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79F0765B-5952-405B-BF17-05042AE05765}"/>
                </a:ext>
              </a:extLst>
            </p:cNvPr>
            <p:cNvSpPr/>
            <p:nvPr/>
          </p:nvSpPr>
          <p:spPr>
            <a:xfrm>
              <a:off x="273910" y="367120"/>
              <a:ext cx="5298245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s-MX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 Medium" panose="000006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V</a:t>
              </a:r>
              <a:r>
                <a:rPr lang="es-MX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 Medium" panose="000006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ídeos de la </a:t>
              </a:r>
              <a:r>
                <a:rPr lang="es-MX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 Medium" panose="000006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a</a:t>
              </a:r>
              <a:r>
                <a:rPr lang="es-MX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 Medium" panose="000006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plicación del </a:t>
              </a:r>
              <a:r>
                <a:rPr lang="es-MX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 Medium" panose="000006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d</a:t>
              </a:r>
              <a:r>
                <a:rPr lang="es-MX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 Medium" panose="00000600000000000000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iagnóstico </a:t>
              </a:r>
            </a:p>
          </p:txBody>
        </p:sp>
      </p:grp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4ED3A988-5CE5-414B-807F-E23AC0AA691E}"/>
              </a:ext>
            </a:extLst>
          </p:cNvPr>
          <p:cNvSpPr/>
          <p:nvPr/>
        </p:nvSpPr>
        <p:spPr>
          <a:xfrm>
            <a:off x="2487885" y="1182973"/>
            <a:ext cx="3590186" cy="3790292"/>
          </a:xfrm>
          <a:prstGeom prst="roundRect">
            <a:avLst>
              <a:gd name="adj" fmla="val 2941"/>
            </a:avLst>
          </a:prstGeom>
          <a:noFill/>
          <a:ln w="38100">
            <a:solidFill>
              <a:srgbClr val="DEC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rgbClr val="DEC9A2"/>
                </a:solidFill>
                <a:latin typeface="Montserrat" panose="00000500000000000000" pitchFamily="2" charset="0"/>
              </a:rPr>
              <a:t>Insertar video aquí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A6C1093B-B226-49C7-B0DA-AA0DEE44856D}"/>
              </a:ext>
            </a:extLst>
          </p:cNvPr>
          <p:cNvSpPr/>
          <p:nvPr/>
        </p:nvSpPr>
        <p:spPr>
          <a:xfrm>
            <a:off x="6425826" y="1182973"/>
            <a:ext cx="3590186" cy="3790292"/>
          </a:xfrm>
          <a:prstGeom prst="roundRect">
            <a:avLst>
              <a:gd name="adj" fmla="val 2941"/>
            </a:avLst>
          </a:prstGeom>
          <a:noFill/>
          <a:ln w="38100">
            <a:solidFill>
              <a:srgbClr val="DEC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rgbClr val="DEC9A2"/>
                </a:solidFill>
                <a:latin typeface="Montserrat" panose="00000500000000000000" pitchFamily="2" charset="0"/>
              </a:rPr>
              <a:t>Insertar video aquí</a:t>
            </a: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FD2890D9-9E94-4182-ADD7-072BE476F8E2}"/>
              </a:ext>
            </a:extLst>
          </p:cNvPr>
          <p:cNvSpPr/>
          <p:nvPr/>
        </p:nvSpPr>
        <p:spPr>
          <a:xfrm>
            <a:off x="2487885" y="5125664"/>
            <a:ext cx="3590186" cy="1095469"/>
          </a:xfrm>
          <a:prstGeom prst="roundRect">
            <a:avLst>
              <a:gd name="adj" fmla="val 5396"/>
            </a:avLst>
          </a:prstGeom>
          <a:noFill/>
          <a:ln w="38100">
            <a:solidFill>
              <a:srgbClr val="DEC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0"/>
              </a:rPr>
              <a:t>Describa aquí, lo que representa el vídeo</a:t>
            </a: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37B80516-954B-40BD-A68D-4AEAD82F0F20}"/>
              </a:ext>
            </a:extLst>
          </p:cNvPr>
          <p:cNvSpPr/>
          <p:nvPr/>
        </p:nvSpPr>
        <p:spPr>
          <a:xfrm>
            <a:off x="6452437" y="5125664"/>
            <a:ext cx="3590186" cy="1095469"/>
          </a:xfrm>
          <a:prstGeom prst="roundRect">
            <a:avLst>
              <a:gd name="adj" fmla="val 5396"/>
            </a:avLst>
          </a:prstGeom>
          <a:noFill/>
          <a:ln w="38100">
            <a:solidFill>
              <a:srgbClr val="DEC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0"/>
              </a:rPr>
              <a:t>Describa aquí, lo que representa el vídeo</a:t>
            </a:r>
          </a:p>
        </p:txBody>
      </p:sp>
    </p:spTree>
    <p:extLst>
      <p:ext uri="{BB962C8B-B14F-4D97-AF65-F5344CB8AC3E}">
        <p14:creationId xmlns:p14="http://schemas.microsoft.com/office/powerpoint/2010/main" val="134539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id="{E5C0CBF1-B88D-44AF-BEED-FCE911F43599}"/>
              </a:ext>
            </a:extLst>
          </p:cNvPr>
          <p:cNvSpPr/>
          <p:nvPr/>
        </p:nvSpPr>
        <p:spPr>
          <a:xfrm>
            <a:off x="273910" y="329815"/>
            <a:ext cx="573426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es-MX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ídeos del 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s-MX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cuerdo del 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s-MX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lan de 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s-MX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valuación</a:t>
            </a: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93167124-2821-48AF-B2C4-A34A56454934}"/>
              </a:ext>
            </a:extLst>
          </p:cNvPr>
          <p:cNvSpPr/>
          <p:nvPr/>
        </p:nvSpPr>
        <p:spPr>
          <a:xfrm>
            <a:off x="345320" y="1294471"/>
            <a:ext cx="3590186" cy="3790292"/>
          </a:xfrm>
          <a:prstGeom prst="roundRect">
            <a:avLst>
              <a:gd name="adj" fmla="val 2941"/>
            </a:avLst>
          </a:prstGeom>
          <a:noFill/>
          <a:ln w="38100">
            <a:solidFill>
              <a:srgbClr val="DEC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rgbClr val="DEC9A2"/>
                </a:solidFill>
                <a:latin typeface="Montserrat" panose="00000500000000000000" pitchFamily="2" charset="0"/>
              </a:rPr>
              <a:t>Insertar video aquí</a:t>
            </a: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B78F3B93-308C-41A4-8144-F2CA40E33A40}"/>
              </a:ext>
            </a:extLst>
          </p:cNvPr>
          <p:cNvSpPr/>
          <p:nvPr/>
        </p:nvSpPr>
        <p:spPr>
          <a:xfrm>
            <a:off x="4283261" y="1294471"/>
            <a:ext cx="3590186" cy="3790292"/>
          </a:xfrm>
          <a:prstGeom prst="roundRect">
            <a:avLst>
              <a:gd name="adj" fmla="val 2941"/>
            </a:avLst>
          </a:prstGeom>
          <a:noFill/>
          <a:ln w="38100">
            <a:solidFill>
              <a:srgbClr val="DEC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rgbClr val="DEC9A2"/>
                </a:solidFill>
                <a:latin typeface="Montserrat" panose="00000500000000000000" pitchFamily="2" charset="0"/>
              </a:rPr>
              <a:t>Insertar video aquí</a:t>
            </a: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3DB314D6-0B9F-4F10-8B35-39494C9BA56D}"/>
              </a:ext>
            </a:extLst>
          </p:cNvPr>
          <p:cNvSpPr/>
          <p:nvPr/>
        </p:nvSpPr>
        <p:spPr>
          <a:xfrm>
            <a:off x="8221202" y="1294471"/>
            <a:ext cx="3590186" cy="3790292"/>
          </a:xfrm>
          <a:prstGeom prst="roundRect">
            <a:avLst>
              <a:gd name="adj" fmla="val 2941"/>
            </a:avLst>
          </a:prstGeom>
          <a:noFill/>
          <a:ln w="38100">
            <a:solidFill>
              <a:srgbClr val="DEC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rgbClr val="DEC9A2"/>
                </a:solidFill>
                <a:latin typeface="Montserrat" panose="00000500000000000000" pitchFamily="2" charset="0"/>
              </a:rPr>
              <a:t>Insertar video aquí</a:t>
            </a: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65C7523A-5EE6-4900-864A-3D4E63EBC700}"/>
              </a:ext>
            </a:extLst>
          </p:cNvPr>
          <p:cNvSpPr/>
          <p:nvPr/>
        </p:nvSpPr>
        <p:spPr>
          <a:xfrm>
            <a:off x="345320" y="5237162"/>
            <a:ext cx="3590186" cy="1095469"/>
          </a:xfrm>
          <a:prstGeom prst="roundRect">
            <a:avLst>
              <a:gd name="adj" fmla="val 5396"/>
            </a:avLst>
          </a:prstGeom>
          <a:noFill/>
          <a:ln w="38100">
            <a:solidFill>
              <a:srgbClr val="DEC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0"/>
              </a:rPr>
              <a:t>Describa aquí, lo que representa el vídeo</a:t>
            </a:r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FC58FB6C-8E69-4004-8180-5FCEAC373EB1}"/>
              </a:ext>
            </a:extLst>
          </p:cNvPr>
          <p:cNvSpPr/>
          <p:nvPr/>
        </p:nvSpPr>
        <p:spPr>
          <a:xfrm>
            <a:off x="4309872" y="5237162"/>
            <a:ext cx="3590186" cy="1095469"/>
          </a:xfrm>
          <a:prstGeom prst="roundRect">
            <a:avLst>
              <a:gd name="adj" fmla="val 5396"/>
            </a:avLst>
          </a:prstGeom>
          <a:noFill/>
          <a:ln w="38100">
            <a:solidFill>
              <a:srgbClr val="DEC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0"/>
              </a:rPr>
              <a:t>Describa aquí, lo que representa el vídeo</a:t>
            </a:r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EDEBC7A3-86F9-49ED-BBA8-86D317671191}"/>
              </a:ext>
            </a:extLst>
          </p:cNvPr>
          <p:cNvSpPr/>
          <p:nvPr/>
        </p:nvSpPr>
        <p:spPr>
          <a:xfrm>
            <a:off x="8214389" y="5237161"/>
            <a:ext cx="3590186" cy="1095469"/>
          </a:xfrm>
          <a:prstGeom prst="roundRect">
            <a:avLst>
              <a:gd name="adj" fmla="val 5396"/>
            </a:avLst>
          </a:prstGeom>
          <a:noFill/>
          <a:ln w="38100">
            <a:solidFill>
              <a:srgbClr val="DEC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0"/>
              </a:rPr>
              <a:t>Describa aquí, lo que representa el vídeo</a:t>
            </a:r>
          </a:p>
        </p:txBody>
      </p:sp>
    </p:spTree>
    <p:extLst>
      <p:ext uri="{BB962C8B-B14F-4D97-AF65-F5344CB8AC3E}">
        <p14:creationId xmlns:p14="http://schemas.microsoft.com/office/powerpoint/2010/main" val="3761642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6107C33D-D2FD-464B-AFBD-EA837D11AFCE}"/>
              </a:ext>
            </a:extLst>
          </p:cNvPr>
          <p:cNvSpPr/>
          <p:nvPr/>
        </p:nvSpPr>
        <p:spPr>
          <a:xfrm>
            <a:off x="345320" y="1294471"/>
            <a:ext cx="3590186" cy="3790292"/>
          </a:xfrm>
          <a:prstGeom prst="roundRect">
            <a:avLst>
              <a:gd name="adj" fmla="val 2941"/>
            </a:avLst>
          </a:prstGeom>
          <a:noFill/>
          <a:ln w="38100">
            <a:solidFill>
              <a:srgbClr val="DEC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rgbClr val="DEC9A2"/>
                </a:solidFill>
                <a:latin typeface="Montserrat" panose="00000500000000000000" pitchFamily="2" charset="0"/>
              </a:rPr>
              <a:t>Insertar video aquí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C5E2145B-D42F-4338-B01A-887E1496E683}"/>
              </a:ext>
            </a:extLst>
          </p:cNvPr>
          <p:cNvSpPr/>
          <p:nvPr/>
        </p:nvSpPr>
        <p:spPr>
          <a:xfrm>
            <a:off x="4283261" y="1294471"/>
            <a:ext cx="3590186" cy="3790292"/>
          </a:xfrm>
          <a:prstGeom prst="roundRect">
            <a:avLst>
              <a:gd name="adj" fmla="val 2941"/>
            </a:avLst>
          </a:prstGeom>
          <a:noFill/>
          <a:ln w="38100">
            <a:solidFill>
              <a:srgbClr val="DEC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rgbClr val="DEC9A2"/>
                </a:solidFill>
                <a:latin typeface="Montserrat" panose="00000500000000000000" pitchFamily="2" charset="0"/>
              </a:rPr>
              <a:t>Insertar video aquí</a:t>
            </a: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0CAFE607-DF4C-4899-B19A-92D7F74A97BA}"/>
              </a:ext>
            </a:extLst>
          </p:cNvPr>
          <p:cNvSpPr/>
          <p:nvPr/>
        </p:nvSpPr>
        <p:spPr>
          <a:xfrm>
            <a:off x="8221202" y="1294471"/>
            <a:ext cx="3590186" cy="3790292"/>
          </a:xfrm>
          <a:prstGeom prst="roundRect">
            <a:avLst>
              <a:gd name="adj" fmla="val 2941"/>
            </a:avLst>
          </a:prstGeom>
          <a:noFill/>
          <a:ln w="38100">
            <a:solidFill>
              <a:srgbClr val="DEC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rgbClr val="DEC9A2"/>
                </a:solidFill>
                <a:latin typeface="Montserrat" panose="00000500000000000000" pitchFamily="2" charset="0"/>
              </a:rPr>
              <a:t>Insertar video aquí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D8D17FB9-1BB2-463C-B67F-B2EF8504ED8D}"/>
              </a:ext>
            </a:extLst>
          </p:cNvPr>
          <p:cNvSpPr/>
          <p:nvPr/>
        </p:nvSpPr>
        <p:spPr>
          <a:xfrm>
            <a:off x="345320" y="5237162"/>
            <a:ext cx="3590186" cy="1095469"/>
          </a:xfrm>
          <a:prstGeom prst="roundRect">
            <a:avLst>
              <a:gd name="adj" fmla="val 5396"/>
            </a:avLst>
          </a:prstGeom>
          <a:noFill/>
          <a:ln w="38100">
            <a:solidFill>
              <a:srgbClr val="DEC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0"/>
              </a:rPr>
              <a:t>Describa aquí, lo que representa el vídeo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7A9D244C-1719-4A13-A832-D5F1BACEBE95}"/>
              </a:ext>
            </a:extLst>
          </p:cNvPr>
          <p:cNvSpPr/>
          <p:nvPr/>
        </p:nvSpPr>
        <p:spPr>
          <a:xfrm>
            <a:off x="4309872" y="5237162"/>
            <a:ext cx="3590186" cy="1095469"/>
          </a:xfrm>
          <a:prstGeom prst="roundRect">
            <a:avLst>
              <a:gd name="adj" fmla="val 5396"/>
            </a:avLst>
          </a:prstGeom>
          <a:noFill/>
          <a:ln w="38100">
            <a:solidFill>
              <a:srgbClr val="DEC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0"/>
              </a:rPr>
              <a:t>Describa aquí, lo que representa el vídeo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0A90701A-0371-4F21-92A8-704B7435C0E7}"/>
              </a:ext>
            </a:extLst>
          </p:cNvPr>
          <p:cNvSpPr/>
          <p:nvPr/>
        </p:nvSpPr>
        <p:spPr>
          <a:xfrm>
            <a:off x="8214389" y="5237161"/>
            <a:ext cx="3590186" cy="1095469"/>
          </a:xfrm>
          <a:prstGeom prst="roundRect">
            <a:avLst>
              <a:gd name="adj" fmla="val 5396"/>
            </a:avLst>
          </a:prstGeom>
          <a:noFill/>
          <a:ln w="38100">
            <a:solidFill>
              <a:srgbClr val="DEC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0"/>
              </a:rPr>
              <a:t>Describa aquí, lo que representa el vídeo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104B5B47-D2B1-4536-B378-88C8C5A0814C}"/>
              </a:ext>
            </a:extLst>
          </p:cNvPr>
          <p:cNvSpPr/>
          <p:nvPr/>
        </p:nvSpPr>
        <p:spPr>
          <a:xfrm>
            <a:off x="273910" y="329815"/>
            <a:ext cx="576472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es-MX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ídeos del 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s-MX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nicio del 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s-MX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roceso de 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s-MX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valuación</a:t>
            </a:r>
          </a:p>
        </p:txBody>
      </p:sp>
    </p:spTree>
    <p:extLst>
      <p:ext uri="{BB962C8B-B14F-4D97-AF65-F5344CB8AC3E}">
        <p14:creationId xmlns:p14="http://schemas.microsoft.com/office/powerpoint/2010/main" val="93364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C549119C-2F19-4596-B650-99CEEA80E8B6}"/>
              </a:ext>
            </a:extLst>
          </p:cNvPr>
          <p:cNvSpPr/>
          <p:nvPr/>
        </p:nvSpPr>
        <p:spPr>
          <a:xfrm>
            <a:off x="345320" y="1294471"/>
            <a:ext cx="3590186" cy="3790292"/>
          </a:xfrm>
          <a:prstGeom prst="roundRect">
            <a:avLst>
              <a:gd name="adj" fmla="val 2941"/>
            </a:avLst>
          </a:prstGeom>
          <a:noFill/>
          <a:ln w="38100">
            <a:solidFill>
              <a:srgbClr val="DEC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rgbClr val="DEC9A2"/>
                </a:solidFill>
                <a:latin typeface="Montserrat" panose="00000500000000000000" pitchFamily="2" charset="0"/>
              </a:rPr>
              <a:t>Insertar video aquí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90D8B1FA-BA08-446D-976D-1D7D38CACC97}"/>
              </a:ext>
            </a:extLst>
          </p:cNvPr>
          <p:cNvSpPr/>
          <p:nvPr/>
        </p:nvSpPr>
        <p:spPr>
          <a:xfrm>
            <a:off x="4283261" y="1294471"/>
            <a:ext cx="3590186" cy="3790292"/>
          </a:xfrm>
          <a:prstGeom prst="roundRect">
            <a:avLst>
              <a:gd name="adj" fmla="val 2941"/>
            </a:avLst>
          </a:prstGeom>
          <a:noFill/>
          <a:ln w="38100">
            <a:solidFill>
              <a:srgbClr val="DEC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rgbClr val="DEC9A2"/>
                </a:solidFill>
                <a:latin typeface="Montserrat" panose="00000500000000000000" pitchFamily="2" charset="0"/>
              </a:rPr>
              <a:t>Insertar video aquí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399C0D47-03D3-4E70-B223-E1AA8DE97EEB}"/>
              </a:ext>
            </a:extLst>
          </p:cNvPr>
          <p:cNvSpPr/>
          <p:nvPr/>
        </p:nvSpPr>
        <p:spPr>
          <a:xfrm>
            <a:off x="8221202" y="1294471"/>
            <a:ext cx="3590186" cy="3790292"/>
          </a:xfrm>
          <a:prstGeom prst="roundRect">
            <a:avLst>
              <a:gd name="adj" fmla="val 2941"/>
            </a:avLst>
          </a:prstGeom>
          <a:noFill/>
          <a:ln w="38100">
            <a:solidFill>
              <a:srgbClr val="DEC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rgbClr val="DEC9A2"/>
                </a:solidFill>
                <a:latin typeface="Montserrat" panose="00000500000000000000" pitchFamily="2" charset="0"/>
              </a:rPr>
              <a:t>Insertar video aquí</a:t>
            </a: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0BFDBF98-348A-4DA4-B610-9A68993CD5BD}"/>
              </a:ext>
            </a:extLst>
          </p:cNvPr>
          <p:cNvSpPr/>
          <p:nvPr/>
        </p:nvSpPr>
        <p:spPr>
          <a:xfrm>
            <a:off x="345320" y="5237162"/>
            <a:ext cx="3590186" cy="1095469"/>
          </a:xfrm>
          <a:prstGeom prst="roundRect">
            <a:avLst>
              <a:gd name="adj" fmla="val 5396"/>
            </a:avLst>
          </a:prstGeom>
          <a:noFill/>
          <a:ln w="38100">
            <a:solidFill>
              <a:srgbClr val="DEC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0"/>
              </a:rPr>
              <a:t>Describa aquí, lo que representa el vídeo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1901E5C7-0FF3-4E12-A721-65180E718657}"/>
              </a:ext>
            </a:extLst>
          </p:cNvPr>
          <p:cNvSpPr/>
          <p:nvPr/>
        </p:nvSpPr>
        <p:spPr>
          <a:xfrm>
            <a:off x="4309872" y="5237162"/>
            <a:ext cx="3590186" cy="1095469"/>
          </a:xfrm>
          <a:prstGeom prst="roundRect">
            <a:avLst>
              <a:gd name="adj" fmla="val 5396"/>
            </a:avLst>
          </a:prstGeom>
          <a:noFill/>
          <a:ln w="38100">
            <a:solidFill>
              <a:srgbClr val="DEC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0"/>
              </a:rPr>
              <a:t>Describa aquí, lo que representa el vídeo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038FFF8E-7010-44A7-8BCD-543D5DDB9826}"/>
              </a:ext>
            </a:extLst>
          </p:cNvPr>
          <p:cNvSpPr/>
          <p:nvPr/>
        </p:nvSpPr>
        <p:spPr>
          <a:xfrm>
            <a:off x="8214389" y="5237161"/>
            <a:ext cx="3590186" cy="1095469"/>
          </a:xfrm>
          <a:prstGeom prst="roundRect">
            <a:avLst>
              <a:gd name="adj" fmla="val 5396"/>
            </a:avLst>
          </a:prstGeom>
          <a:noFill/>
          <a:ln w="38100">
            <a:solidFill>
              <a:srgbClr val="DEC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0"/>
              </a:rPr>
              <a:t>Describa aquí, lo que representa el vídeo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C8173213-A349-4DA7-8A05-20D920506BE4}"/>
              </a:ext>
            </a:extLst>
          </p:cNvPr>
          <p:cNvSpPr/>
          <p:nvPr/>
        </p:nvSpPr>
        <p:spPr>
          <a:xfrm>
            <a:off x="163303" y="186376"/>
            <a:ext cx="580479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es-MX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ídeos  de la 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s-MX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tapa 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s-MX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ntermedia del 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s-MX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roceso </a:t>
            </a:r>
          </a:p>
          <a:p>
            <a:pPr algn="r"/>
            <a:r>
              <a:rPr lang="es-MX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de 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s-MX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valuación</a:t>
            </a:r>
          </a:p>
        </p:txBody>
      </p:sp>
    </p:spTree>
    <p:extLst>
      <p:ext uri="{BB962C8B-B14F-4D97-AF65-F5344CB8AC3E}">
        <p14:creationId xmlns:p14="http://schemas.microsoft.com/office/powerpoint/2010/main" val="158278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2C15EAC8-72E1-4ACE-87A1-667DFB93C03D}"/>
              </a:ext>
            </a:extLst>
          </p:cNvPr>
          <p:cNvSpPr/>
          <p:nvPr/>
        </p:nvSpPr>
        <p:spPr>
          <a:xfrm>
            <a:off x="184142" y="177410"/>
            <a:ext cx="485421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es-MX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ídeos de la 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s-MX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tapa 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es-MX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inal del 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s-MX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roceso </a:t>
            </a:r>
          </a:p>
          <a:p>
            <a:pPr algn="r"/>
            <a:r>
              <a:rPr lang="es-MX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de 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s-MX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valuación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A316F4C9-89A0-4B70-B762-59D373F2A251}"/>
              </a:ext>
            </a:extLst>
          </p:cNvPr>
          <p:cNvSpPr/>
          <p:nvPr/>
        </p:nvSpPr>
        <p:spPr>
          <a:xfrm>
            <a:off x="345320" y="1294471"/>
            <a:ext cx="3590186" cy="3790292"/>
          </a:xfrm>
          <a:prstGeom prst="roundRect">
            <a:avLst>
              <a:gd name="adj" fmla="val 2941"/>
            </a:avLst>
          </a:prstGeom>
          <a:noFill/>
          <a:ln w="38100">
            <a:solidFill>
              <a:srgbClr val="DEC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rgbClr val="DEC9A2"/>
                </a:solidFill>
                <a:latin typeface="Montserrat" panose="00000500000000000000" pitchFamily="2" charset="0"/>
              </a:rPr>
              <a:t>Insertar video aquí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44DCBE48-D4DE-4B27-9FCB-B09A6A984EF1}"/>
              </a:ext>
            </a:extLst>
          </p:cNvPr>
          <p:cNvSpPr/>
          <p:nvPr/>
        </p:nvSpPr>
        <p:spPr>
          <a:xfrm>
            <a:off x="4283261" y="1294471"/>
            <a:ext cx="3590186" cy="3790292"/>
          </a:xfrm>
          <a:prstGeom prst="roundRect">
            <a:avLst>
              <a:gd name="adj" fmla="val 2941"/>
            </a:avLst>
          </a:prstGeom>
          <a:noFill/>
          <a:ln w="38100">
            <a:solidFill>
              <a:srgbClr val="DEC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rgbClr val="DEC9A2"/>
                </a:solidFill>
                <a:latin typeface="Montserrat" panose="00000500000000000000" pitchFamily="2" charset="0"/>
              </a:rPr>
              <a:t>Insertar video aquí</a:t>
            </a: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0265552A-EA4E-4E52-ADF9-48E92DF1CB6F}"/>
              </a:ext>
            </a:extLst>
          </p:cNvPr>
          <p:cNvSpPr/>
          <p:nvPr/>
        </p:nvSpPr>
        <p:spPr>
          <a:xfrm>
            <a:off x="8221202" y="1294471"/>
            <a:ext cx="3590186" cy="3790292"/>
          </a:xfrm>
          <a:prstGeom prst="roundRect">
            <a:avLst>
              <a:gd name="adj" fmla="val 2941"/>
            </a:avLst>
          </a:prstGeom>
          <a:noFill/>
          <a:ln w="38100">
            <a:solidFill>
              <a:srgbClr val="DEC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rgbClr val="DEC9A2"/>
                </a:solidFill>
                <a:latin typeface="Montserrat" panose="00000500000000000000" pitchFamily="2" charset="0"/>
              </a:rPr>
              <a:t>Insertar video aquí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E3A59234-AD38-4782-B7DF-2BDCE8DBEB2B}"/>
              </a:ext>
            </a:extLst>
          </p:cNvPr>
          <p:cNvSpPr/>
          <p:nvPr/>
        </p:nvSpPr>
        <p:spPr>
          <a:xfrm>
            <a:off x="345320" y="5237162"/>
            <a:ext cx="3590186" cy="1095469"/>
          </a:xfrm>
          <a:prstGeom prst="roundRect">
            <a:avLst>
              <a:gd name="adj" fmla="val 5396"/>
            </a:avLst>
          </a:prstGeom>
          <a:noFill/>
          <a:ln w="38100">
            <a:solidFill>
              <a:srgbClr val="DEC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0"/>
              </a:rPr>
              <a:t>Describa aquí, lo que representa el vídeo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C9AEA366-994F-4C66-84A4-B5042F31EBA0}"/>
              </a:ext>
            </a:extLst>
          </p:cNvPr>
          <p:cNvSpPr/>
          <p:nvPr/>
        </p:nvSpPr>
        <p:spPr>
          <a:xfrm>
            <a:off x="4309872" y="5237162"/>
            <a:ext cx="3590186" cy="1095469"/>
          </a:xfrm>
          <a:prstGeom prst="roundRect">
            <a:avLst>
              <a:gd name="adj" fmla="val 5396"/>
            </a:avLst>
          </a:prstGeom>
          <a:noFill/>
          <a:ln w="38100">
            <a:solidFill>
              <a:srgbClr val="DEC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0"/>
              </a:rPr>
              <a:t>Describa aquí, lo que representa el vídeo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F698490F-E5A4-4A41-84D9-FC233EB918F3}"/>
              </a:ext>
            </a:extLst>
          </p:cNvPr>
          <p:cNvSpPr/>
          <p:nvPr/>
        </p:nvSpPr>
        <p:spPr>
          <a:xfrm>
            <a:off x="8214389" y="5237161"/>
            <a:ext cx="3590186" cy="1095469"/>
          </a:xfrm>
          <a:prstGeom prst="roundRect">
            <a:avLst>
              <a:gd name="adj" fmla="val 5396"/>
            </a:avLst>
          </a:prstGeom>
          <a:noFill/>
          <a:ln w="38100">
            <a:solidFill>
              <a:srgbClr val="DEC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0"/>
              </a:rPr>
              <a:t>Describa aquí, lo que representa el vídeo</a:t>
            </a:r>
          </a:p>
        </p:txBody>
      </p:sp>
    </p:spTree>
    <p:extLst>
      <p:ext uri="{BB962C8B-B14F-4D97-AF65-F5344CB8AC3E}">
        <p14:creationId xmlns:p14="http://schemas.microsoft.com/office/powerpoint/2010/main" val="125931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9E63A7AC-CC76-452A-9FB3-B87117CC342B}"/>
              </a:ext>
            </a:extLst>
          </p:cNvPr>
          <p:cNvSpPr/>
          <p:nvPr/>
        </p:nvSpPr>
        <p:spPr>
          <a:xfrm>
            <a:off x="10956" y="177410"/>
            <a:ext cx="531427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es-MX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ídeos de la 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s-MX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plicación del 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s-MX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uestionario</a:t>
            </a:r>
          </a:p>
          <a:p>
            <a:pPr algn="r"/>
            <a:r>
              <a:rPr lang="es-MX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y 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s-MX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tros 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s-MX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nstrumentos de 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s-MX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valuación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232A4B6C-58F8-495A-9963-1614524AEEDD}"/>
              </a:ext>
            </a:extLst>
          </p:cNvPr>
          <p:cNvSpPr/>
          <p:nvPr/>
        </p:nvSpPr>
        <p:spPr>
          <a:xfrm>
            <a:off x="345320" y="1294471"/>
            <a:ext cx="3590186" cy="3790292"/>
          </a:xfrm>
          <a:prstGeom prst="roundRect">
            <a:avLst>
              <a:gd name="adj" fmla="val 2941"/>
            </a:avLst>
          </a:prstGeom>
          <a:noFill/>
          <a:ln w="38100">
            <a:solidFill>
              <a:srgbClr val="DEC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rgbClr val="DEC9A2"/>
                </a:solidFill>
                <a:latin typeface="Montserrat" panose="00000500000000000000" pitchFamily="2" charset="0"/>
              </a:rPr>
              <a:t>Insertar video aquí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DFD1CC53-DEFE-4B52-A6F0-E60F2CF275E3}"/>
              </a:ext>
            </a:extLst>
          </p:cNvPr>
          <p:cNvSpPr/>
          <p:nvPr/>
        </p:nvSpPr>
        <p:spPr>
          <a:xfrm>
            <a:off x="4283261" y="1294471"/>
            <a:ext cx="3590186" cy="3790292"/>
          </a:xfrm>
          <a:prstGeom prst="roundRect">
            <a:avLst>
              <a:gd name="adj" fmla="val 2941"/>
            </a:avLst>
          </a:prstGeom>
          <a:noFill/>
          <a:ln w="38100">
            <a:solidFill>
              <a:srgbClr val="DEC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rgbClr val="DEC9A2"/>
                </a:solidFill>
                <a:latin typeface="Montserrat" panose="00000500000000000000" pitchFamily="2" charset="0"/>
              </a:rPr>
              <a:t>Insertar video aquí</a:t>
            </a: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DA158EAA-44B1-4E75-8FF0-D72D6B7F9D2B}"/>
              </a:ext>
            </a:extLst>
          </p:cNvPr>
          <p:cNvSpPr/>
          <p:nvPr/>
        </p:nvSpPr>
        <p:spPr>
          <a:xfrm>
            <a:off x="8221202" y="1294471"/>
            <a:ext cx="3590186" cy="3790292"/>
          </a:xfrm>
          <a:prstGeom prst="roundRect">
            <a:avLst>
              <a:gd name="adj" fmla="val 2941"/>
            </a:avLst>
          </a:prstGeom>
          <a:noFill/>
          <a:ln w="38100">
            <a:solidFill>
              <a:srgbClr val="DEC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rgbClr val="DEC9A2"/>
                </a:solidFill>
                <a:latin typeface="Montserrat" panose="00000500000000000000" pitchFamily="2" charset="0"/>
              </a:rPr>
              <a:t>Insertar video aquí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454EF0A4-230F-4C9A-AED4-5298DCD436C5}"/>
              </a:ext>
            </a:extLst>
          </p:cNvPr>
          <p:cNvSpPr/>
          <p:nvPr/>
        </p:nvSpPr>
        <p:spPr>
          <a:xfrm>
            <a:off x="345320" y="5237162"/>
            <a:ext cx="3590186" cy="1095469"/>
          </a:xfrm>
          <a:prstGeom prst="roundRect">
            <a:avLst>
              <a:gd name="adj" fmla="val 5396"/>
            </a:avLst>
          </a:prstGeom>
          <a:noFill/>
          <a:ln w="38100">
            <a:solidFill>
              <a:srgbClr val="DEC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0"/>
              </a:rPr>
              <a:t>Describa aquí, lo que representa el vídeo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CCE2D4BE-7C79-4124-95F0-E6B945D5E323}"/>
              </a:ext>
            </a:extLst>
          </p:cNvPr>
          <p:cNvSpPr/>
          <p:nvPr/>
        </p:nvSpPr>
        <p:spPr>
          <a:xfrm>
            <a:off x="4309872" y="5237162"/>
            <a:ext cx="3590186" cy="1095469"/>
          </a:xfrm>
          <a:prstGeom prst="roundRect">
            <a:avLst>
              <a:gd name="adj" fmla="val 5396"/>
            </a:avLst>
          </a:prstGeom>
          <a:noFill/>
          <a:ln w="38100">
            <a:solidFill>
              <a:srgbClr val="DEC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0"/>
              </a:rPr>
              <a:t>Describa aquí, lo que representa el vídeo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80421926-FB71-4A54-9463-1588DDC49551}"/>
              </a:ext>
            </a:extLst>
          </p:cNvPr>
          <p:cNvSpPr/>
          <p:nvPr/>
        </p:nvSpPr>
        <p:spPr>
          <a:xfrm>
            <a:off x="8214389" y="5237161"/>
            <a:ext cx="3590186" cy="1095469"/>
          </a:xfrm>
          <a:prstGeom prst="roundRect">
            <a:avLst>
              <a:gd name="adj" fmla="val 5396"/>
            </a:avLst>
          </a:prstGeom>
          <a:noFill/>
          <a:ln w="38100">
            <a:solidFill>
              <a:srgbClr val="DEC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0"/>
              </a:rPr>
              <a:t>Describa aquí, lo que representa el vídeo</a:t>
            </a:r>
          </a:p>
        </p:txBody>
      </p:sp>
    </p:spTree>
    <p:extLst>
      <p:ext uri="{BB962C8B-B14F-4D97-AF65-F5344CB8AC3E}">
        <p14:creationId xmlns:p14="http://schemas.microsoft.com/office/powerpoint/2010/main" val="41619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19BF054E-BCAA-4B39-AF1D-1428DA245968}"/>
              </a:ext>
            </a:extLst>
          </p:cNvPr>
          <p:cNvSpPr/>
          <p:nvPr/>
        </p:nvSpPr>
        <p:spPr>
          <a:xfrm>
            <a:off x="17927" y="177782"/>
            <a:ext cx="41527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es-MX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ídeos de la 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s-MX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misión del 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J</a:t>
            </a:r>
            <a:r>
              <a:rPr lang="es-MX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uicio de 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s-MX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ompetencia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F3606430-2F62-4990-B778-0946E8BA1DD9}"/>
              </a:ext>
            </a:extLst>
          </p:cNvPr>
          <p:cNvSpPr/>
          <p:nvPr/>
        </p:nvSpPr>
        <p:spPr>
          <a:xfrm>
            <a:off x="2487885" y="1182973"/>
            <a:ext cx="3590186" cy="3790292"/>
          </a:xfrm>
          <a:prstGeom prst="roundRect">
            <a:avLst>
              <a:gd name="adj" fmla="val 2941"/>
            </a:avLst>
          </a:prstGeom>
          <a:noFill/>
          <a:ln w="38100">
            <a:solidFill>
              <a:srgbClr val="DEC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rgbClr val="DEC9A2"/>
                </a:solidFill>
                <a:latin typeface="Montserrat" panose="00000500000000000000" pitchFamily="2" charset="0"/>
              </a:rPr>
              <a:t>Insertar video aquí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A5648027-0A08-4F7D-85A3-002BE74F87D2}"/>
              </a:ext>
            </a:extLst>
          </p:cNvPr>
          <p:cNvSpPr/>
          <p:nvPr/>
        </p:nvSpPr>
        <p:spPr>
          <a:xfrm>
            <a:off x="6425826" y="1182973"/>
            <a:ext cx="3590186" cy="3790292"/>
          </a:xfrm>
          <a:prstGeom prst="roundRect">
            <a:avLst>
              <a:gd name="adj" fmla="val 2941"/>
            </a:avLst>
          </a:prstGeom>
          <a:noFill/>
          <a:ln w="38100">
            <a:solidFill>
              <a:srgbClr val="DEC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rgbClr val="DEC9A2"/>
                </a:solidFill>
                <a:latin typeface="Montserrat" panose="00000500000000000000" pitchFamily="2" charset="0"/>
              </a:rPr>
              <a:t>Insertar video aquí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3ABAA8E3-B4C8-4695-97B8-BA40DDC61247}"/>
              </a:ext>
            </a:extLst>
          </p:cNvPr>
          <p:cNvSpPr/>
          <p:nvPr/>
        </p:nvSpPr>
        <p:spPr>
          <a:xfrm>
            <a:off x="2487885" y="5125664"/>
            <a:ext cx="3590186" cy="1095469"/>
          </a:xfrm>
          <a:prstGeom prst="roundRect">
            <a:avLst>
              <a:gd name="adj" fmla="val 5396"/>
            </a:avLst>
          </a:prstGeom>
          <a:noFill/>
          <a:ln w="38100">
            <a:solidFill>
              <a:srgbClr val="DEC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0"/>
              </a:rPr>
              <a:t>Describa aquí, lo que representa el vídeo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16C936F2-3B6B-4B8D-9C3A-FD6009BAC3C1}"/>
              </a:ext>
            </a:extLst>
          </p:cNvPr>
          <p:cNvSpPr/>
          <p:nvPr/>
        </p:nvSpPr>
        <p:spPr>
          <a:xfrm>
            <a:off x="6452437" y="5125664"/>
            <a:ext cx="3590186" cy="1095469"/>
          </a:xfrm>
          <a:prstGeom prst="roundRect">
            <a:avLst>
              <a:gd name="adj" fmla="val 5396"/>
            </a:avLst>
          </a:prstGeom>
          <a:noFill/>
          <a:ln w="38100">
            <a:solidFill>
              <a:srgbClr val="DEC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0"/>
              </a:rPr>
              <a:t>Describa aquí, lo que representa el vídeo</a:t>
            </a:r>
          </a:p>
        </p:txBody>
      </p:sp>
    </p:spTree>
    <p:extLst>
      <p:ext uri="{BB962C8B-B14F-4D97-AF65-F5344CB8AC3E}">
        <p14:creationId xmlns:p14="http://schemas.microsoft.com/office/powerpoint/2010/main" val="361543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Verde amarill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11757</TotalTime>
  <Words>653</Words>
  <Application>Microsoft Office PowerPoint</Application>
  <PresentationFormat>Panorámica</PresentationFormat>
  <Paragraphs>83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Arial</vt:lpstr>
      <vt:lpstr>Calibri</vt:lpstr>
      <vt:lpstr>Montserrat</vt:lpstr>
      <vt:lpstr>Montserrat Medium</vt:lpstr>
      <vt:lpstr>Montserrat SemiBold</vt:lpstr>
      <vt:lpstr>Open Sans Light</vt:lpstr>
      <vt:lpstr>Wingdings</vt:lpstr>
      <vt:lpstr>Tema de Office</vt:lpstr>
      <vt:lpstr> Integración de evidencias  del proceso de Evaluación a Distancia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Conalep</cp:lastModifiedBy>
  <cp:revision>605</cp:revision>
  <dcterms:created xsi:type="dcterms:W3CDTF">2018-12-04T03:27:02Z</dcterms:created>
  <dcterms:modified xsi:type="dcterms:W3CDTF">2022-03-09T18:55:26Z</dcterms:modified>
</cp:coreProperties>
</file>