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31" r:id="rId2"/>
    <p:sldId id="256" r:id="rId3"/>
    <p:sldId id="261" r:id="rId4"/>
    <p:sldId id="257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CB4EB"/>
    <a:srgbClr val="DBEAFF"/>
    <a:srgbClr val="4472C4"/>
    <a:srgbClr val="F5DCB4"/>
    <a:srgbClr val="FF7941"/>
    <a:srgbClr val="CCF4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49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739634-D04B-4314-BC23-F74353BCD4DB}" type="datetimeFigureOut">
              <a:rPr lang="es-MX" smtClean="0"/>
              <a:t>21/09/2023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1AA980-5E6F-4143-93F8-0C63040D4B5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8973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Marcador de imagen de diapositiva 1">
            <a:extLst>
              <a:ext uri="{FF2B5EF4-FFF2-40B4-BE49-F238E27FC236}">
                <a16:creationId xmlns:a16="http://schemas.microsoft.com/office/drawing/2014/main" id="{6C01D986-7475-4161-A88F-B4DAA297BDF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A90AFEBA-B20D-442D-A069-23B7EA92E2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s-MX" sz="1161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323466-058A-4FA8-90D0-74EA2F435A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3740AAA-B0F1-411B-B53F-A172B9255D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1AEB990-F65A-49A8-8DE0-EB9FA6DD2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7E627-72C0-4A59-98ED-EA00346370C9}" type="datetimeFigureOut">
              <a:rPr lang="es-MX" smtClean="0"/>
              <a:t>21/09/2023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D8A9D6A-4634-4366-B681-B14542B86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47C5DFA-B6A0-47FB-AF54-E062316B9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07513-3378-4852-BDAB-EFF8056058CB}" type="slidenum">
              <a:rPr lang="es-MX" smtClean="0"/>
              <a:t>‹Nº›</a:t>
            </a:fld>
            <a:endParaRPr lang="es-MX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6ED25B06-A2E9-4C38-BF2C-FBC8D5368B1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prstClr val="black"/>
              <a:schemeClr val="bg1">
                <a:lumMod val="85000"/>
                <a:tint val="45000"/>
                <a:satMod val="400000"/>
              </a:schemeClr>
            </a:duotone>
          </a:blip>
          <a:srcRect b="24637"/>
          <a:stretch/>
        </p:blipFill>
        <p:spPr>
          <a:xfrm flipH="1">
            <a:off x="-1" y="392018"/>
            <a:ext cx="12173785" cy="5568835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4484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091DBE-6658-42EC-B0A4-2A8B0CA98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1A3DE94-E954-4883-8888-CA42158241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B3B672F-D16D-44F6-85B8-DD6BF0235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7E627-72C0-4A59-98ED-EA00346370C9}" type="datetimeFigureOut">
              <a:rPr lang="es-MX" smtClean="0"/>
              <a:t>21/09/2023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CC1315B-3733-4265-8A3A-ECC86F1C6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546FDA-7A64-4172-B35E-389E7A762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07513-3378-4852-BDAB-EFF8056058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1758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2F4C630-FE74-4825-B46A-6F3DE30DE6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4252342-809F-419E-9A27-044C2EB9F4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59F10FB-B7AC-4730-9129-964168CC9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7E627-72C0-4A59-98ED-EA00346370C9}" type="datetimeFigureOut">
              <a:rPr lang="es-MX" smtClean="0"/>
              <a:t>21/09/2023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9153265-29AA-4678-BC37-66C67FF4B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3F35D5A-011E-4176-914C-0AAE92315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07513-3378-4852-BDAB-EFF8056058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842445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cabezado de sección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4BF76942-E97A-9141-870D-C095E5FEEF0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24730" y="4254"/>
            <a:ext cx="2819799" cy="597573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B55277E8-79A9-4A0A-A75E-124F00A1B3C3}"/>
              </a:ext>
            </a:extLst>
          </p:cNvPr>
          <p:cNvSpPr txBox="1"/>
          <p:nvPr userDrawn="1"/>
        </p:nvSpPr>
        <p:spPr>
          <a:xfrm>
            <a:off x="188232" y="6514100"/>
            <a:ext cx="4173782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800" b="0" i="1" u="none" strike="noStrike" kern="1200" cap="none" spc="0" normalizeH="0" baseline="0" noProof="0" dirty="0">
                <a:ln>
                  <a:noFill/>
                </a:ln>
                <a:solidFill>
                  <a:srgbClr val="BC94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Dirección de Acreditación y Operación de Centros de Evaluación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945607C-127C-400A-821F-D6AF3C659402}"/>
              </a:ext>
            </a:extLst>
          </p:cNvPr>
          <p:cNvSpPr txBox="1"/>
          <p:nvPr userDrawn="1"/>
        </p:nvSpPr>
        <p:spPr>
          <a:xfrm>
            <a:off x="10634629" y="6514100"/>
            <a:ext cx="131638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S</a:t>
            </a:r>
            <a:r>
              <a:rPr lang="es-MX" sz="1000" b="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eptiembre 20</a:t>
            </a:r>
            <a:r>
              <a:rPr lang="es-MX" sz="1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23</a:t>
            </a:r>
          </a:p>
        </p:txBody>
      </p:sp>
    </p:spTree>
    <p:extLst>
      <p:ext uri="{BB962C8B-B14F-4D97-AF65-F5344CB8AC3E}">
        <p14:creationId xmlns:p14="http://schemas.microsoft.com/office/powerpoint/2010/main" val="3715293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Encabezado de sección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5F7F8D89-87B5-4E26-9427-81E4F2DD197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duotone>
              <a:prstClr val="black"/>
              <a:schemeClr val="bg1">
                <a:lumMod val="75000"/>
                <a:tint val="45000"/>
                <a:satMod val="400000"/>
              </a:schemeClr>
            </a:duotone>
          </a:blip>
          <a:srcRect b="24637"/>
          <a:stretch/>
        </p:blipFill>
        <p:spPr>
          <a:xfrm flipH="1">
            <a:off x="-18198" y="0"/>
            <a:ext cx="12223175" cy="6860279"/>
          </a:xfrm>
          <a:prstGeom prst="rect">
            <a:avLst/>
          </a:prstGeom>
          <a:ln>
            <a:noFill/>
          </a:ln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4BF76942-E97A-9141-870D-C095E5FEEF0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24730" y="4254"/>
            <a:ext cx="2819799" cy="597573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B55277E8-79A9-4A0A-A75E-124F00A1B3C3}"/>
              </a:ext>
            </a:extLst>
          </p:cNvPr>
          <p:cNvSpPr txBox="1"/>
          <p:nvPr userDrawn="1"/>
        </p:nvSpPr>
        <p:spPr>
          <a:xfrm>
            <a:off x="188232" y="6514100"/>
            <a:ext cx="4173782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800" b="0" i="1" u="none" strike="noStrike" kern="1200" cap="none" spc="0" normalizeH="0" baseline="0" noProof="0" dirty="0">
                <a:ln>
                  <a:noFill/>
                </a:ln>
                <a:solidFill>
                  <a:srgbClr val="BC94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Dirección de Acreditación y Operación de Centros de Evaluación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945607C-127C-400A-821F-D6AF3C659402}"/>
              </a:ext>
            </a:extLst>
          </p:cNvPr>
          <p:cNvSpPr txBox="1"/>
          <p:nvPr userDrawn="1"/>
        </p:nvSpPr>
        <p:spPr>
          <a:xfrm>
            <a:off x="10634629" y="6514100"/>
            <a:ext cx="131638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S</a:t>
            </a:r>
            <a:r>
              <a:rPr lang="es-MX" sz="1000" b="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eptiembre 20</a:t>
            </a:r>
            <a:r>
              <a:rPr lang="es-MX" sz="1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23</a:t>
            </a:r>
          </a:p>
        </p:txBody>
      </p:sp>
    </p:spTree>
    <p:extLst>
      <p:ext uri="{BB962C8B-B14F-4D97-AF65-F5344CB8AC3E}">
        <p14:creationId xmlns:p14="http://schemas.microsoft.com/office/powerpoint/2010/main" val="1655415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7AFFA3FA-A7B2-44B6-8BD2-14DF287D646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prstClr val="black"/>
              <a:schemeClr val="bg2">
                <a:lumMod val="50000"/>
                <a:tint val="45000"/>
                <a:satMod val="400000"/>
              </a:schemeClr>
            </a:duotone>
          </a:blip>
          <a:srcRect b="24637"/>
          <a:stretch/>
        </p:blipFill>
        <p:spPr>
          <a:xfrm flipH="1">
            <a:off x="-31179" y="61546"/>
            <a:ext cx="12223175" cy="6796453"/>
          </a:xfrm>
          <a:prstGeom prst="rect">
            <a:avLst/>
          </a:prstGeom>
          <a:ln>
            <a:noFill/>
          </a:ln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C7D9DF6E-88A2-40F1-B35F-6BB4271FA97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24730" y="4254"/>
            <a:ext cx="2819799" cy="597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963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AE560B-631F-4298-9CA0-A5D98A69A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8F63C0-C318-471D-ABE8-4D4030ABF2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DF88F16-9100-4362-ACAF-BFC6EB55C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7E627-72C0-4A59-98ED-EA00346370C9}" type="datetimeFigureOut">
              <a:rPr lang="es-MX" smtClean="0"/>
              <a:t>21/09/2023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8640E0E-12F7-49C3-97AF-493EB3E4E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B0D2256-6926-4616-8182-AB859D9A5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07513-3378-4852-BDAB-EFF8056058CB}" type="slidenum">
              <a:rPr lang="es-MX" smtClean="0"/>
              <a:t>‹Nº›</a:t>
            </a:fld>
            <a:endParaRPr lang="es-MX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34768B92-724F-45C4-ACD0-42C725A22DC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prstClr val="black"/>
              <a:schemeClr val="bg1">
                <a:lumMod val="85000"/>
                <a:tint val="45000"/>
                <a:satMod val="400000"/>
              </a:schemeClr>
            </a:duotone>
          </a:blip>
          <a:srcRect b="24637"/>
          <a:stretch/>
        </p:blipFill>
        <p:spPr>
          <a:xfrm flipH="1">
            <a:off x="-1" y="392018"/>
            <a:ext cx="12173785" cy="5568835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4479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1F7E0A-4723-4B1C-B232-15C98CFD3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9EC5855-D261-458F-95BD-93DB7FCCC0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38D5D83-80C6-4676-88BE-16D673DAA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7E627-72C0-4A59-98ED-EA00346370C9}" type="datetimeFigureOut">
              <a:rPr lang="es-MX" smtClean="0"/>
              <a:t>21/09/2023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B241F0E-4883-47CE-AEB2-49050B7C4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913F47-432F-4C4D-B584-9797566DB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07513-3378-4852-BDAB-EFF8056058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3845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6BE3DC-1187-4E28-9043-A641112B6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F920D4D-40A3-4CAE-9B96-0F60A830B2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FF1E491-6876-425A-920E-A2B93A8A12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22EA0A1-7371-4A11-BAB7-F2577E407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7E627-72C0-4A59-98ED-EA00346370C9}" type="datetimeFigureOut">
              <a:rPr lang="es-MX" smtClean="0"/>
              <a:t>21/09/2023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326FEFD-40B5-443A-BA96-3E52FA665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15B5553-3063-4D65-8BFC-048787643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07513-3378-4852-BDAB-EFF8056058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52619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E7156C-3D03-4A7A-B6B4-0C0ADEBB2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0BB8943-E0E9-4365-A73A-FC3D6F26C6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C995258-88C6-416B-957A-9097B19213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EF066E7-47A5-458D-B68A-C319F573AE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51728A7-AF1F-42A7-AEEC-AEA3139B10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282A79D-1442-4D65-A26D-B50B468B5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7E627-72C0-4A59-98ED-EA00346370C9}" type="datetimeFigureOut">
              <a:rPr lang="es-MX" smtClean="0"/>
              <a:t>21/09/2023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1C0F002-F13A-4D5F-AA82-0DB0F3D11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0218FD0-D599-4E58-BF42-A1BCBE328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07513-3378-4852-BDAB-EFF8056058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51344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112B6E-DD47-4270-8ADB-CF2D69DBB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C9F7DE9-B57E-4BCB-8115-23369E23A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7E627-72C0-4A59-98ED-EA00346370C9}" type="datetimeFigureOut">
              <a:rPr lang="es-MX" smtClean="0"/>
              <a:t>21/09/2023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369CB74-1B30-4125-B158-F4359C93D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3CAABD0-A719-494E-8B32-758AA407B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07513-3378-4852-BDAB-EFF8056058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1594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6B0FA25-8537-4EC3-A847-E9796EC83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7E627-72C0-4A59-98ED-EA00346370C9}" type="datetimeFigureOut">
              <a:rPr lang="es-MX" smtClean="0"/>
              <a:t>21/09/2023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3D1CA43-6F09-4E5B-B520-A55B8F2D7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D4F2BA1-267F-4082-8160-3B5756A6E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07513-3378-4852-BDAB-EFF8056058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05395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5FF868-4A95-487C-AC22-808DA06B1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1103279-1945-4135-9F0B-F5A346897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697D66C-E6BA-437F-BF5A-15133F0144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E5EDBA2-5E79-4752-A4E1-A8DBAEA28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7E627-72C0-4A59-98ED-EA00346370C9}" type="datetimeFigureOut">
              <a:rPr lang="es-MX" smtClean="0"/>
              <a:t>21/09/2023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6B0CB3F-CC87-48C6-913E-FDB833897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4CB7C3E-25BD-4E7D-B6AA-3501FBDF5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07513-3378-4852-BDAB-EFF8056058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029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5A2F88-49B4-412F-A8AF-401328991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A93E806-A3C0-4B77-AFA3-1F56D2AC4F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4FF5168-EDBA-4DD1-A950-A1B05C473A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254F20C-2533-4A3E-A882-B09742234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7E627-72C0-4A59-98ED-EA00346370C9}" type="datetimeFigureOut">
              <a:rPr lang="es-MX" smtClean="0"/>
              <a:t>21/09/2023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4A3D38E-D8DA-458F-BCD5-609B6A583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BFC2C66-1FA0-4268-ADB7-26A8A91EC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07513-3378-4852-BDAB-EFF8056058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4239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9179AA9-999C-43F0-9F82-67C94DCCD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2B4919D-E62F-4456-9D25-3B55448BD8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A4E042D-5F95-49D4-ABE6-CD626A9C86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C7E627-72C0-4A59-98ED-EA00346370C9}" type="datetimeFigureOut">
              <a:rPr lang="es-MX" smtClean="0"/>
              <a:t>21/09/2023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001311C-1F59-45B3-BD92-B31C8BF0C8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9798C4D-EDD2-46C1-8C4C-48589A4447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07513-3378-4852-BDAB-EFF8056058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82984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  <p:sldLayoutId id="2147483660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png"/><Relationship Id="rId5" Type="http://schemas.openxmlformats.org/officeDocument/2006/relationships/image" Target="../media/image7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4.png"/><Relationship Id="rId7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6.png"/><Relationship Id="rId5" Type="http://schemas.microsoft.com/office/2007/relationships/hdphoto" Target="../media/hdphoto1.wdp"/><Relationship Id="rId4" Type="http://schemas.openxmlformats.org/officeDocument/2006/relationships/image" Target="../media/image15.png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4.png"/><Relationship Id="rId7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6.png"/><Relationship Id="rId5" Type="http://schemas.microsoft.com/office/2007/relationships/hdphoto" Target="../media/hdphoto1.wdp"/><Relationship Id="rId4" Type="http://schemas.openxmlformats.org/officeDocument/2006/relationships/image" Target="../media/image15.png"/><Relationship Id="rId9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4.png"/><Relationship Id="rId7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6.png"/><Relationship Id="rId5" Type="http://schemas.microsoft.com/office/2007/relationships/hdphoto" Target="../media/hdphoto1.wdp"/><Relationship Id="rId4" Type="http://schemas.openxmlformats.org/officeDocument/2006/relationships/image" Target="../media/image15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>
            <a:extLst>
              <a:ext uri="{FF2B5EF4-FFF2-40B4-BE49-F238E27FC236}">
                <a16:creationId xmlns:a16="http://schemas.microsoft.com/office/drawing/2014/main" id="{4E2ECA2E-2BD8-4146-8978-E24D6FABC14E}"/>
              </a:ext>
            </a:extLst>
          </p:cNvPr>
          <p:cNvGrpSpPr/>
          <p:nvPr/>
        </p:nvGrpSpPr>
        <p:grpSpPr>
          <a:xfrm>
            <a:off x="2130694" y="4275275"/>
            <a:ext cx="7859475" cy="653776"/>
            <a:chOff x="2130694" y="5004870"/>
            <a:chExt cx="7859475" cy="1100874"/>
          </a:xfrm>
        </p:grpSpPr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5801CCBA-2B5F-4D9D-AD1A-327888378D30}"/>
                </a:ext>
              </a:extLst>
            </p:cNvPr>
            <p:cNvSpPr>
              <a:spLocks/>
            </p:cNvSpPr>
            <p:nvPr/>
          </p:nvSpPr>
          <p:spPr bwMode="gray">
            <a:xfrm>
              <a:off x="2130694" y="5538358"/>
              <a:ext cx="2317109" cy="567386"/>
            </a:xfrm>
            <a:custGeom>
              <a:avLst/>
              <a:gdLst>
                <a:gd name="T0" fmla="*/ 88 w 2320"/>
                <a:gd name="T1" fmla="*/ 696 h 792"/>
                <a:gd name="T2" fmla="*/ 88 w 2320"/>
                <a:gd name="T3" fmla="*/ 0 h 792"/>
                <a:gd name="T4" fmla="*/ 0 w 2320"/>
                <a:gd name="T5" fmla="*/ 0 h 792"/>
                <a:gd name="T6" fmla="*/ 0 w 2320"/>
                <a:gd name="T7" fmla="*/ 792 h 792"/>
                <a:gd name="T8" fmla="*/ 2320 w 2320"/>
                <a:gd name="T9" fmla="*/ 792 h 792"/>
                <a:gd name="T10" fmla="*/ 2320 w 2320"/>
                <a:gd name="T11" fmla="*/ 696 h 792"/>
                <a:gd name="T12" fmla="*/ 88 w 2320"/>
                <a:gd name="T13" fmla="*/ 696 h 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20" h="792">
                  <a:moveTo>
                    <a:pt x="88" y="696"/>
                  </a:moveTo>
                  <a:lnTo>
                    <a:pt x="88" y="0"/>
                  </a:lnTo>
                  <a:lnTo>
                    <a:pt x="0" y="0"/>
                  </a:lnTo>
                  <a:lnTo>
                    <a:pt x="0" y="792"/>
                  </a:lnTo>
                  <a:lnTo>
                    <a:pt x="2320" y="792"/>
                  </a:lnTo>
                  <a:lnTo>
                    <a:pt x="2320" y="696"/>
                  </a:lnTo>
                  <a:lnTo>
                    <a:pt x="88" y="696"/>
                  </a:ln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>
                <a:defRPr/>
              </a:pPr>
              <a:endParaRPr lang="es-MX" sz="1838" dirty="0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E545D870-9FE1-4A5F-8CC3-876A78CB70CC}"/>
                </a:ext>
              </a:extLst>
            </p:cNvPr>
            <p:cNvSpPr>
              <a:spLocks/>
            </p:cNvSpPr>
            <p:nvPr/>
          </p:nvSpPr>
          <p:spPr bwMode="gray">
            <a:xfrm rot="10800000">
              <a:off x="7781781" y="5004870"/>
              <a:ext cx="2208388" cy="569085"/>
            </a:xfrm>
            <a:custGeom>
              <a:avLst/>
              <a:gdLst>
                <a:gd name="T0" fmla="*/ 88 w 2320"/>
                <a:gd name="T1" fmla="*/ 696 h 792"/>
                <a:gd name="T2" fmla="*/ 88 w 2320"/>
                <a:gd name="T3" fmla="*/ 0 h 792"/>
                <a:gd name="T4" fmla="*/ 0 w 2320"/>
                <a:gd name="T5" fmla="*/ 0 h 792"/>
                <a:gd name="T6" fmla="*/ 0 w 2320"/>
                <a:gd name="T7" fmla="*/ 792 h 792"/>
                <a:gd name="T8" fmla="*/ 2320 w 2320"/>
                <a:gd name="T9" fmla="*/ 792 h 792"/>
                <a:gd name="T10" fmla="*/ 2320 w 2320"/>
                <a:gd name="T11" fmla="*/ 696 h 792"/>
                <a:gd name="T12" fmla="*/ 88 w 2320"/>
                <a:gd name="T13" fmla="*/ 696 h 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20" h="792">
                  <a:moveTo>
                    <a:pt x="88" y="696"/>
                  </a:moveTo>
                  <a:lnTo>
                    <a:pt x="88" y="0"/>
                  </a:lnTo>
                  <a:lnTo>
                    <a:pt x="0" y="0"/>
                  </a:lnTo>
                  <a:lnTo>
                    <a:pt x="0" y="792"/>
                  </a:lnTo>
                  <a:lnTo>
                    <a:pt x="2320" y="792"/>
                  </a:lnTo>
                  <a:lnTo>
                    <a:pt x="2320" y="696"/>
                  </a:lnTo>
                  <a:lnTo>
                    <a:pt x="88" y="696"/>
                  </a:ln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>
                <a:defRPr/>
              </a:pPr>
              <a:endParaRPr lang="es-MX" sz="1926" dirty="0"/>
            </a:p>
          </p:txBody>
        </p:sp>
        <p:sp>
          <p:nvSpPr>
            <p:cNvPr id="14" name="Rectangle 8">
              <a:extLst>
                <a:ext uri="{FF2B5EF4-FFF2-40B4-BE49-F238E27FC236}">
                  <a16:creationId xmlns:a16="http://schemas.microsoft.com/office/drawing/2014/main" id="{5BA9C190-BC7E-4D6F-A68C-5A63EE195969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249158" y="5109922"/>
              <a:ext cx="7613842" cy="898645"/>
            </a:xfrm>
            <a:prstGeom prst="rect">
              <a:avLst/>
            </a:prstGeom>
            <a:solidFill>
              <a:srgbClr val="BBB287"/>
            </a:solidFill>
            <a:ln/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sz="1838" dirty="0">
                <a:solidFill>
                  <a:srgbClr val="FFFFFF"/>
                </a:solidFill>
              </a:endParaRPr>
            </a:p>
          </p:txBody>
        </p:sp>
        <p:sp>
          <p:nvSpPr>
            <p:cNvPr id="7" name="Text Box 50">
              <a:extLst>
                <a:ext uri="{FF2B5EF4-FFF2-40B4-BE49-F238E27FC236}">
                  <a16:creationId xmlns:a16="http://schemas.microsoft.com/office/drawing/2014/main" id="{EA07BA1C-66E5-4868-902F-46E69F5090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49158" y="5382274"/>
              <a:ext cx="7563915" cy="339773"/>
            </a:xfrm>
            <a:prstGeom prst="rect">
              <a:avLst/>
            </a:prstGeom>
            <a:noFill/>
            <a:ln>
              <a:headEnd type="none" w="sm" len="sm"/>
              <a:tailEnd type="none" w="sm" len="sm"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 algn="ctr" defTabSz="875125">
                <a:defRPr/>
              </a:pPr>
              <a:r>
                <a:rPr lang="es-ES_tradnl" sz="1608" b="1" dirty="0">
                  <a:solidFill>
                    <a:schemeClr val="tx1"/>
                  </a:solidFill>
                  <a:latin typeface="Century Gothic" pitchFamily="34" charset="0"/>
                </a:rPr>
                <a:t>D</a:t>
              </a:r>
              <a:r>
                <a:rPr lang="es-ES_tradnl" sz="1608" dirty="0">
                  <a:solidFill>
                    <a:schemeClr val="tx1"/>
                  </a:solidFill>
                  <a:latin typeface="Century Gothic" pitchFamily="34" charset="0"/>
                </a:rPr>
                <a:t>irección de </a:t>
              </a:r>
              <a:r>
                <a:rPr lang="es-ES_tradnl" sz="1608" b="1" dirty="0">
                  <a:solidFill>
                    <a:schemeClr val="tx1"/>
                  </a:solidFill>
                  <a:latin typeface="Century Gothic" pitchFamily="34" charset="0"/>
                </a:rPr>
                <a:t>A</a:t>
              </a:r>
              <a:r>
                <a:rPr lang="es-ES_tradnl" sz="1608" dirty="0">
                  <a:solidFill>
                    <a:schemeClr val="tx1"/>
                  </a:solidFill>
                  <a:latin typeface="Century Gothic" pitchFamily="34" charset="0"/>
                </a:rPr>
                <a:t>creditación y </a:t>
              </a:r>
              <a:r>
                <a:rPr lang="es-ES_tradnl" sz="1608" b="1" dirty="0">
                  <a:solidFill>
                    <a:schemeClr val="tx1"/>
                  </a:solidFill>
                  <a:latin typeface="Century Gothic" pitchFamily="34" charset="0"/>
                </a:rPr>
                <a:t>O</a:t>
              </a:r>
              <a:r>
                <a:rPr lang="es-ES_tradnl" sz="1608" dirty="0">
                  <a:solidFill>
                    <a:schemeClr val="tx1"/>
                  </a:solidFill>
                  <a:latin typeface="Century Gothic" pitchFamily="34" charset="0"/>
                </a:rPr>
                <a:t>peración de </a:t>
              </a:r>
              <a:r>
                <a:rPr lang="es-ES_tradnl" sz="1608" b="1" dirty="0">
                  <a:solidFill>
                    <a:schemeClr val="tx1"/>
                  </a:solidFill>
                  <a:latin typeface="Century Gothic" pitchFamily="34" charset="0"/>
                </a:rPr>
                <a:t>C</a:t>
              </a:r>
              <a:r>
                <a:rPr lang="es-ES_tradnl" sz="1608" dirty="0">
                  <a:solidFill>
                    <a:schemeClr val="tx1"/>
                  </a:solidFill>
                  <a:latin typeface="Century Gothic" pitchFamily="34" charset="0"/>
                </a:rPr>
                <a:t>entros de </a:t>
              </a:r>
              <a:r>
                <a:rPr lang="es-ES_tradnl" sz="1608" b="1" dirty="0">
                  <a:solidFill>
                    <a:schemeClr val="tx1"/>
                  </a:solidFill>
                  <a:latin typeface="Century Gothic" pitchFamily="34" charset="0"/>
                </a:rPr>
                <a:t>E</a:t>
              </a:r>
              <a:r>
                <a:rPr lang="es-ES_tradnl" sz="1608" dirty="0">
                  <a:solidFill>
                    <a:schemeClr val="tx1"/>
                  </a:solidFill>
                  <a:latin typeface="Century Gothic" pitchFamily="34" charset="0"/>
                </a:rPr>
                <a:t>valuación </a:t>
              </a:r>
              <a:endParaRPr lang="es-ES_tradnl" sz="1608" b="1" dirty="0">
                <a:solidFill>
                  <a:schemeClr val="tx1"/>
                </a:solidFill>
                <a:latin typeface="Century Gothic" pitchFamily="34" charset="0"/>
              </a:endParaRPr>
            </a:p>
          </p:txBody>
        </p:sp>
      </p:grpSp>
      <p:sp>
        <p:nvSpPr>
          <p:cNvPr id="13" name="12 Rectángulo">
            <a:extLst>
              <a:ext uri="{FF2B5EF4-FFF2-40B4-BE49-F238E27FC236}">
                <a16:creationId xmlns:a16="http://schemas.microsoft.com/office/drawing/2014/main" id="{2FD76790-47A3-4440-826E-5467BB147012}"/>
              </a:ext>
            </a:extLst>
          </p:cNvPr>
          <p:cNvSpPr/>
          <p:nvPr/>
        </p:nvSpPr>
        <p:spPr>
          <a:xfrm>
            <a:off x="845982" y="2639073"/>
            <a:ext cx="10500036" cy="3046988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A</a:t>
            </a:r>
            <a:r>
              <a:rPr lang="es-MX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ctualización</a:t>
            </a: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/H</a:t>
            </a:r>
            <a:r>
              <a:rPr lang="es-MX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abilitación de </a:t>
            </a: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E</a:t>
            </a:r>
            <a:r>
              <a:rPr lang="es-MX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valuadores </a:t>
            </a:r>
          </a:p>
          <a:p>
            <a:pPr algn="ctr">
              <a:defRPr/>
            </a:pPr>
            <a:r>
              <a:rPr lang="es-MX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EC00</a:t>
            </a: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76</a:t>
            </a:r>
            <a:r>
              <a:rPr lang="es-MX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/20</a:t>
            </a: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23</a:t>
            </a:r>
          </a:p>
          <a:p>
            <a:pPr algn="ctr">
              <a:defRPr/>
            </a:pPr>
            <a:endParaRPr lang="es-MX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algn="ctr">
              <a:defRPr/>
            </a:pPr>
            <a:endParaRPr lang="es-MX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algn="ctr">
              <a:defRPr/>
            </a:pPr>
            <a:endParaRPr lang="es-MX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algn="ctr">
              <a:defRPr/>
            </a:pP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O</a:t>
            </a:r>
            <a:r>
              <a:rPr lang="es-MX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rganización</a:t>
            </a:r>
          </a:p>
        </p:txBody>
      </p:sp>
    </p:spTree>
  </p:cSld>
  <p:clrMapOvr>
    <a:masterClrMapping/>
  </p:clrMapOvr>
  <p:transition spd="slow">
    <p:blinds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903A577D-386E-41CE-8ADA-2B617154C8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028" y="2730494"/>
            <a:ext cx="1800000" cy="1800000"/>
          </a:xfrm>
          <a:prstGeom prst="rect">
            <a:avLst/>
          </a:prstGeom>
          <a:effectLst>
            <a:outerShdw blurRad="50800" dist="1016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259834B6-10C4-4643-A614-FDBD589724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9104" y="2532743"/>
            <a:ext cx="1080000" cy="1080000"/>
          </a:xfrm>
          <a:prstGeom prst="rect">
            <a:avLst/>
          </a:prstGeom>
          <a:effectLst>
            <a:outerShdw blurRad="50800" dist="1016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3840A7AF-5B17-40F0-B418-673E59EEFA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7905" y="5469642"/>
            <a:ext cx="1080000" cy="1080000"/>
          </a:xfrm>
          <a:prstGeom prst="rect">
            <a:avLst/>
          </a:prstGeom>
          <a:effectLst>
            <a:outerShdw blurRad="50800" dist="1016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9B7D3F7B-3C3D-4567-97B3-5CA4471031D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19104" y="1064296"/>
            <a:ext cx="1080000" cy="1080000"/>
          </a:xfrm>
          <a:prstGeom prst="rect">
            <a:avLst/>
          </a:prstGeom>
          <a:effectLst>
            <a:outerShdw blurRad="50800" dist="1016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A63E938F-D1B2-4D99-87A6-21454E0343E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19104" y="4001192"/>
            <a:ext cx="1080000" cy="1080000"/>
          </a:xfrm>
          <a:prstGeom prst="rect">
            <a:avLst/>
          </a:prstGeom>
          <a:effectLst>
            <a:outerShdw blurRad="50800" dist="1016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48169A27-7A18-4B6D-AB8B-6D4A2754DAC1}"/>
              </a:ext>
            </a:extLst>
          </p:cNvPr>
          <p:cNvSpPr txBox="1"/>
          <p:nvPr/>
        </p:nvSpPr>
        <p:spPr>
          <a:xfrm>
            <a:off x="6100667" y="658669"/>
            <a:ext cx="6096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Actualización </a:t>
            </a:r>
          </a:p>
          <a:p>
            <a:pPr algn="ctr"/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 panose="00000500000000000000" pitchFamily="2" charset="0"/>
            </a:endParaRPr>
          </a:p>
          <a:p>
            <a:pPr algn="ctr"/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EC0076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 Evaluación de la competencia de candidatos con base en Estándares de Competencia</a:t>
            </a:r>
            <a:endParaRPr lang="es-MX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 panose="00000500000000000000" pitchFamily="2" charset="0"/>
            </a:endParaRPr>
          </a:p>
        </p:txBody>
      </p:sp>
      <p:cxnSp>
        <p:nvCxnSpPr>
          <p:cNvPr id="13" name="Conector: angular 12">
            <a:extLst>
              <a:ext uri="{FF2B5EF4-FFF2-40B4-BE49-F238E27FC236}">
                <a16:creationId xmlns:a16="http://schemas.microsoft.com/office/drawing/2014/main" id="{BC180501-FF97-4D44-9564-5AD796A984B1}"/>
              </a:ext>
            </a:extLst>
          </p:cNvPr>
          <p:cNvCxnSpPr>
            <a:cxnSpLocks/>
            <a:stCxn id="4" idx="3"/>
          </p:cNvCxnSpPr>
          <p:nvPr/>
        </p:nvCxnSpPr>
        <p:spPr>
          <a:xfrm flipV="1">
            <a:off x="2302028" y="1604294"/>
            <a:ext cx="1817076" cy="2026200"/>
          </a:xfrm>
          <a:prstGeom prst="bentConnector3">
            <a:avLst/>
          </a:prstGeom>
          <a:ln w="38100">
            <a:tailEnd type="triangle"/>
          </a:ln>
          <a:effectLst>
            <a:outerShdw blurRad="50800" dist="1016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: angular 14">
            <a:extLst>
              <a:ext uri="{FF2B5EF4-FFF2-40B4-BE49-F238E27FC236}">
                <a16:creationId xmlns:a16="http://schemas.microsoft.com/office/drawing/2014/main" id="{E61626C5-563A-4D9D-934F-97816BB5C24B}"/>
              </a:ext>
            </a:extLst>
          </p:cNvPr>
          <p:cNvCxnSpPr>
            <a:cxnSpLocks/>
            <a:stCxn id="4" idx="3"/>
            <a:endCxn id="5" idx="1"/>
          </p:cNvCxnSpPr>
          <p:nvPr/>
        </p:nvCxnSpPr>
        <p:spPr>
          <a:xfrm flipV="1">
            <a:off x="2302028" y="3072743"/>
            <a:ext cx="1817076" cy="557751"/>
          </a:xfrm>
          <a:prstGeom prst="bentConnector3">
            <a:avLst>
              <a:gd name="adj1" fmla="val 50000"/>
            </a:avLst>
          </a:prstGeom>
          <a:ln w="38100">
            <a:tailEnd type="triangle"/>
          </a:ln>
          <a:effectLst>
            <a:outerShdw blurRad="50800" dist="1016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: angular 16">
            <a:extLst>
              <a:ext uri="{FF2B5EF4-FFF2-40B4-BE49-F238E27FC236}">
                <a16:creationId xmlns:a16="http://schemas.microsoft.com/office/drawing/2014/main" id="{8B11005E-F882-4D26-9707-78ADF0828AC8}"/>
              </a:ext>
            </a:extLst>
          </p:cNvPr>
          <p:cNvCxnSpPr>
            <a:stCxn id="4" idx="3"/>
            <a:endCxn id="10" idx="1"/>
          </p:cNvCxnSpPr>
          <p:nvPr/>
        </p:nvCxnSpPr>
        <p:spPr>
          <a:xfrm>
            <a:off x="2302028" y="3630494"/>
            <a:ext cx="1817076" cy="910698"/>
          </a:xfrm>
          <a:prstGeom prst="bentConnector3">
            <a:avLst/>
          </a:prstGeom>
          <a:ln w="38100">
            <a:tailEnd type="triangle"/>
          </a:ln>
          <a:effectLst>
            <a:outerShdw blurRad="50800" dist="1016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23">
            <a:extLst>
              <a:ext uri="{FF2B5EF4-FFF2-40B4-BE49-F238E27FC236}">
                <a16:creationId xmlns:a16="http://schemas.microsoft.com/office/drawing/2014/main" id="{BC319ECF-A81D-49CE-9CC1-109CBA86E2BB}"/>
              </a:ext>
            </a:extLst>
          </p:cNvPr>
          <p:cNvSpPr txBox="1"/>
          <p:nvPr/>
        </p:nvSpPr>
        <p:spPr>
          <a:xfrm>
            <a:off x="921767" y="4541192"/>
            <a:ext cx="960519" cy="461665"/>
          </a:xfrm>
          <a:prstGeom prst="rect">
            <a:avLst/>
          </a:prstGeom>
          <a:noFill/>
          <a:effectLst>
            <a:outerShdw blurRad="50800" dist="101600" dir="8100000" algn="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s-E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Evaluador</a:t>
            </a:r>
          </a:p>
          <a:p>
            <a:pPr algn="ctr"/>
            <a:r>
              <a:rPr lang="es-E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EC0076</a:t>
            </a:r>
            <a:endParaRPr lang="es-MX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 panose="00000500000000000000" pitchFamily="2" charset="0"/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234851A7-E75E-4DBF-B851-7598A9AFE5C6}"/>
              </a:ext>
            </a:extLst>
          </p:cNvPr>
          <p:cNvSpPr txBox="1"/>
          <p:nvPr/>
        </p:nvSpPr>
        <p:spPr>
          <a:xfrm>
            <a:off x="4119104" y="648050"/>
            <a:ext cx="994182" cy="43088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s-E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Candidatos</a:t>
            </a:r>
          </a:p>
          <a:p>
            <a:pPr algn="ctr"/>
            <a:r>
              <a:rPr lang="es-E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directos</a:t>
            </a:r>
            <a:endParaRPr lang="es-MX" sz="1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 panose="00000500000000000000" pitchFamily="2" charset="0"/>
            </a:endParaRPr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83F41D94-D7B7-4221-BD85-1C3893917920}"/>
              </a:ext>
            </a:extLst>
          </p:cNvPr>
          <p:cNvSpPr/>
          <p:nvPr/>
        </p:nvSpPr>
        <p:spPr>
          <a:xfrm>
            <a:off x="3746727" y="2858909"/>
            <a:ext cx="408373" cy="390617"/>
          </a:xfrm>
          <a:prstGeom prst="ellipse">
            <a:avLst/>
          </a:prstGeom>
          <a:solidFill>
            <a:srgbClr val="CCF49F"/>
          </a:solidFill>
          <a:ln>
            <a:noFill/>
          </a:ln>
          <a:effectLst>
            <a:outerShdw blurRad="50800" dist="1016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tserrat" panose="00000500000000000000" pitchFamily="2" charset="0"/>
              </a:rPr>
              <a:t>2</a:t>
            </a:r>
            <a:endParaRPr lang="es-MX" sz="1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ontserrat" panose="00000500000000000000" pitchFamily="2" charset="0"/>
            </a:endParaRPr>
          </a:p>
        </p:txBody>
      </p:sp>
      <p:sp>
        <p:nvSpPr>
          <p:cNvPr id="27" name="Elipse 26">
            <a:extLst>
              <a:ext uri="{FF2B5EF4-FFF2-40B4-BE49-F238E27FC236}">
                <a16:creationId xmlns:a16="http://schemas.microsoft.com/office/drawing/2014/main" id="{2D58FE2E-1DAA-4383-88B9-1E40637E9FEA}"/>
              </a:ext>
            </a:extLst>
          </p:cNvPr>
          <p:cNvSpPr/>
          <p:nvPr/>
        </p:nvSpPr>
        <p:spPr>
          <a:xfrm>
            <a:off x="3746727" y="1408984"/>
            <a:ext cx="408373" cy="390617"/>
          </a:xfrm>
          <a:prstGeom prst="ellipse">
            <a:avLst/>
          </a:prstGeom>
          <a:solidFill>
            <a:srgbClr val="8CB4EB"/>
          </a:solidFill>
          <a:ln>
            <a:noFill/>
          </a:ln>
          <a:effectLst>
            <a:outerShdw blurRad="50800" dist="1016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>
                <a:solidFill>
                  <a:schemeClr val="tx1"/>
                </a:solidFill>
                <a:latin typeface="Montserrat" panose="00000500000000000000" pitchFamily="2" charset="0"/>
              </a:rPr>
              <a:t>1</a:t>
            </a:r>
            <a:endParaRPr lang="es-MX" sz="1200" b="1" dirty="0">
              <a:solidFill>
                <a:schemeClr val="tx1"/>
              </a:solidFill>
              <a:latin typeface="Montserrat" panose="00000500000000000000" pitchFamily="2" charset="0"/>
            </a:endParaRPr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id="{D6A601D0-181E-4C88-A9C4-C3DC82C239C9}"/>
              </a:ext>
            </a:extLst>
          </p:cNvPr>
          <p:cNvSpPr/>
          <p:nvPr/>
        </p:nvSpPr>
        <p:spPr>
          <a:xfrm>
            <a:off x="3746727" y="4308835"/>
            <a:ext cx="408373" cy="390617"/>
          </a:xfrm>
          <a:prstGeom prst="ellipse">
            <a:avLst/>
          </a:prstGeom>
          <a:solidFill>
            <a:srgbClr val="FF7941"/>
          </a:solidFill>
          <a:ln>
            <a:noFill/>
          </a:ln>
          <a:effectLst>
            <a:outerShdw blurRad="50800" dist="1016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>
                <a:solidFill>
                  <a:schemeClr val="tx1"/>
                </a:solidFill>
                <a:latin typeface="Montserrat" panose="00000500000000000000" pitchFamily="2" charset="0"/>
              </a:rPr>
              <a:t>3</a:t>
            </a:r>
            <a:endParaRPr lang="es-MX" sz="1200" b="1" dirty="0">
              <a:solidFill>
                <a:schemeClr val="tx1"/>
              </a:solidFill>
              <a:latin typeface="Montserrat" panose="00000500000000000000" pitchFamily="2" charset="0"/>
            </a:endParaRP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A8D95121-85C2-4CDE-909D-75B5A22F99FF}"/>
              </a:ext>
            </a:extLst>
          </p:cNvPr>
          <p:cNvSpPr txBox="1"/>
          <p:nvPr/>
        </p:nvSpPr>
        <p:spPr>
          <a:xfrm>
            <a:off x="6375188" y="2926788"/>
            <a:ext cx="560180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es-ES" sz="1400" dirty="0">
                <a:latin typeface="Montserrat" panose="00000500000000000000" pitchFamily="2" charset="0"/>
              </a:rPr>
              <a:t>Un evaluador(a) certificado/actualizado podrá evaluar de forma directa a los evaluadores que requieran actualizarse en un proceso ordinario e incluso a uno por primera vez.</a:t>
            </a:r>
          </a:p>
          <a:p>
            <a:pPr marL="342900" indent="-342900" algn="just">
              <a:buFont typeface="+mj-lt"/>
              <a:buAutoNum type="arabicPeriod"/>
            </a:pPr>
            <a:endParaRPr lang="es-ES" sz="1400" dirty="0">
              <a:latin typeface="Montserrat" panose="00000500000000000000" pitchFamily="2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s-ES" sz="1400" dirty="0">
                <a:latin typeface="Montserrat" panose="00000500000000000000" pitchFamily="2" charset="0"/>
              </a:rPr>
              <a:t>Posteriormente cuando cualquiera de los evaluadores evaluados para actualización este certificado podrá evaluar al evaluador que lo evaluó para que éste también se actualice, si es el caso.</a:t>
            </a:r>
          </a:p>
          <a:p>
            <a:pPr marL="342900" indent="-342900" algn="just">
              <a:buFont typeface="+mj-lt"/>
              <a:buAutoNum type="arabicPeriod"/>
            </a:pPr>
            <a:endParaRPr lang="es-ES" sz="1400" dirty="0">
              <a:latin typeface="Montserrat" panose="00000500000000000000" pitchFamily="2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s-ES" sz="1400" dirty="0">
                <a:latin typeface="Montserrat" panose="00000500000000000000" pitchFamily="2" charset="0"/>
              </a:rPr>
              <a:t>Los procesos podrán apoyarse en una función productiva cualquiera o perfilada, de igual forma podrá utilizarse el portafolio del EC0000 Armado de avioncitos de papel.</a:t>
            </a:r>
          </a:p>
        </p:txBody>
      </p:sp>
      <p:grpSp>
        <p:nvGrpSpPr>
          <p:cNvPr id="33" name="Grupo 32">
            <a:extLst>
              <a:ext uri="{FF2B5EF4-FFF2-40B4-BE49-F238E27FC236}">
                <a16:creationId xmlns:a16="http://schemas.microsoft.com/office/drawing/2014/main" id="{B65A6A6D-5F3E-4D5C-9010-1B9E52DC84CF}"/>
              </a:ext>
            </a:extLst>
          </p:cNvPr>
          <p:cNvGrpSpPr/>
          <p:nvPr/>
        </p:nvGrpSpPr>
        <p:grpSpPr>
          <a:xfrm>
            <a:off x="2067286" y="3472235"/>
            <a:ext cx="2062689" cy="2555337"/>
            <a:chOff x="1574223" y="3149497"/>
            <a:chExt cx="2062689" cy="2555337"/>
          </a:xfrm>
          <a:effectLst>
            <a:outerShdw blurRad="50800" dist="101600" dir="8100000" algn="tr" rotWithShape="0">
              <a:prstClr val="black">
                <a:alpha val="40000"/>
              </a:prstClr>
            </a:outerShdw>
          </a:effectLst>
        </p:grpSpPr>
        <p:cxnSp>
          <p:nvCxnSpPr>
            <p:cNvPr id="19" name="Conector: angular 18">
              <a:extLst>
                <a:ext uri="{FF2B5EF4-FFF2-40B4-BE49-F238E27FC236}">
                  <a16:creationId xmlns:a16="http://schemas.microsoft.com/office/drawing/2014/main" id="{4BCABCE5-5042-4D7F-9B57-6586CE049D4B}"/>
                </a:ext>
              </a:extLst>
            </p:cNvPr>
            <p:cNvCxnSpPr>
              <a:cxnSpLocks/>
            </p:cNvCxnSpPr>
            <p:nvPr/>
          </p:nvCxnSpPr>
          <p:spPr>
            <a:xfrm>
              <a:off x="1791035" y="3325686"/>
              <a:ext cx="1845877" cy="2379148"/>
            </a:xfrm>
            <a:prstGeom prst="bentConnector3">
              <a:avLst>
                <a:gd name="adj1" fmla="val 50000"/>
              </a:avLst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Elipse 31">
              <a:extLst>
                <a:ext uri="{FF2B5EF4-FFF2-40B4-BE49-F238E27FC236}">
                  <a16:creationId xmlns:a16="http://schemas.microsoft.com/office/drawing/2014/main" id="{B02E91D2-CF6F-4C90-A98F-69B4A28ADC11}"/>
                </a:ext>
              </a:extLst>
            </p:cNvPr>
            <p:cNvSpPr/>
            <p:nvPr/>
          </p:nvSpPr>
          <p:spPr>
            <a:xfrm>
              <a:off x="1574223" y="3149497"/>
              <a:ext cx="290088" cy="291600"/>
            </a:xfrm>
            <a:prstGeom prst="ellipse">
              <a:avLst/>
            </a:prstGeom>
            <a:solidFill>
              <a:srgbClr val="4472C4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s-MX" sz="1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tserrat" panose="00000500000000000000" pitchFamily="2" charset="0"/>
              </a:endParaRPr>
            </a:p>
          </p:txBody>
        </p:sp>
      </p:grpSp>
      <p:sp>
        <p:nvSpPr>
          <p:cNvPr id="29" name="Elipse 28">
            <a:extLst>
              <a:ext uri="{FF2B5EF4-FFF2-40B4-BE49-F238E27FC236}">
                <a16:creationId xmlns:a16="http://schemas.microsoft.com/office/drawing/2014/main" id="{CDCE9257-B31D-48F1-B3DF-3B72AD708F10}"/>
              </a:ext>
            </a:extLst>
          </p:cNvPr>
          <p:cNvSpPr/>
          <p:nvPr/>
        </p:nvSpPr>
        <p:spPr>
          <a:xfrm>
            <a:off x="3744232" y="5774893"/>
            <a:ext cx="408373" cy="390617"/>
          </a:xfrm>
          <a:prstGeom prst="ellipse">
            <a:avLst/>
          </a:prstGeom>
          <a:solidFill>
            <a:srgbClr val="F5DCB4"/>
          </a:solidFill>
          <a:ln>
            <a:noFill/>
          </a:ln>
          <a:effectLst>
            <a:outerShdw blurRad="50800" dist="1016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>
                <a:solidFill>
                  <a:schemeClr val="tx1"/>
                </a:solidFill>
                <a:latin typeface="Montserrat" panose="00000500000000000000" pitchFamily="2" charset="0"/>
              </a:rPr>
              <a:t>4</a:t>
            </a:r>
            <a:endParaRPr lang="es-MX" sz="1200" b="1" dirty="0">
              <a:solidFill>
                <a:schemeClr val="tx1"/>
              </a:solidFill>
              <a:latin typeface="Montserrat" panose="00000500000000000000" pitchFamily="2" charset="0"/>
            </a:endParaRPr>
          </a:p>
        </p:txBody>
      </p:sp>
      <p:sp>
        <p:nvSpPr>
          <p:cNvPr id="22" name="Rectángulo redondeado 1">
            <a:extLst>
              <a:ext uri="{FF2B5EF4-FFF2-40B4-BE49-F238E27FC236}">
                <a16:creationId xmlns:a16="http://schemas.microsoft.com/office/drawing/2014/main" id="{A5BAC1D6-8972-4836-808A-CD684B30BAFC}"/>
              </a:ext>
            </a:extLst>
          </p:cNvPr>
          <p:cNvSpPr/>
          <p:nvPr/>
        </p:nvSpPr>
        <p:spPr>
          <a:xfrm>
            <a:off x="-71718" y="271684"/>
            <a:ext cx="3504211" cy="426001"/>
          </a:xfrm>
          <a:prstGeom prst="roundRect">
            <a:avLst>
              <a:gd name="adj" fmla="val 7788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MX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tserrat" panose="00000500000000000000" pitchFamily="2" charset="0"/>
              </a:rPr>
              <a:t>E</a:t>
            </a:r>
            <a:r>
              <a:rPr lang="es-MX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tserrat" panose="00000500000000000000" pitchFamily="2" charset="0"/>
              </a:rPr>
              <a:t>valuación</a:t>
            </a:r>
            <a:r>
              <a:rPr lang="es-MX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tserrat" panose="00000500000000000000" pitchFamily="2" charset="0"/>
              </a:rPr>
              <a:t> 1 a </a:t>
            </a:r>
            <a:r>
              <a:rPr lang="es-MX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tserrat" panose="00000500000000000000" pitchFamily="2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214799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adroTexto 10">
            <a:extLst>
              <a:ext uri="{FF2B5EF4-FFF2-40B4-BE49-F238E27FC236}">
                <a16:creationId xmlns:a16="http://schemas.microsoft.com/office/drawing/2014/main" id="{48169A27-7A18-4B6D-AB8B-6D4A2754DAC1}"/>
              </a:ext>
            </a:extLst>
          </p:cNvPr>
          <p:cNvSpPr txBox="1"/>
          <p:nvPr/>
        </p:nvSpPr>
        <p:spPr>
          <a:xfrm>
            <a:off x="3783390" y="241551"/>
            <a:ext cx="6096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Actualización </a:t>
            </a:r>
          </a:p>
          <a:p>
            <a:pPr algn="ctr"/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 panose="00000500000000000000" pitchFamily="2" charset="0"/>
            </a:endParaRPr>
          </a:p>
          <a:p>
            <a:pPr algn="ctr"/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EC0076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 Evaluación de la competencia de candidatos con base en Estándares de Competencia</a:t>
            </a:r>
            <a:endParaRPr lang="es-MX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 panose="00000500000000000000" pitchFamily="2" charset="0"/>
            </a:endParaRPr>
          </a:p>
        </p:txBody>
      </p:sp>
      <p:sp>
        <p:nvSpPr>
          <p:cNvPr id="30" name="Rectángulo redondeado 1">
            <a:extLst>
              <a:ext uri="{FF2B5EF4-FFF2-40B4-BE49-F238E27FC236}">
                <a16:creationId xmlns:a16="http://schemas.microsoft.com/office/drawing/2014/main" id="{3047FF4E-3344-4A0C-917B-0E2AE2CAF8BB}"/>
              </a:ext>
            </a:extLst>
          </p:cNvPr>
          <p:cNvSpPr/>
          <p:nvPr/>
        </p:nvSpPr>
        <p:spPr>
          <a:xfrm>
            <a:off x="-71718" y="271684"/>
            <a:ext cx="3504211" cy="426001"/>
          </a:xfrm>
          <a:prstGeom prst="roundRect">
            <a:avLst>
              <a:gd name="adj" fmla="val 7788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MX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tserrat" panose="00000500000000000000" pitchFamily="2" charset="0"/>
              </a:rPr>
              <a:t>E</a:t>
            </a:r>
            <a:r>
              <a:rPr lang="es-MX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tserrat" panose="00000500000000000000" pitchFamily="2" charset="0"/>
              </a:rPr>
              <a:t>valuación en </a:t>
            </a:r>
            <a:r>
              <a:rPr lang="es-MX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tserrat" panose="00000500000000000000" pitchFamily="2" charset="0"/>
              </a:rPr>
              <a:t>c</a:t>
            </a:r>
            <a:r>
              <a:rPr lang="es-MX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tserrat" panose="00000500000000000000" pitchFamily="2" charset="0"/>
              </a:rPr>
              <a:t>adena</a:t>
            </a:r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1BDD8C2E-5D0A-4E06-A319-076480E60886}"/>
              </a:ext>
            </a:extLst>
          </p:cNvPr>
          <p:cNvGrpSpPr/>
          <p:nvPr/>
        </p:nvGrpSpPr>
        <p:grpSpPr>
          <a:xfrm>
            <a:off x="3200309" y="2060574"/>
            <a:ext cx="7111094" cy="3959449"/>
            <a:chOff x="3200309" y="2060574"/>
            <a:chExt cx="7111094" cy="3959449"/>
          </a:xfrm>
        </p:grpSpPr>
        <p:sp>
          <p:nvSpPr>
            <p:cNvPr id="31" name="CuadroTexto 30">
              <a:extLst>
                <a:ext uri="{FF2B5EF4-FFF2-40B4-BE49-F238E27FC236}">
                  <a16:creationId xmlns:a16="http://schemas.microsoft.com/office/drawing/2014/main" id="{A8D95121-85C2-4CDE-909D-75B5A22F99FF}"/>
                </a:ext>
              </a:extLst>
            </p:cNvPr>
            <p:cNvSpPr txBox="1"/>
            <p:nvPr/>
          </p:nvSpPr>
          <p:spPr>
            <a:xfrm>
              <a:off x="3260050" y="3988698"/>
              <a:ext cx="7051353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 algn="just">
                <a:buFont typeface="+mj-lt"/>
                <a:buAutoNum type="arabicPeriod"/>
              </a:pPr>
              <a:r>
                <a:rPr lang="es-ES" sz="1400" dirty="0">
                  <a:latin typeface="Montserrat" panose="00000500000000000000" pitchFamily="2" charset="0"/>
                </a:rPr>
                <a:t>Los evaluadores se evalúan de forma directa en cadena cuando el evaluador 1 evalúa al 2 y este al 3 y así sucesivamente.</a:t>
              </a:r>
            </a:p>
            <a:p>
              <a:pPr marL="342900" indent="-342900" algn="just">
                <a:buFont typeface="+mj-lt"/>
                <a:buAutoNum type="arabicPeriod"/>
              </a:pPr>
              <a:endParaRPr lang="es-ES" sz="1400" dirty="0">
                <a:latin typeface="Montserrat" panose="00000500000000000000" pitchFamily="2" charset="0"/>
              </a:endParaRPr>
            </a:p>
            <a:p>
              <a:pPr marL="342900" indent="-342900" algn="just">
                <a:buFont typeface="+mj-lt"/>
                <a:buAutoNum type="arabicPeriod"/>
              </a:pPr>
              <a:r>
                <a:rPr lang="es-ES" sz="1400" dirty="0">
                  <a:latin typeface="Montserrat" panose="00000500000000000000" pitchFamily="2" charset="0"/>
                </a:rPr>
                <a:t>Los procesos podrán apoyarse en una función productiva cualquiera o perfilada, de igual forma podrá utilizarse el portafolio del EC0000 Armado de avioncitos de papel.</a:t>
              </a:r>
            </a:p>
            <a:p>
              <a:pPr marL="342900" indent="-342900" algn="just">
                <a:buFont typeface="+mj-lt"/>
                <a:buAutoNum type="arabicPeriod"/>
              </a:pPr>
              <a:endParaRPr lang="es-ES" sz="1400" dirty="0">
                <a:latin typeface="Montserrat" panose="00000500000000000000" pitchFamily="2" charset="0"/>
              </a:endParaRPr>
            </a:p>
            <a:p>
              <a:pPr marL="342900" indent="-342900" algn="just">
                <a:buFont typeface="+mj-lt"/>
                <a:buAutoNum type="arabicPeriod"/>
              </a:pPr>
              <a:r>
                <a:rPr lang="es-ES" sz="1400" dirty="0">
                  <a:latin typeface="Montserrat" panose="00000500000000000000" pitchFamily="2" charset="0"/>
                </a:rPr>
                <a:t>Para estos procesos se utilizan las claves de evaluador adscrito al centro de evaluación.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234851A7-E75E-4DBF-B851-7598A9AFE5C6}"/>
                </a:ext>
              </a:extLst>
            </p:cNvPr>
            <p:cNvSpPr txBox="1"/>
            <p:nvPr/>
          </p:nvSpPr>
          <p:spPr>
            <a:xfrm>
              <a:off x="3260049" y="3192502"/>
              <a:ext cx="96051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ES" sz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tserrat" panose="00000500000000000000" pitchFamily="2" charset="0"/>
                </a:rPr>
                <a:t>Evaluador</a:t>
              </a:r>
              <a:endParaRPr lang="es-MX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endParaRPr>
            </a:p>
          </p:txBody>
        </p:sp>
        <p:grpSp>
          <p:nvGrpSpPr>
            <p:cNvPr id="3" name="Grupo 2">
              <a:extLst>
                <a:ext uri="{FF2B5EF4-FFF2-40B4-BE49-F238E27FC236}">
                  <a16:creationId xmlns:a16="http://schemas.microsoft.com/office/drawing/2014/main" id="{902B0237-125B-4234-A738-5671C1D9A4AA}"/>
                </a:ext>
              </a:extLst>
            </p:cNvPr>
            <p:cNvGrpSpPr/>
            <p:nvPr/>
          </p:nvGrpSpPr>
          <p:grpSpPr>
            <a:xfrm>
              <a:off x="4670602" y="2080583"/>
              <a:ext cx="1080000" cy="1091911"/>
              <a:chOff x="1659782" y="2386788"/>
              <a:chExt cx="1080000" cy="1091911"/>
            </a:xfrm>
          </p:grpSpPr>
          <p:pic>
            <p:nvPicPr>
              <p:cNvPr id="5" name="Imagen 4">
                <a:extLst>
                  <a:ext uri="{FF2B5EF4-FFF2-40B4-BE49-F238E27FC236}">
                    <a16:creationId xmlns:a16="http://schemas.microsoft.com/office/drawing/2014/main" id="{259834B6-10C4-4643-A614-FDBD589724D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659782" y="2386788"/>
                <a:ext cx="1080000" cy="1080000"/>
              </a:xfrm>
              <a:prstGeom prst="rect">
                <a:avLst/>
              </a:prstGeom>
            </p:spPr>
          </p:pic>
          <p:sp>
            <p:nvSpPr>
              <p:cNvPr id="26" name="Elipse 25">
                <a:extLst>
                  <a:ext uri="{FF2B5EF4-FFF2-40B4-BE49-F238E27FC236}">
                    <a16:creationId xmlns:a16="http://schemas.microsoft.com/office/drawing/2014/main" id="{83F41D94-D7B7-4221-BD85-1C3893917920}"/>
                  </a:ext>
                </a:extLst>
              </p:cNvPr>
              <p:cNvSpPr/>
              <p:nvPr/>
            </p:nvSpPr>
            <p:spPr>
              <a:xfrm>
                <a:off x="2226767" y="3088082"/>
                <a:ext cx="408373" cy="390617"/>
              </a:xfrm>
              <a:prstGeom prst="ellipse">
                <a:avLst/>
              </a:prstGeom>
              <a:solidFill>
                <a:srgbClr val="CCF49F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s-ES" sz="1200" b="1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Montserrat" panose="00000500000000000000" pitchFamily="2" charset="0"/>
                  </a:rPr>
                  <a:t>2</a:t>
                </a:r>
                <a:endParaRPr lang="es-MX" sz="1200" b="1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Montserrat" panose="00000500000000000000" pitchFamily="2" charset="0"/>
                </a:endParaRPr>
              </a:p>
            </p:txBody>
          </p:sp>
        </p:grpSp>
        <p:grpSp>
          <p:nvGrpSpPr>
            <p:cNvPr id="2" name="Grupo 1">
              <a:extLst>
                <a:ext uri="{FF2B5EF4-FFF2-40B4-BE49-F238E27FC236}">
                  <a16:creationId xmlns:a16="http://schemas.microsoft.com/office/drawing/2014/main" id="{0817DAB0-AE66-4B87-9D6F-A2A6ACF94A83}"/>
                </a:ext>
              </a:extLst>
            </p:cNvPr>
            <p:cNvGrpSpPr/>
            <p:nvPr/>
          </p:nvGrpSpPr>
          <p:grpSpPr>
            <a:xfrm>
              <a:off x="3200309" y="2086538"/>
              <a:ext cx="1080000" cy="1080000"/>
              <a:chOff x="298990" y="2345740"/>
              <a:chExt cx="1080000" cy="1080000"/>
            </a:xfrm>
          </p:grpSpPr>
          <p:pic>
            <p:nvPicPr>
              <p:cNvPr id="4" name="Imagen 3">
                <a:extLst>
                  <a:ext uri="{FF2B5EF4-FFF2-40B4-BE49-F238E27FC236}">
                    <a16:creationId xmlns:a16="http://schemas.microsoft.com/office/drawing/2014/main" id="{903A577D-386E-41CE-8ADA-2B617154C84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98990" y="2345740"/>
                <a:ext cx="1080000" cy="1080000"/>
              </a:xfrm>
              <a:prstGeom prst="rect">
                <a:avLst/>
              </a:prstGeom>
            </p:spPr>
          </p:pic>
          <p:sp>
            <p:nvSpPr>
              <p:cNvPr id="27" name="Elipse 26">
                <a:extLst>
                  <a:ext uri="{FF2B5EF4-FFF2-40B4-BE49-F238E27FC236}">
                    <a16:creationId xmlns:a16="http://schemas.microsoft.com/office/drawing/2014/main" id="{2D58FE2E-1DAA-4383-88B9-1E40637E9FEA}"/>
                  </a:ext>
                </a:extLst>
              </p:cNvPr>
              <p:cNvSpPr/>
              <p:nvPr/>
            </p:nvSpPr>
            <p:spPr>
              <a:xfrm>
                <a:off x="970617" y="3035123"/>
                <a:ext cx="408373" cy="390617"/>
              </a:xfrm>
              <a:prstGeom prst="ellipse">
                <a:avLst/>
              </a:prstGeom>
              <a:solidFill>
                <a:srgbClr val="DBEAFF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" sz="1200" b="1" dirty="0">
                    <a:solidFill>
                      <a:schemeClr val="tx1"/>
                    </a:solidFill>
                    <a:latin typeface="Montserrat" panose="00000500000000000000" pitchFamily="2" charset="0"/>
                  </a:rPr>
                  <a:t>1</a:t>
                </a:r>
                <a:endParaRPr lang="es-MX" sz="1200" b="1" dirty="0">
                  <a:solidFill>
                    <a:schemeClr val="tx1"/>
                  </a:solidFill>
                  <a:latin typeface="Montserrat" panose="00000500000000000000" pitchFamily="2" charset="0"/>
                </a:endParaRPr>
              </a:p>
            </p:txBody>
          </p:sp>
        </p:grpSp>
        <p:grpSp>
          <p:nvGrpSpPr>
            <p:cNvPr id="6" name="Grupo 5">
              <a:extLst>
                <a:ext uri="{FF2B5EF4-FFF2-40B4-BE49-F238E27FC236}">
                  <a16:creationId xmlns:a16="http://schemas.microsoft.com/office/drawing/2014/main" id="{44A80F05-9B12-4F98-9434-5FE572EA4104}"/>
                </a:ext>
              </a:extLst>
            </p:cNvPr>
            <p:cNvGrpSpPr/>
            <p:nvPr/>
          </p:nvGrpSpPr>
          <p:grpSpPr>
            <a:xfrm>
              <a:off x="6178606" y="2069096"/>
              <a:ext cx="1080000" cy="1114884"/>
              <a:chOff x="3018079" y="2386788"/>
              <a:chExt cx="1080000" cy="1114884"/>
            </a:xfrm>
          </p:grpSpPr>
          <p:pic>
            <p:nvPicPr>
              <p:cNvPr id="10" name="Imagen 9">
                <a:extLst>
                  <a:ext uri="{FF2B5EF4-FFF2-40B4-BE49-F238E27FC236}">
                    <a16:creationId xmlns:a16="http://schemas.microsoft.com/office/drawing/2014/main" id="{A63E938F-D1B2-4D99-87A6-21454E0343E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018079" y="2386788"/>
                <a:ext cx="1080000" cy="1080000"/>
              </a:xfrm>
              <a:prstGeom prst="rect">
                <a:avLst/>
              </a:prstGeom>
            </p:spPr>
          </p:pic>
          <p:sp>
            <p:nvSpPr>
              <p:cNvPr id="28" name="Elipse 27">
                <a:extLst>
                  <a:ext uri="{FF2B5EF4-FFF2-40B4-BE49-F238E27FC236}">
                    <a16:creationId xmlns:a16="http://schemas.microsoft.com/office/drawing/2014/main" id="{D6A601D0-181E-4C88-A9C4-C3DC82C239C9}"/>
                  </a:ext>
                </a:extLst>
              </p:cNvPr>
              <p:cNvSpPr/>
              <p:nvPr/>
            </p:nvSpPr>
            <p:spPr>
              <a:xfrm>
                <a:off x="3617076" y="3111055"/>
                <a:ext cx="408373" cy="390617"/>
              </a:xfrm>
              <a:prstGeom prst="ellipse">
                <a:avLst/>
              </a:prstGeom>
              <a:solidFill>
                <a:srgbClr val="FF7941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" sz="1200" b="1" dirty="0">
                    <a:solidFill>
                      <a:schemeClr val="tx1"/>
                    </a:solidFill>
                    <a:latin typeface="Montserrat" panose="00000500000000000000" pitchFamily="2" charset="0"/>
                  </a:rPr>
                  <a:t>3</a:t>
                </a:r>
                <a:endParaRPr lang="es-MX" sz="1200" b="1" dirty="0">
                  <a:solidFill>
                    <a:schemeClr val="tx1"/>
                  </a:solidFill>
                  <a:latin typeface="Montserrat" panose="00000500000000000000" pitchFamily="2" charset="0"/>
                </a:endParaRPr>
              </a:p>
            </p:txBody>
          </p:sp>
        </p:grpSp>
        <p:grpSp>
          <p:nvGrpSpPr>
            <p:cNvPr id="7" name="Grupo 6">
              <a:extLst>
                <a:ext uri="{FF2B5EF4-FFF2-40B4-BE49-F238E27FC236}">
                  <a16:creationId xmlns:a16="http://schemas.microsoft.com/office/drawing/2014/main" id="{68CCB9A2-CBA7-4F61-8C7F-4A5960906068}"/>
                </a:ext>
              </a:extLst>
            </p:cNvPr>
            <p:cNvGrpSpPr/>
            <p:nvPr/>
          </p:nvGrpSpPr>
          <p:grpSpPr>
            <a:xfrm>
              <a:off x="7638800" y="2060574"/>
              <a:ext cx="1080000" cy="1131928"/>
              <a:chOff x="4408351" y="2369744"/>
              <a:chExt cx="1080000" cy="1131928"/>
            </a:xfrm>
          </p:grpSpPr>
          <p:pic>
            <p:nvPicPr>
              <p:cNvPr id="9" name="Imagen 8">
                <a:extLst>
                  <a:ext uri="{FF2B5EF4-FFF2-40B4-BE49-F238E27FC236}">
                    <a16:creationId xmlns:a16="http://schemas.microsoft.com/office/drawing/2014/main" id="{9B7D3F7B-3C3D-4567-97B3-5CA4471031D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408351" y="2369744"/>
                <a:ext cx="1080000" cy="1080000"/>
              </a:xfrm>
              <a:prstGeom prst="rect">
                <a:avLst/>
              </a:prstGeom>
            </p:spPr>
          </p:pic>
          <p:sp>
            <p:nvSpPr>
              <p:cNvPr id="29" name="Elipse 28">
                <a:extLst>
                  <a:ext uri="{FF2B5EF4-FFF2-40B4-BE49-F238E27FC236}">
                    <a16:creationId xmlns:a16="http://schemas.microsoft.com/office/drawing/2014/main" id="{CDCE9257-B31D-48F1-B3DF-3B72AD708F10}"/>
                  </a:ext>
                </a:extLst>
              </p:cNvPr>
              <p:cNvSpPr/>
              <p:nvPr/>
            </p:nvSpPr>
            <p:spPr>
              <a:xfrm>
                <a:off x="5050498" y="3111055"/>
                <a:ext cx="408373" cy="390617"/>
              </a:xfrm>
              <a:prstGeom prst="ellipse">
                <a:avLst/>
              </a:prstGeom>
              <a:solidFill>
                <a:srgbClr val="8CB4EB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" sz="1200" b="1" dirty="0">
                    <a:solidFill>
                      <a:schemeClr val="tx1"/>
                    </a:solidFill>
                    <a:latin typeface="Montserrat" panose="00000500000000000000" pitchFamily="2" charset="0"/>
                  </a:rPr>
                  <a:t>4</a:t>
                </a:r>
                <a:endParaRPr lang="es-MX" sz="1200" b="1" dirty="0">
                  <a:solidFill>
                    <a:schemeClr val="tx1"/>
                  </a:solidFill>
                  <a:latin typeface="Montserrat" panose="00000500000000000000" pitchFamily="2" charset="0"/>
                </a:endParaRPr>
              </a:p>
            </p:txBody>
          </p:sp>
        </p:grpSp>
        <p:pic>
          <p:nvPicPr>
            <p:cNvPr id="12" name="Imagen 11">
              <a:extLst>
                <a:ext uri="{FF2B5EF4-FFF2-40B4-BE49-F238E27FC236}">
                  <a16:creationId xmlns:a16="http://schemas.microsoft.com/office/drawing/2014/main" id="{B425DBCE-F3B5-4A1C-94D1-47FAB463B26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255108" y="2291259"/>
              <a:ext cx="540000" cy="540000"/>
            </a:xfrm>
            <a:prstGeom prst="rect">
              <a:avLst/>
            </a:prstGeom>
          </p:spPr>
        </p:pic>
        <p:pic>
          <p:nvPicPr>
            <p:cNvPr id="34" name="Imagen 33">
              <a:extLst>
                <a:ext uri="{FF2B5EF4-FFF2-40B4-BE49-F238E27FC236}">
                  <a16:creationId xmlns:a16="http://schemas.microsoft.com/office/drawing/2014/main" id="{A9ACD37D-EEF7-4B68-B5B7-61FCE9BDC2C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638606" y="2291259"/>
              <a:ext cx="540000" cy="540000"/>
            </a:xfrm>
            <a:prstGeom prst="rect">
              <a:avLst/>
            </a:prstGeom>
          </p:spPr>
        </p:pic>
        <p:pic>
          <p:nvPicPr>
            <p:cNvPr id="35" name="Imagen 34">
              <a:extLst>
                <a:ext uri="{FF2B5EF4-FFF2-40B4-BE49-F238E27FC236}">
                  <a16:creationId xmlns:a16="http://schemas.microsoft.com/office/drawing/2014/main" id="{A1DD2E23-A988-4A18-8989-16F5562DA82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7149927" y="2291259"/>
              <a:ext cx="540000" cy="540000"/>
            </a:xfrm>
            <a:prstGeom prst="rect">
              <a:avLst/>
            </a:prstGeom>
          </p:spPr>
        </p:pic>
        <p:grpSp>
          <p:nvGrpSpPr>
            <p:cNvPr id="36" name="Grupo 35">
              <a:extLst>
                <a:ext uri="{FF2B5EF4-FFF2-40B4-BE49-F238E27FC236}">
                  <a16:creationId xmlns:a16="http://schemas.microsoft.com/office/drawing/2014/main" id="{8F0B1A58-6D52-4FD1-A537-5205D738D69B}"/>
                </a:ext>
              </a:extLst>
            </p:cNvPr>
            <p:cNvGrpSpPr/>
            <p:nvPr/>
          </p:nvGrpSpPr>
          <p:grpSpPr>
            <a:xfrm>
              <a:off x="9231403" y="2144237"/>
              <a:ext cx="1080000" cy="1080000"/>
              <a:chOff x="298990" y="2345740"/>
              <a:chExt cx="1080000" cy="1080000"/>
            </a:xfrm>
          </p:grpSpPr>
          <p:pic>
            <p:nvPicPr>
              <p:cNvPr id="37" name="Imagen 36">
                <a:extLst>
                  <a:ext uri="{FF2B5EF4-FFF2-40B4-BE49-F238E27FC236}">
                    <a16:creationId xmlns:a16="http://schemas.microsoft.com/office/drawing/2014/main" id="{018D6975-99BE-45FD-806B-834AA6B2115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98990" y="2345740"/>
                <a:ext cx="1080000" cy="1080000"/>
              </a:xfrm>
              <a:prstGeom prst="rect">
                <a:avLst/>
              </a:prstGeom>
            </p:spPr>
          </p:pic>
          <p:sp>
            <p:nvSpPr>
              <p:cNvPr id="38" name="Elipse 37">
                <a:extLst>
                  <a:ext uri="{FF2B5EF4-FFF2-40B4-BE49-F238E27FC236}">
                    <a16:creationId xmlns:a16="http://schemas.microsoft.com/office/drawing/2014/main" id="{0066B096-A064-48EE-91DC-4D38E5096D9F}"/>
                  </a:ext>
                </a:extLst>
              </p:cNvPr>
              <p:cNvSpPr/>
              <p:nvPr/>
            </p:nvSpPr>
            <p:spPr>
              <a:xfrm>
                <a:off x="970617" y="3035123"/>
                <a:ext cx="408373" cy="390617"/>
              </a:xfrm>
              <a:prstGeom prst="ellipse">
                <a:avLst/>
              </a:prstGeom>
              <a:solidFill>
                <a:srgbClr val="DBEAFF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" sz="1200" b="1" dirty="0">
                    <a:solidFill>
                      <a:schemeClr val="tx1"/>
                    </a:solidFill>
                    <a:latin typeface="Montserrat" panose="00000500000000000000" pitchFamily="2" charset="0"/>
                  </a:rPr>
                  <a:t>1</a:t>
                </a:r>
                <a:endParaRPr lang="es-MX" sz="1200" b="1" dirty="0">
                  <a:solidFill>
                    <a:schemeClr val="tx1"/>
                  </a:solidFill>
                  <a:latin typeface="Montserrat" panose="00000500000000000000" pitchFamily="2" charset="0"/>
                </a:endParaRPr>
              </a:p>
            </p:txBody>
          </p:sp>
        </p:grpSp>
        <p:sp>
          <p:nvSpPr>
            <p:cNvPr id="39" name="CuadroTexto 38">
              <a:extLst>
                <a:ext uri="{FF2B5EF4-FFF2-40B4-BE49-F238E27FC236}">
                  <a16:creationId xmlns:a16="http://schemas.microsoft.com/office/drawing/2014/main" id="{453FA3E6-9783-482C-A769-B84EF7A39337}"/>
                </a:ext>
              </a:extLst>
            </p:cNvPr>
            <p:cNvSpPr txBox="1"/>
            <p:nvPr/>
          </p:nvSpPr>
          <p:spPr>
            <a:xfrm>
              <a:off x="4735367" y="3229280"/>
              <a:ext cx="96051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ES" sz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tserrat" panose="00000500000000000000" pitchFamily="2" charset="0"/>
                </a:rPr>
                <a:t>Evaluador</a:t>
              </a:r>
              <a:endParaRPr lang="es-MX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endParaRPr>
            </a:p>
          </p:txBody>
        </p:sp>
        <p:sp>
          <p:nvSpPr>
            <p:cNvPr id="40" name="CuadroTexto 39">
              <a:extLst>
                <a:ext uri="{FF2B5EF4-FFF2-40B4-BE49-F238E27FC236}">
                  <a16:creationId xmlns:a16="http://schemas.microsoft.com/office/drawing/2014/main" id="{4F817660-B6EB-43BA-B799-1418765D6392}"/>
                </a:ext>
              </a:extLst>
            </p:cNvPr>
            <p:cNvSpPr txBox="1"/>
            <p:nvPr/>
          </p:nvSpPr>
          <p:spPr>
            <a:xfrm>
              <a:off x="6213737" y="3195958"/>
              <a:ext cx="96051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ES" sz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tserrat" panose="00000500000000000000" pitchFamily="2" charset="0"/>
                </a:rPr>
                <a:t>Evaluador</a:t>
              </a:r>
              <a:endParaRPr lang="es-MX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endParaRPr>
            </a:p>
          </p:txBody>
        </p:sp>
        <p:sp>
          <p:nvSpPr>
            <p:cNvPr id="41" name="CuadroTexto 40">
              <a:extLst>
                <a:ext uri="{FF2B5EF4-FFF2-40B4-BE49-F238E27FC236}">
                  <a16:creationId xmlns:a16="http://schemas.microsoft.com/office/drawing/2014/main" id="{A0450D89-DDD3-4275-B60B-CF8A49972333}"/>
                </a:ext>
              </a:extLst>
            </p:cNvPr>
            <p:cNvSpPr txBox="1"/>
            <p:nvPr/>
          </p:nvSpPr>
          <p:spPr>
            <a:xfrm>
              <a:off x="7690496" y="3224237"/>
              <a:ext cx="96051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ES" sz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tserrat" panose="00000500000000000000" pitchFamily="2" charset="0"/>
                </a:rPr>
                <a:t>Evaluador</a:t>
              </a:r>
              <a:endParaRPr lang="es-MX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endParaRPr>
            </a:p>
          </p:txBody>
        </p:sp>
        <p:sp>
          <p:nvSpPr>
            <p:cNvPr id="42" name="CuadroTexto 41">
              <a:extLst>
                <a:ext uri="{FF2B5EF4-FFF2-40B4-BE49-F238E27FC236}">
                  <a16:creationId xmlns:a16="http://schemas.microsoft.com/office/drawing/2014/main" id="{7EF43D7D-8EA0-4A94-9AF6-A468C6625FDF}"/>
                </a:ext>
              </a:extLst>
            </p:cNvPr>
            <p:cNvSpPr txBox="1"/>
            <p:nvPr/>
          </p:nvSpPr>
          <p:spPr>
            <a:xfrm>
              <a:off x="9291143" y="3232684"/>
              <a:ext cx="96051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ES" sz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tserrat" panose="00000500000000000000" pitchFamily="2" charset="0"/>
                </a:rPr>
                <a:t>Evaluador</a:t>
              </a:r>
              <a:endParaRPr lang="es-MX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endParaRPr>
            </a:p>
          </p:txBody>
        </p:sp>
        <p:pic>
          <p:nvPicPr>
            <p:cNvPr id="32" name="Imagen 31">
              <a:extLst>
                <a:ext uri="{FF2B5EF4-FFF2-40B4-BE49-F238E27FC236}">
                  <a16:creationId xmlns:a16="http://schemas.microsoft.com/office/drawing/2014/main" id="{BAB261FA-23E6-4D1F-B533-5091BDEA45C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8718758" y="2353802"/>
              <a:ext cx="540000" cy="540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28247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212B2BD7-FE6A-4849-AF88-BCAF267C13D7}"/>
              </a:ext>
            </a:extLst>
          </p:cNvPr>
          <p:cNvSpPr txBox="1"/>
          <p:nvPr/>
        </p:nvSpPr>
        <p:spPr>
          <a:xfrm>
            <a:off x="303859" y="2168106"/>
            <a:ext cx="4858629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400" dirty="0">
                <a:latin typeface="Montserrat" panose="00000500000000000000" pitchFamily="2" charset="0"/>
              </a:rPr>
              <a:t>Los procesos de evaluación que se llevan acabo en el esquema de </a:t>
            </a:r>
            <a:r>
              <a:rPr lang="es-MX" sz="1400" b="1" dirty="0">
                <a:latin typeface="Montserrat" panose="00000500000000000000" pitchFamily="2" charset="0"/>
              </a:rPr>
              <a:t>triadas</a:t>
            </a:r>
            <a:r>
              <a:rPr lang="es-MX" sz="1400" dirty="0">
                <a:latin typeface="Montserrat" panose="00000500000000000000" pitchFamily="2" charset="0"/>
              </a:rPr>
              <a:t>, evitan que las personas se autoevalúen, lo que contribuye a hacer transparente el proceso de evaluación evitando actos contrarios al código de ética.</a:t>
            </a:r>
          </a:p>
          <a:p>
            <a:pPr algn="just"/>
            <a:endParaRPr lang="es-MX" sz="1400" dirty="0">
              <a:latin typeface="Montserrat" panose="00000500000000000000" pitchFamily="2" charset="0"/>
            </a:endParaRPr>
          </a:p>
          <a:p>
            <a:pPr algn="just"/>
            <a:endParaRPr lang="es-MX" sz="1400" dirty="0">
              <a:latin typeface="Montserrat" panose="00000500000000000000" pitchFamily="2" charset="0"/>
            </a:endParaRPr>
          </a:p>
          <a:p>
            <a:pPr algn="just"/>
            <a:r>
              <a:rPr lang="es-MX" sz="1400" dirty="0">
                <a:latin typeface="Montserrat" panose="00000500000000000000" pitchFamily="2" charset="0"/>
              </a:rPr>
              <a:t>En este esquema la persona </a:t>
            </a:r>
            <a:r>
              <a:rPr lang="es-MX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A</a:t>
            </a:r>
            <a:r>
              <a:rPr lang="es-MX" sz="1400" dirty="0">
                <a:latin typeface="Montserrat" panose="00000500000000000000" pitchFamily="2" charset="0"/>
              </a:rPr>
              <a:t> evalúa a la persona </a:t>
            </a:r>
            <a:r>
              <a:rPr lang="es-MX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B, B </a:t>
            </a:r>
            <a:r>
              <a:rPr lang="es-MX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 </a:t>
            </a:r>
            <a:r>
              <a:rPr lang="es-MX" sz="1400" dirty="0">
                <a:latin typeface="Montserrat" panose="00000500000000000000" pitchFamily="2" charset="0"/>
              </a:rPr>
              <a:t>evalúa a </a:t>
            </a:r>
            <a:r>
              <a:rPr lang="es-MX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C</a:t>
            </a:r>
            <a:r>
              <a:rPr lang="es-MX" sz="1400" dirty="0">
                <a:latin typeface="Montserrat" panose="00000500000000000000" pitchFamily="2" charset="0"/>
              </a:rPr>
              <a:t> y </a:t>
            </a:r>
            <a:r>
              <a:rPr lang="es-MX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C</a:t>
            </a:r>
            <a:r>
              <a:rPr lang="es-MX" sz="1400" dirty="0">
                <a:latin typeface="Montserrat" panose="00000500000000000000" pitchFamily="2" charset="0"/>
              </a:rPr>
              <a:t> evalúa a </a:t>
            </a:r>
            <a:r>
              <a:rPr lang="es-MX" sz="1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A</a:t>
            </a:r>
            <a:r>
              <a:rPr lang="es-MX" sz="1400" dirty="0">
                <a:latin typeface="Montserrat" panose="00000500000000000000" pitchFamily="2" charset="0"/>
              </a:rPr>
              <a:t>.</a:t>
            </a:r>
          </a:p>
          <a:p>
            <a:pPr algn="just"/>
            <a:endParaRPr lang="es-MX" sz="1400" dirty="0">
              <a:latin typeface="Montserrat" panose="00000500000000000000" pitchFamily="2" charset="0"/>
            </a:endParaRPr>
          </a:p>
          <a:p>
            <a:pPr algn="just"/>
            <a:endParaRPr lang="es-MX" sz="1400" dirty="0">
              <a:latin typeface="Montserrat" panose="00000500000000000000" pitchFamily="2" charset="0"/>
            </a:endParaRPr>
          </a:p>
          <a:p>
            <a:pPr algn="just"/>
            <a:r>
              <a:rPr lang="es-MX" sz="1400" dirty="0">
                <a:latin typeface="Montserrat" panose="00000500000000000000" pitchFamily="2" charset="0"/>
              </a:rPr>
              <a:t>Para esto se tendrá que programar fechas y horario de evaluaciones.</a:t>
            </a:r>
          </a:p>
          <a:p>
            <a:pPr algn="just"/>
            <a:endParaRPr lang="es-MX" sz="1400" dirty="0">
              <a:latin typeface="Montserrat" panose="00000500000000000000" pitchFamily="2" charset="0"/>
            </a:endParaRPr>
          </a:p>
          <a:p>
            <a:pPr algn="just"/>
            <a:endParaRPr lang="es-MX" sz="1400" dirty="0">
              <a:latin typeface="Montserrat" panose="00000500000000000000" pitchFamily="2" charset="0"/>
            </a:endParaRPr>
          </a:p>
          <a:p>
            <a:pPr algn="just"/>
            <a:r>
              <a:rPr lang="es-MX" sz="1400" dirty="0">
                <a:latin typeface="Montserrat" panose="00000500000000000000" pitchFamily="2" charset="0"/>
              </a:rPr>
              <a:t>En ese mismo orden se registran los procesos en el Módulo de Evaluación CONOCER, para lo cual se deberán solicitar previamente las claves correspondientes a los procesos de tríadas.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7E3CD46B-88B9-415D-B28C-BD32ECAD4041}"/>
              </a:ext>
            </a:extLst>
          </p:cNvPr>
          <p:cNvSpPr txBox="1"/>
          <p:nvPr/>
        </p:nvSpPr>
        <p:spPr>
          <a:xfrm>
            <a:off x="276142" y="437215"/>
            <a:ext cx="485862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Habilitación</a:t>
            </a:r>
          </a:p>
          <a:p>
            <a:pPr algn="ctr"/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 panose="00000500000000000000" pitchFamily="2" charset="0"/>
            </a:endParaRPr>
          </a:p>
          <a:p>
            <a:pPr algn="ctr"/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EC0076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 Evaluación de la competencia de candidatos con base en Estándares de Competencia</a:t>
            </a:r>
            <a:endParaRPr lang="es-MX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 panose="00000500000000000000" pitchFamily="2" charset="0"/>
            </a:endParaRPr>
          </a:p>
        </p:txBody>
      </p:sp>
      <p:grpSp>
        <p:nvGrpSpPr>
          <p:cNvPr id="33" name="Grupo 32">
            <a:extLst>
              <a:ext uri="{FF2B5EF4-FFF2-40B4-BE49-F238E27FC236}">
                <a16:creationId xmlns:a16="http://schemas.microsoft.com/office/drawing/2014/main" id="{FC30261C-C445-4B77-A468-EA2856699809}"/>
              </a:ext>
            </a:extLst>
          </p:cNvPr>
          <p:cNvGrpSpPr/>
          <p:nvPr/>
        </p:nvGrpSpPr>
        <p:grpSpPr>
          <a:xfrm>
            <a:off x="5611128" y="943477"/>
            <a:ext cx="6311941" cy="5477544"/>
            <a:chOff x="5611128" y="943477"/>
            <a:chExt cx="6311941" cy="5477544"/>
          </a:xfrm>
        </p:grpSpPr>
        <p:grpSp>
          <p:nvGrpSpPr>
            <p:cNvPr id="41" name="Grupo 40">
              <a:extLst>
                <a:ext uri="{FF2B5EF4-FFF2-40B4-BE49-F238E27FC236}">
                  <a16:creationId xmlns:a16="http://schemas.microsoft.com/office/drawing/2014/main" id="{F075E993-009F-49A1-A57C-29AE710AA42F}"/>
                </a:ext>
              </a:extLst>
            </p:cNvPr>
            <p:cNvGrpSpPr/>
            <p:nvPr/>
          </p:nvGrpSpPr>
          <p:grpSpPr>
            <a:xfrm>
              <a:off x="5611128" y="943477"/>
              <a:ext cx="6311941" cy="5477544"/>
              <a:chOff x="5238260" y="943477"/>
              <a:chExt cx="6311941" cy="5477544"/>
            </a:xfrm>
          </p:grpSpPr>
          <p:sp>
            <p:nvSpPr>
              <p:cNvPr id="8" name="Rectángulo redondeado 35">
                <a:extLst>
                  <a:ext uri="{FF2B5EF4-FFF2-40B4-BE49-F238E27FC236}">
                    <a16:creationId xmlns:a16="http://schemas.microsoft.com/office/drawing/2014/main" id="{954689D4-0451-41C1-8B96-D748A5D895C5}"/>
                  </a:ext>
                </a:extLst>
              </p:cNvPr>
              <p:cNvSpPr/>
              <p:nvPr/>
            </p:nvSpPr>
            <p:spPr>
              <a:xfrm>
                <a:off x="10160151" y="943477"/>
                <a:ext cx="1390050" cy="5477544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</a:schemeClr>
                  </a:gs>
                  <a:gs pos="33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  <a:ln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MX" sz="16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Montserrat" panose="00000500000000000000" pitchFamily="2" charset="0"/>
                  </a:rPr>
                  <a:t>C</a:t>
                </a:r>
                <a:r>
                  <a:rPr lang="es-MX" sz="16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Montserrat" panose="00000500000000000000" pitchFamily="2" charset="0"/>
                  </a:rPr>
                  <a:t>andidato</a:t>
                </a:r>
              </a:p>
              <a:p>
                <a:pPr algn="ctr"/>
                <a:endParaRPr lang="es-MX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tserrat" panose="00000500000000000000" pitchFamily="2" charset="0"/>
                </a:endParaRPr>
              </a:p>
              <a:p>
                <a:pPr algn="ctr"/>
                <a:endParaRPr lang="es-MX" sz="1600" dirty="0">
                  <a:latin typeface="Montserrat" panose="00000500000000000000" pitchFamily="2" charset="0"/>
                </a:endParaRPr>
              </a:p>
              <a:p>
                <a:pPr algn="ctr"/>
                <a:endParaRPr lang="es-MX" sz="1600" dirty="0">
                  <a:latin typeface="Montserrat" panose="00000500000000000000" pitchFamily="2" charset="0"/>
                </a:endParaRPr>
              </a:p>
              <a:p>
                <a:pPr algn="ctr"/>
                <a:endParaRPr lang="es-MX" sz="1600" dirty="0">
                  <a:latin typeface="Montserrat" panose="00000500000000000000" pitchFamily="2" charset="0"/>
                </a:endParaRPr>
              </a:p>
              <a:p>
                <a:pPr algn="ctr"/>
                <a:endParaRPr lang="es-MX" sz="1600" dirty="0">
                  <a:latin typeface="Montserrat" panose="00000500000000000000" pitchFamily="2" charset="0"/>
                </a:endParaRPr>
              </a:p>
              <a:p>
                <a:pPr algn="ctr"/>
                <a:endParaRPr lang="es-MX" sz="1600" dirty="0">
                  <a:latin typeface="Montserrat" panose="00000500000000000000" pitchFamily="2" charset="0"/>
                </a:endParaRPr>
              </a:p>
              <a:p>
                <a:pPr algn="ctr"/>
                <a:endParaRPr lang="es-MX" sz="1600" dirty="0">
                  <a:latin typeface="Montserrat" panose="00000500000000000000" pitchFamily="2" charset="0"/>
                </a:endParaRPr>
              </a:p>
              <a:p>
                <a:pPr algn="ctr"/>
                <a:endParaRPr lang="es-MX" sz="1600" dirty="0">
                  <a:latin typeface="Montserrat" panose="00000500000000000000" pitchFamily="2" charset="0"/>
                </a:endParaRPr>
              </a:p>
              <a:p>
                <a:pPr algn="ctr"/>
                <a:endParaRPr lang="es-MX" sz="1600" dirty="0">
                  <a:latin typeface="Montserrat" panose="00000500000000000000" pitchFamily="2" charset="0"/>
                </a:endParaRPr>
              </a:p>
              <a:p>
                <a:pPr algn="ctr"/>
                <a:endParaRPr lang="es-MX" sz="1600" dirty="0">
                  <a:latin typeface="Montserrat" panose="00000500000000000000" pitchFamily="2" charset="0"/>
                </a:endParaRPr>
              </a:p>
              <a:p>
                <a:pPr algn="ctr"/>
                <a:endParaRPr lang="es-MX" sz="1600" dirty="0">
                  <a:latin typeface="Montserrat" panose="00000500000000000000" pitchFamily="2" charset="0"/>
                </a:endParaRPr>
              </a:p>
              <a:p>
                <a:pPr algn="ctr"/>
                <a:endParaRPr lang="es-MX" sz="1600" dirty="0">
                  <a:latin typeface="Montserrat" panose="00000500000000000000" pitchFamily="2" charset="0"/>
                </a:endParaRPr>
              </a:p>
              <a:p>
                <a:pPr algn="ctr"/>
                <a:endParaRPr lang="es-MX" sz="1600" dirty="0">
                  <a:latin typeface="Montserrat" panose="00000500000000000000" pitchFamily="2" charset="0"/>
                </a:endParaRPr>
              </a:p>
              <a:p>
                <a:pPr algn="ctr"/>
                <a:endParaRPr lang="es-MX" sz="1600" dirty="0">
                  <a:latin typeface="Montserrat" panose="00000500000000000000" pitchFamily="2" charset="0"/>
                </a:endParaRPr>
              </a:p>
              <a:p>
                <a:pPr algn="ctr"/>
                <a:endParaRPr lang="es-MX" sz="1600" dirty="0">
                  <a:latin typeface="Montserrat" panose="00000500000000000000" pitchFamily="2" charset="0"/>
                </a:endParaRPr>
              </a:p>
              <a:p>
                <a:pPr algn="ctr"/>
                <a:endParaRPr lang="es-MX" sz="1600" dirty="0">
                  <a:latin typeface="Montserrat" panose="00000500000000000000" pitchFamily="2" charset="0"/>
                </a:endParaRPr>
              </a:p>
              <a:p>
                <a:pPr algn="ctr"/>
                <a:endParaRPr lang="es-MX" sz="1600" dirty="0">
                  <a:latin typeface="Montserrat" panose="00000500000000000000" pitchFamily="2" charset="0"/>
                </a:endParaRPr>
              </a:p>
              <a:p>
                <a:pPr algn="ctr"/>
                <a:endParaRPr lang="es-MX" sz="1600" dirty="0">
                  <a:latin typeface="Montserrat" panose="00000500000000000000" pitchFamily="2" charset="0"/>
                </a:endParaRPr>
              </a:p>
              <a:p>
                <a:pPr algn="ctr"/>
                <a:endParaRPr lang="es-MX" sz="1600" dirty="0">
                  <a:latin typeface="Montserrat" panose="00000500000000000000" pitchFamily="2" charset="0"/>
                </a:endParaRPr>
              </a:p>
            </p:txBody>
          </p:sp>
          <p:sp>
            <p:nvSpPr>
              <p:cNvPr id="9" name="Rectángulo redondeado 33">
                <a:extLst>
                  <a:ext uri="{FF2B5EF4-FFF2-40B4-BE49-F238E27FC236}">
                    <a16:creationId xmlns:a16="http://schemas.microsoft.com/office/drawing/2014/main" id="{715408BC-536C-4F1D-8E4F-736AE856E5E2}"/>
                  </a:ext>
                </a:extLst>
              </p:cNvPr>
              <p:cNvSpPr/>
              <p:nvPr/>
            </p:nvSpPr>
            <p:spPr>
              <a:xfrm>
                <a:off x="5238260" y="943477"/>
                <a:ext cx="1339150" cy="5477544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</a:schemeClr>
                  </a:gs>
                  <a:gs pos="44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  <a:ln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MX" sz="16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Montserrat" panose="00000500000000000000" pitchFamily="2" charset="0"/>
                  </a:rPr>
                  <a:t>E</a:t>
                </a:r>
                <a:r>
                  <a:rPr lang="es-MX" sz="16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Montserrat" panose="00000500000000000000" pitchFamily="2" charset="0"/>
                  </a:rPr>
                  <a:t>valuador</a:t>
                </a:r>
              </a:p>
              <a:p>
                <a:pPr algn="ctr"/>
                <a:endParaRPr lang="es-MX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tserrat" panose="00000500000000000000" pitchFamily="2" charset="0"/>
                </a:endParaRPr>
              </a:p>
              <a:p>
                <a:pPr algn="ctr"/>
                <a:endParaRPr lang="es-MX" sz="1600" dirty="0">
                  <a:latin typeface="Montserrat" panose="00000500000000000000" pitchFamily="2" charset="0"/>
                </a:endParaRPr>
              </a:p>
              <a:p>
                <a:pPr algn="ctr"/>
                <a:endParaRPr lang="es-MX" sz="1600" dirty="0">
                  <a:latin typeface="Montserrat" panose="00000500000000000000" pitchFamily="2" charset="0"/>
                </a:endParaRPr>
              </a:p>
              <a:p>
                <a:pPr algn="ctr"/>
                <a:endParaRPr lang="es-MX" sz="1600" dirty="0">
                  <a:latin typeface="Montserrat" panose="00000500000000000000" pitchFamily="2" charset="0"/>
                </a:endParaRPr>
              </a:p>
              <a:p>
                <a:pPr algn="ctr"/>
                <a:endParaRPr lang="es-MX" sz="1600" dirty="0">
                  <a:latin typeface="Montserrat" panose="00000500000000000000" pitchFamily="2" charset="0"/>
                </a:endParaRPr>
              </a:p>
              <a:p>
                <a:pPr algn="ctr"/>
                <a:endParaRPr lang="es-MX" sz="1600" dirty="0">
                  <a:latin typeface="Montserrat" panose="00000500000000000000" pitchFamily="2" charset="0"/>
                </a:endParaRPr>
              </a:p>
              <a:p>
                <a:pPr algn="ctr"/>
                <a:endParaRPr lang="es-MX" sz="1600" dirty="0">
                  <a:latin typeface="Montserrat" panose="00000500000000000000" pitchFamily="2" charset="0"/>
                </a:endParaRPr>
              </a:p>
              <a:p>
                <a:pPr algn="ctr"/>
                <a:endParaRPr lang="es-MX" sz="1600" dirty="0">
                  <a:latin typeface="Montserrat" panose="00000500000000000000" pitchFamily="2" charset="0"/>
                </a:endParaRPr>
              </a:p>
              <a:p>
                <a:pPr algn="ctr"/>
                <a:endParaRPr lang="es-MX" sz="1600" dirty="0">
                  <a:latin typeface="Montserrat" panose="00000500000000000000" pitchFamily="2" charset="0"/>
                </a:endParaRPr>
              </a:p>
              <a:p>
                <a:pPr algn="ctr"/>
                <a:endParaRPr lang="es-MX" sz="1600" dirty="0">
                  <a:latin typeface="Montserrat" panose="00000500000000000000" pitchFamily="2" charset="0"/>
                </a:endParaRPr>
              </a:p>
              <a:p>
                <a:pPr algn="ctr"/>
                <a:endParaRPr lang="es-MX" sz="1600" dirty="0">
                  <a:latin typeface="Montserrat" panose="00000500000000000000" pitchFamily="2" charset="0"/>
                </a:endParaRPr>
              </a:p>
              <a:p>
                <a:pPr algn="ctr"/>
                <a:endParaRPr lang="es-MX" sz="1600" dirty="0">
                  <a:latin typeface="Montserrat" panose="00000500000000000000" pitchFamily="2" charset="0"/>
                </a:endParaRPr>
              </a:p>
              <a:p>
                <a:pPr algn="ctr"/>
                <a:endParaRPr lang="es-MX" sz="1600" dirty="0">
                  <a:latin typeface="Montserrat" panose="00000500000000000000" pitchFamily="2" charset="0"/>
                </a:endParaRPr>
              </a:p>
              <a:p>
                <a:pPr algn="ctr"/>
                <a:endParaRPr lang="es-MX" sz="1600" dirty="0">
                  <a:latin typeface="Montserrat" panose="00000500000000000000" pitchFamily="2" charset="0"/>
                </a:endParaRPr>
              </a:p>
              <a:p>
                <a:pPr algn="ctr"/>
                <a:endParaRPr lang="es-MX" sz="1600" dirty="0">
                  <a:latin typeface="Montserrat" panose="00000500000000000000" pitchFamily="2" charset="0"/>
                </a:endParaRPr>
              </a:p>
              <a:p>
                <a:pPr algn="ctr"/>
                <a:endParaRPr lang="es-MX" sz="1600" dirty="0">
                  <a:latin typeface="Montserrat" panose="00000500000000000000" pitchFamily="2" charset="0"/>
                </a:endParaRPr>
              </a:p>
              <a:p>
                <a:pPr algn="ctr"/>
                <a:endParaRPr lang="es-MX" sz="1600" dirty="0">
                  <a:latin typeface="Montserrat" panose="00000500000000000000" pitchFamily="2" charset="0"/>
                </a:endParaRPr>
              </a:p>
              <a:p>
                <a:pPr algn="ctr"/>
                <a:endParaRPr lang="es-MX" sz="1600" dirty="0">
                  <a:latin typeface="Montserrat" panose="00000500000000000000" pitchFamily="2" charset="0"/>
                </a:endParaRPr>
              </a:p>
              <a:p>
                <a:pPr algn="ctr"/>
                <a:endParaRPr lang="es-MX" sz="1600" dirty="0">
                  <a:latin typeface="Montserrat" panose="00000500000000000000" pitchFamily="2" charset="0"/>
                </a:endParaRPr>
              </a:p>
            </p:txBody>
          </p:sp>
          <p:grpSp>
            <p:nvGrpSpPr>
              <p:cNvPr id="10" name="Grupo 9">
                <a:extLst>
                  <a:ext uri="{FF2B5EF4-FFF2-40B4-BE49-F238E27FC236}">
                    <a16:creationId xmlns:a16="http://schemas.microsoft.com/office/drawing/2014/main" id="{8F095192-82FD-4A8D-ADA9-903FF0CBF3E9}"/>
                  </a:ext>
                </a:extLst>
              </p:cNvPr>
              <p:cNvGrpSpPr/>
              <p:nvPr/>
            </p:nvGrpSpPr>
            <p:grpSpPr>
              <a:xfrm>
                <a:off x="5452086" y="1654172"/>
                <a:ext cx="5945421" cy="4589050"/>
                <a:chOff x="5296387" y="1213344"/>
                <a:chExt cx="6588584" cy="5085099"/>
              </a:xfrm>
            </p:grpSpPr>
            <p:grpSp>
              <p:nvGrpSpPr>
                <p:cNvPr id="11" name="Grupo 10">
                  <a:extLst>
                    <a:ext uri="{FF2B5EF4-FFF2-40B4-BE49-F238E27FC236}">
                      <a16:creationId xmlns:a16="http://schemas.microsoft.com/office/drawing/2014/main" id="{964396ED-E35C-40F1-AAC6-7728D37747DE}"/>
                    </a:ext>
                  </a:extLst>
                </p:cNvPr>
                <p:cNvGrpSpPr/>
                <p:nvPr/>
              </p:nvGrpSpPr>
              <p:grpSpPr>
                <a:xfrm>
                  <a:off x="5296387" y="1235151"/>
                  <a:ext cx="2340112" cy="1107996"/>
                  <a:chOff x="3071664" y="1715047"/>
                  <a:chExt cx="2340112" cy="1107996"/>
                </a:xfrm>
              </p:grpSpPr>
              <p:sp>
                <p:nvSpPr>
                  <p:cNvPr id="35" name="Rectángulo redondeado 5">
                    <a:extLst>
                      <a:ext uri="{FF2B5EF4-FFF2-40B4-BE49-F238E27FC236}">
                        <a16:creationId xmlns:a16="http://schemas.microsoft.com/office/drawing/2014/main" id="{21E6787E-C1E7-409B-B17B-F24BD53012B8}"/>
                      </a:ext>
                    </a:extLst>
                  </p:cNvPr>
                  <p:cNvSpPr/>
                  <p:nvPr/>
                </p:nvSpPr>
                <p:spPr>
                  <a:xfrm>
                    <a:off x="3071664" y="1775971"/>
                    <a:ext cx="2340112" cy="1041542"/>
                  </a:xfrm>
                  <a:prstGeom prst="roundRect">
                    <a:avLst/>
                  </a:prstGeom>
                  <a:solidFill>
                    <a:schemeClr val="accent6">
                      <a:lumMod val="50000"/>
                    </a:schemeClr>
                  </a:solidFill>
                  <a:ln>
                    <a:noFill/>
                  </a:ln>
                  <a:effectLst>
                    <a:outerShdw blurRad="190500" dist="228600" dir="2700000" algn="ctr">
                      <a:srgbClr val="000000">
                        <a:alpha val="30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glow" dir="t">
                      <a:rot lat="0" lon="0" rev="4800000"/>
                    </a:lightRig>
                  </a:scene3d>
                  <a:sp3d prstMaterial="matte">
                    <a:bevelT w="127000" h="63500"/>
                  </a:sp3d>
                </p:spPr>
                <p:style>
                  <a:lnRef idx="1">
                    <a:schemeClr val="accent6"/>
                  </a:lnRef>
                  <a:fillRef idx="3">
                    <a:schemeClr val="accent6"/>
                  </a:fillRef>
                  <a:effectRef idx="2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MX"/>
                  </a:p>
                </p:txBody>
              </p:sp>
              <p:sp>
                <p:nvSpPr>
                  <p:cNvPr id="37" name="Rectángulo 36">
                    <a:extLst>
                      <a:ext uri="{FF2B5EF4-FFF2-40B4-BE49-F238E27FC236}">
                        <a16:creationId xmlns:a16="http://schemas.microsoft.com/office/drawing/2014/main" id="{93A926EE-FE93-49E0-AEB0-D254A7714195}"/>
                      </a:ext>
                    </a:extLst>
                  </p:cNvPr>
                  <p:cNvSpPr/>
                  <p:nvPr/>
                </p:nvSpPr>
                <p:spPr>
                  <a:xfrm>
                    <a:off x="3273755" y="1715047"/>
                    <a:ext cx="817853" cy="1107996"/>
                  </a:xfrm>
                  <a:prstGeom prst="rect">
                    <a:avLst/>
                  </a:prstGeom>
                  <a:noFill/>
                </p:spPr>
                <p:txBody>
                  <a:bodyPr wrap="none" lIns="91440" tIns="45720" rIns="91440" bIns="45720">
                    <a:spAutoFit/>
                  </a:bodyPr>
                  <a:lstStyle/>
                  <a:p>
                    <a:pPr algn="ctr"/>
                    <a:r>
                      <a:rPr lang="es-ES" sz="6600" b="1" cap="none" spc="50" dirty="0">
                        <a:ln w="0"/>
                        <a:solidFill>
                          <a:schemeClr val="bg2"/>
                        </a:solidFill>
                        <a:effectLst>
                          <a:innerShdw blurRad="63500" dist="50800" dir="13500000">
                            <a:srgbClr val="000000">
                              <a:alpha val="50000"/>
                            </a:srgbClr>
                          </a:innerShdw>
                        </a:effectLst>
                        <a:latin typeface="Century Gothic" panose="020B0502020202020204" pitchFamily="34" charset="0"/>
                      </a:rPr>
                      <a:t>A</a:t>
                    </a:r>
                  </a:p>
                </p:txBody>
              </p:sp>
            </p:grpSp>
            <p:grpSp>
              <p:nvGrpSpPr>
                <p:cNvPr id="12" name="Grupo 11">
                  <a:extLst>
                    <a:ext uri="{FF2B5EF4-FFF2-40B4-BE49-F238E27FC236}">
                      <a16:creationId xmlns:a16="http://schemas.microsoft.com/office/drawing/2014/main" id="{06240E6C-6AAE-4A77-8E99-71A362867400}"/>
                    </a:ext>
                  </a:extLst>
                </p:cNvPr>
                <p:cNvGrpSpPr/>
                <p:nvPr/>
              </p:nvGrpSpPr>
              <p:grpSpPr>
                <a:xfrm>
                  <a:off x="9502767" y="3283859"/>
                  <a:ext cx="2340112" cy="1136439"/>
                  <a:chOff x="3036692" y="3473054"/>
                  <a:chExt cx="2340112" cy="1136439"/>
                </a:xfrm>
              </p:grpSpPr>
              <p:sp>
                <p:nvSpPr>
                  <p:cNvPr id="32" name="Rectángulo redondeado 7">
                    <a:extLst>
                      <a:ext uri="{FF2B5EF4-FFF2-40B4-BE49-F238E27FC236}">
                        <a16:creationId xmlns:a16="http://schemas.microsoft.com/office/drawing/2014/main" id="{51ADB316-D100-4831-898F-8D6A4030C552}"/>
                      </a:ext>
                    </a:extLst>
                  </p:cNvPr>
                  <p:cNvSpPr/>
                  <p:nvPr/>
                </p:nvSpPr>
                <p:spPr>
                  <a:xfrm>
                    <a:off x="3036692" y="3496921"/>
                    <a:ext cx="2340112" cy="1112572"/>
                  </a:xfrm>
                  <a:prstGeom prst="roundRect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  <a:effectLst>
                    <a:outerShdw blurRad="190500" dist="228600" dir="2700000" algn="ctr">
                      <a:srgbClr val="000000">
                        <a:alpha val="30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glow" dir="t">
                      <a:rot lat="0" lon="0" rev="4800000"/>
                    </a:lightRig>
                  </a:scene3d>
                  <a:sp3d prstMaterial="matte">
                    <a:bevelT w="127000" h="63500"/>
                  </a:sp3d>
                </p:spPr>
                <p:style>
                  <a:lnRef idx="1">
                    <a:schemeClr val="accent6"/>
                  </a:lnRef>
                  <a:fillRef idx="3">
                    <a:schemeClr val="accent6"/>
                  </a:fillRef>
                  <a:effectRef idx="2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MX"/>
                  </a:p>
                </p:txBody>
              </p:sp>
              <p:sp>
                <p:nvSpPr>
                  <p:cNvPr id="34" name="Rectángulo 33">
                    <a:extLst>
                      <a:ext uri="{FF2B5EF4-FFF2-40B4-BE49-F238E27FC236}">
                        <a16:creationId xmlns:a16="http://schemas.microsoft.com/office/drawing/2014/main" id="{60DF2333-B50C-4F0A-9EC8-F96B4A697CD4}"/>
                      </a:ext>
                    </a:extLst>
                  </p:cNvPr>
                  <p:cNvSpPr/>
                  <p:nvPr/>
                </p:nvSpPr>
                <p:spPr>
                  <a:xfrm>
                    <a:off x="3156253" y="3473054"/>
                    <a:ext cx="851515" cy="1107996"/>
                  </a:xfrm>
                  <a:prstGeom prst="rect">
                    <a:avLst/>
                  </a:prstGeom>
                  <a:noFill/>
                </p:spPr>
                <p:txBody>
                  <a:bodyPr wrap="none" lIns="91440" tIns="45720" rIns="91440" bIns="45720">
                    <a:spAutoFit/>
                  </a:bodyPr>
                  <a:lstStyle/>
                  <a:p>
                    <a:pPr algn="ctr"/>
                    <a:r>
                      <a:rPr lang="es-ES" sz="6600" b="1" cap="none" spc="50" dirty="0">
                        <a:ln w="0"/>
                        <a:solidFill>
                          <a:schemeClr val="bg2"/>
                        </a:solidFill>
                        <a:effectLst>
                          <a:innerShdw blurRad="63500" dist="50800" dir="13500000">
                            <a:srgbClr val="000000">
                              <a:alpha val="50000"/>
                            </a:srgbClr>
                          </a:innerShdw>
                        </a:effectLst>
                        <a:latin typeface="Century Gothic" panose="020B0502020202020204" pitchFamily="34" charset="0"/>
                      </a:rPr>
                      <a:t>C</a:t>
                    </a:r>
                  </a:p>
                </p:txBody>
              </p:sp>
            </p:grpSp>
            <p:grpSp>
              <p:nvGrpSpPr>
                <p:cNvPr id="13" name="Grupo 12">
                  <a:extLst>
                    <a:ext uri="{FF2B5EF4-FFF2-40B4-BE49-F238E27FC236}">
                      <a16:creationId xmlns:a16="http://schemas.microsoft.com/office/drawing/2014/main" id="{FDDFE8E7-DA8B-41DB-A466-FA4B1CC4EB76}"/>
                    </a:ext>
                  </a:extLst>
                </p:cNvPr>
                <p:cNvGrpSpPr/>
                <p:nvPr/>
              </p:nvGrpSpPr>
              <p:grpSpPr>
                <a:xfrm>
                  <a:off x="9544859" y="1271414"/>
                  <a:ext cx="2340112" cy="1107996"/>
                  <a:chOff x="3013546" y="5231060"/>
                  <a:chExt cx="2340112" cy="1107996"/>
                </a:xfrm>
              </p:grpSpPr>
              <p:sp>
                <p:nvSpPr>
                  <p:cNvPr id="29" name="Rectángulo redondeado 6">
                    <a:extLst>
                      <a:ext uri="{FF2B5EF4-FFF2-40B4-BE49-F238E27FC236}">
                        <a16:creationId xmlns:a16="http://schemas.microsoft.com/office/drawing/2014/main" id="{7AE4B5E0-179E-49B4-8EFD-9A4208547676}"/>
                      </a:ext>
                    </a:extLst>
                  </p:cNvPr>
                  <p:cNvSpPr/>
                  <p:nvPr/>
                </p:nvSpPr>
                <p:spPr>
                  <a:xfrm>
                    <a:off x="3013546" y="5293468"/>
                    <a:ext cx="2340112" cy="1041544"/>
                  </a:xfrm>
                  <a:prstGeom prst="roundRect">
                    <a:avLst/>
                  </a:prstGeom>
                  <a:ln>
                    <a:noFill/>
                  </a:ln>
                  <a:effectLst>
                    <a:outerShdw blurRad="190500" dist="228600" dir="2700000" algn="ctr">
                      <a:srgbClr val="000000">
                        <a:alpha val="30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glow" dir="t">
                      <a:rot lat="0" lon="0" rev="4800000"/>
                    </a:lightRig>
                  </a:scene3d>
                  <a:sp3d prstMaterial="matte">
                    <a:bevelT w="127000" h="63500"/>
                  </a:sp3d>
                </p:spPr>
                <p:style>
                  <a:lnRef idx="1">
                    <a:schemeClr val="accent6"/>
                  </a:lnRef>
                  <a:fillRef idx="3">
                    <a:schemeClr val="accent6"/>
                  </a:fillRef>
                  <a:effectRef idx="2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MX"/>
                  </a:p>
                </p:txBody>
              </p:sp>
              <p:sp>
                <p:nvSpPr>
                  <p:cNvPr id="31" name="Rectángulo 30">
                    <a:extLst>
                      <a:ext uri="{FF2B5EF4-FFF2-40B4-BE49-F238E27FC236}">
                        <a16:creationId xmlns:a16="http://schemas.microsoft.com/office/drawing/2014/main" id="{6A295678-CF61-405B-989E-0C09CA08EEA0}"/>
                      </a:ext>
                    </a:extLst>
                  </p:cNvPr>
                  <p:cNvSpPr/>
                  <p:nvPr/>
                </p:nvSpPr>
                <p:spPr>
                  <a:xfrm>
                    <a:off x="3287688" y="5231060"/>
                    <a:ext cx="681597" cy="1107996"/>
                  </a:xfrm>
                  <a:prstGeom prst="rect">
                    <a:avLst/>
                  </a:prstGeom>
                  <a:noFill/>
                </p:spPr>
                <p:txBody>
                  <a:bodyPr wrap="none" lIns="91440" tIns="45720" rIns="91440" bIns="45720">
                    <a:spAutoFit/>
                  </a:bodyPr>
                  <a:lstStyle/>
                  <a:p>
                    <a:pPr algn="ctr"/>
                    <a:r>
                      <a:rPr lang="es-ES" sz="6600" b="1" cap="none" spc="50" dirty="0">
                        <a:ln w="0"/>
                        <a:solidFill>
                          <a:schemeClr val="bg2"/>
                        </a:solidFill>
                        <a:effectLst>
                          <a:innerShdw blurRad="63500" dist="50800" dir="13500000">
                            <a:srgbClr val="000000">
                              <a:alpha val="50000"/>
                            </a:srgbClr>
                          </a:innerShdw>
                        </a:effectLst>
                        <a:latin typeface="Century Gothic" panose="020B0502020202020204" pitchFamily="34" charset="0"/>
                      </a:rPr>
                      <a:t>B</a:t>
                    </a:r>
                  </a:p>
                </p:txBody>
              </p:sp>
            </p:grpSp>
            <p:sp>
              <p:nvSpPr>
                <p:cNvPr id="14" name="Flecha a la derecha con bandas 14">
                  <a:extLst>
                    <a:ext uri="{FF2B5EF4-FFF2-40B4-BE49-F238E27FC236}">
                      <a16:creationId xmlns:a16="http://schemas.microsoft.com/office/drawing/2014/main" id="{F7663143-EA4C-46ED-BB86-28E5F7F14362}"/>
                    </a:ext>
                  </a:extLst>
                </p:cNvPr>
                <p:cNvSpPr/>
                <p:nvPr/>
              </p:nvSpPr>
              <p:spPr>
                <a:xfrm>
                  <a:off x="7582630" y="1213344"/>
                  <a:ext cx="2185778" cy="1224136"/>
                </a:xfrm>
                <a:prstGeom prst="stripedRightArrow">
                  <a:avLst/>
                </a:prstGeom>
                <a:solidFill>
                  <a:schemeClr val="accent6">
                    <a:lumMod val="50000"/>
                  </a:schemeClr>
                </a:solidFill>
                <a:ln>
                  <a:noFill/>
                </a:ln>
                <a:effectLst>
                  <a:outerShdw blurRad="149987" dist="250190" dir="8460000" algn="ctr">
                    <a:srgbClr val="000000">
                      <a:alpha val="28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contrasting" dir="t">
                    <a:rot lat="0" lon="0" rev="1500000"/>
                  </a:lightRig>
                </a:scene3d>
                <a:sp3d prstMaterial="metal">
                  <a:bevelT w="88900" h="88900"/>
                </a:sp3d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MX"/>
                </a:p>
              </p:txBody>
            </p:sp>
            <p:grpSp>
              <p:nvGrpSpPr>
                <p:cNvPr id="15" name="Grupo 14">
                  <a:extLst>
                    <a:ext uri="{FF2B5EF4-FFF2-40B4-BE49-F238E27FC236}">
                      <a16:creationId xmlns:a16="http://schemas.microsoft.com/office/drawing/2014/main" id="{1E6FB83F-9688-433F-B064-C83C7A912BFE}"/>
                    </a:ext>
                  </a:extLst>
                </p:cNvPr>
                <p:cNvGrpSpPr/>
                <p:nvPr/>
              </p:nvGrpSpPr>
              <p:grpSpPr>
                <a:xfrm>
                  <a:off x="5296387" y="3258400"/>
                  <a:ext cx="2340112" cy="1133456"/>
                  <a:chOff x="3013546" y="5231060"/>
                  <a:chExt cx="2340112" cy="1133456"/>
                </a:xfrm>
              </p:grpSpPr>
              <p:sp>
                <p:nvSpPr>
                  <p:cNvPr id="26" name="Rectángulo redondeado 16">
                    <a:extLst>
                      <a:ext uri="{FF2B5EF4-FFF2-40B4-BE49-F238E27FC236}">
                        <a16:creationId xmlns:a16="http://schemas.microsoft.com/office/drawing/2014/main" id="{0632A3A0-E3B5-4E74-8DF1-A8AB0F0F9E8F}"/>
                      </a:ext>
                    </a:extLst>
                  </p:cNvPr>
                  <p:cNvSpPr/>
                  <p:nvPr/>
                </p:nvSpPr>
                <p:spPr>
                  <a:xfrm>
                    <a:off x="3013546" y="5280387"/>
                    <a:ext cx="2340112" cy="1084129"/>
                  </a:xfrm>
                  <a:prstGeom prst="roundRect">
                    <a:avLst/>
                  </a:prstGeom>
                  <a:ln>
                    <a:noFill/>
                  </a:ln>
                  <a:effectLst>
                    <a:outerShdw blurRad="190500" dist="228600" dir="2700000" algn="ctr">
                      <a:srgbClr val="000000">
                        <a:alpha val="30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glow" dir="t">
                      <a:rot lat="0" lon="0" rev="4800000"/>
                    </a:lightRig>
                  </a:scene3d>
                  <a:sp3d prstMaterial="matte">
                    <a:bevelT w="127000" h="63500"/>
                  </a:sp3d>
                </p:spPr>
                <p:style>
                  <a:lnRef idx="1">
                    <a:schemeClr val="accent6"/>
                  </a:lnRef>
                  <a:fillRef idx="3">
                    <a:schemeClr val="accent6"/>
                  </a:fillRef>
                  <a:effectRef idx="2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MX"/>
                  </a:p>
                </p:txBody>
              </p:sp>
              <p:sp>
                <p:nvSpPr>
                  <p:cNvPr id="28" name="Rectángulo 27">
                    <a:extLst>
                      <a:ext uri="{FF2B5EF4-FFF2-40B4-BE49-F238E27FC236}">
                        <a16:creationId xmlns:a16="http://schemas.microsoft.com/office/drawing/2014/main" id="{981D84A2-5FE4-45CC-94B5-986EE3DBBA64}"/>
                      </a:ext>
                    </a:extLst>
                  </p:cNvPr>
                  <p:cNvSpPr/>
                  <p:nvPr/>
                </p:nvSpPr>
                <p:spPr>
                  <a:xfrm>
                    <a:off x="3287688" y="5231060"/>
                    <a:ext cx="681597" cy="1107996"/>
                  </a:xfrm>
                  <a:prstGeom prst="rect">
                    <a:avLst/>
                  </a:prstGeom>
                  <a:noFill/>
                </p:spPr>
                <p:txBody>
                  <a:bodyPr wrap="none" lIns="91440" tIns="45720" rIns="91440" bIns="45720">
                    <a:spAutoFit/>
                  </a:bodyPr>
                  <a:lstStyle/>
                  <a:p>
                    <a:pPr algn="ctr"/>
                    <a:r>
                      <a:rPr lang="es-ES" sz="6600" b="1" cap="none" spc="50" dirty="0">
                        <a:ln w="0"/>
                        <a:solidFill>
                          <a:schemeClr val="bg2"/>
                        </a:solidFill>
                        <a:effectLst>
                          <a:innerShdw blurRad="63500" dist="50800" dir="13500000">
                            <a:srgbClr val="000000">
                              <a:alpha val="50000"/>
                            </a:srgbClr>
                          </a:innerShdw>
                        </a:effectLst>
                        <a:latin typeface="Century Gothic" panose="020B0502020202020204" pitchFamily="34" charset="0"/>
                      </a:rPr>
                      <a:t>B</a:t>
                    </a:r>
                  </a:p>
                </p:txBody>
              </p:sp>
            </p:grpSp>
            <p:sp>
              <p:nvSpPr>
                <p:cNvPr id="16" name="Flecha a la derecha con bandas 19">
                  <a:extLst>
                    <a:ext uri="{FF2B5EF4-FFF2-40B4-BE49-F238E27FC236}">
                      <a16:creationId xmlns:a16="http://schemas.microsoft.com/office/drawing/2014/main" id="{6F4A3C05-0989-44A4-9BFC-B2C5972748AA}"/>
                    </a:ext>
                  </a:extLst>
                </p:cNvPr>
                <p:cNvSpPr/>
                <p:nvPr/>
              </p:nvSpPr>
              <p:spPr>
                <a:xfrm>
                  <a:off x="7582630" y="3261703"/>
                  <a:ext cx="2185778" cy="1224136"/>
                </a:xfrm>
                <a:prstGeom prst="stripedRightArrow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effectLst>
                  <a:outerShdw blurRad="149987" dist="250190" dir="8460000" algn="ctr">
                    <a:srgbClr val="000000">
                      <a:alpha val="28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contrasting" dir="t">
                    <a:rot lat="0" lon="0" rev="1500000"/>
                  </a:lightRig>
                </a:scene3d>
                <a:sp3d prstMaterial="metal">
                  <a:bevelT w="88900" h="88900"/>
                </a:sp3d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MX" dirty="0"/>
                </a:p>
              </p:txBody>
            </p:sp>
            <p:grpSp>
              <p:nvGrpSpPr>
                <p:cNvPr id="17" name="Grupo 16">
                  <a:extLst>
                    <a:ext uri="{FF2B5EF4-FFF2-40B4-BE49-F238E27FC236}">
                      <a16:creationId xmlns:a16="http://schemas.microsoft.com/office/drawing/2014/main" id="{A9FA35D4-3DD6-477D-858C-09082EEB53C4}"/>
                    </a:ext>
                  </a:extLst>
                </p:cNvPr>
                <p:cNvGrpSpPr/>
                <p:nvPr/>
              </p:nvGrpSpPr>
              <p:grpSpPr>
                <a:xfrm>
                  <a:off x="5296387" y="5124890"/>
                  <a:ext cx="2340112" cy="1139173"/>
                  <a:chOff x="3036692" y="3441877"/>
                  <a:chExt cx="2340112" cy="1139173"/>
                </a:xfrm>
              </p:grpSpPr>
              <p:sp>
                <p:nvSpPr>
                  <p:cNvPr id="23" name="Rectángulo redondeado 21">
                    <a:extLst>
                      <a:ext uri="{FF2B5EF4-FFF2-40B4-BE49-F238E27FC236}">
                        <a16:creationId xmlns:a16="http://schemas.microsoft.com/office/drawing/2014/main" id="{635A54E9-B1C4-4B39-AD4C-9EEBBFD85BED}"/>
                      </a:ext>
                    </a:extLst>
                  </p:cNvPr>
                  <p:cNvSpPr/>
                  <p:nvPr/>
                </p:nvSpPr>
                <p:spPr>
                  <a:xfrm>
                    <a:off x="3036692" y="3441877"/>
                    <a:ext cx="2340112" cy="1081257"/>
                  </a:xfrm>
                  <a:prstGeom prst="roundRect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  <a:effectLst>
                    <a:outerShdw blurRad="190500" dist="228600" dir="2700000" algn="ctr">
                      <a:srgbClr val="000000">
                        <a:alpha val="30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glow" dir="t">
                      <a:rot lat="0" lon="0" rev="4800000"/>
                    </a:lightRig>
                  </a:scene3d>
                  <a:sp3d prstMaterial="matte">
                    <a:bevelT w="127000" h="63500"/>
                  </a:sp3d>
                </p:spPr>
                <p:style>
                  <a:lnRef idx="1">
                    <a:schemeClr val="accent6"/>
                  </a:lnRef>
                  <a:fillRef idx="3">
                    <a:schemeClr val="accent6"/>
                  </a:fillRef>
                  <a:effectRef idx="2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MX"/>
                  </a:p>
                </p:txBody>
              </p:sp>
              <p:sp>
                <p:nvSpPr>
                  <p:cNvPr id="25" name="Rectángulo 24">
                    <a:extLst>
                      <a:ext uri="{FF2B5EF4-FFF2-40B4-BE49-F238E27FC236}">
                        <a16:creationId xmlns:a16="http://schemas.microsoft.com/office/drawing/2014/main" id="{75DB14FB-CEFB-496C-972E-D90017A41D1D}"/>
                      </a:ext>
                    </a:extLst>
                  </p:cNvPr>
                  <p:cNvSpPr/>
                  <p:nvPr/>
                </p:nvSpPr>
                <p:spPr>
                  <a:xfrm>
                    <a:off x="3156253" y="3473054"/>
                    <a:ext cx="851515" cy="1107996"/>
                  </a:xfrm>
                  <a:prstGeom prst="rect">
                    <a:avLst/>
                  </a:prstGeom>
                  <a:noFill/>
                </p:spPr>
                <p:txBody>
                  <a:bodyPr wrap="none" lIns="91440" tIns="45720" rIns="91440" bIns="45720">
                    <a:spAutoFit/>
                  </a:bodyPr>
                  <a:lstStyle/>
                  <a:p>
                    <a:pPr algn="ctr"/>
                    <a:r>
                      <a:rPr lang="es-ES" sz="6600" b="1" cap="none" spc="50" dirty="0">
                        <a:ln w="0"/>
                        <a:solidFill>
                          <a:schemeClr val="bg2"/>
                        </a:solidFill>
                        <a:effectLst>
                          <a:innerShdw blurRad="63500" dist="50800" dir="13500000">
                            <a:srgbClr val="000000">
                              <a:alpha val="50000"/>
                            </a:srgbClr>
                          </a:innerShdw>
                        </a:effectLst>
                        <a:latin typeface="Century Gothic" panose="020B0502020202020204" pitchFamily="34" charset="0"/>
                      </a:rPr>
                      <a:t>C</a:t>
                    </a:r>
                  </a:p>
                </p:txBody>
              </p:sp>
            </p:grpSp>
            <p:grpSp>
              <p:nvGrpSpPr>
                <p:cNvPr id="18" name="Grupo 17">
                  <a:extLst>
                    <a:ext uri="{FF2B5EF4-FFF2-40B4-BE49-F238E27FC236}">
                      <a16:creationId xmlns:a16="http://schemas.microsoft.com/office/drawing/2014/main" id="{606BE99A-C18C-45F8-82FF-6F99EF1CCB34}"/>
                    </a:ext>
                  </a:extLst>
                </p:cNvPr>
                <p:cNvGrpSpPr/>
                <p:nvPr/>
              </p:nvGrpSpPr>
              <p:grpSpPr>
                <a:xfrm>
                  <a:off x="9537739" y="5062839"/>
                  <a:ext cx="2340112" cy="1152370"/>
                  <a:chOff x="3071664" y="1715047"/>
                  <a:chExt cx="2340112" cy="1152370"/>
                </a:xfrm>
              </p:grpSpPr>
              <p:sp>
                <p:nvSpPr>
                  <p:cNvPr id="20" name="Rectángulo redondeado 25">
                    <a:extLst>
                      <a:ext uri="{FF2B5EF4-FFF2-40B4-BE49-F238E27FC236}">
                        <a16:creationId xmlns:a16="http://schemas.microsoft.com/office/drawing/2014/main" id="{D58877C9-9B5F-411D-987F-8A8FA877031A}"/>
                      </a:ext>
                    </a:extLst>
                  </p:cNvPr>
                  <p:cNvSpPr/>
                  <p:nvPr/>
                </p:nvSpPr>
                <p:spPr>
                  <a:xfrm>
                    <a:off x="3071664" y="1754845"/>
                    <a:ext cx="2340112" cy="1112572"/>
                  </a:xfrm>
                  <a:prstGeom prst="roundRect">
                    <a:avLst/>
                  </a:prstGeom>
                  <a:solidFill>
                    <a:schemeClr val="accent6">
                      <a:lumMod val="50000"/>
                    </a:schemeClr>
                  </a:solidFill>
                  <a:ln>
                    <a:noFill/>
                  </a:ln>
                  <a:effectLst>
                    <a:outerShdw blurRad="190500" dist="228600" dir="2700000" algn="ctr">
                      <a:srgbClr val="000000">
                        <a:alpha val="30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glow" dir="t">
                      <a:rot lat="0" lon="0" rev="4800000"/>
                    </a:lightRig>
                  </a:scene3d>
                  <a:sp3d prstMaterial="matte">
                    <a:bevelT w="127000" h="63500"/>
                  </a:sp3d>
                </p:spPr>
                <p:style>
                  <a:lnRef idx="1">
                    <a:schemeClr val="accent6"/>
                  </a:lnRef>
                  <a:fillRef idx="3">
                    <a:schemeClr val="accent6"/>
                  </a:fillRef>
                  <a:effectRef idx="2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MX"/>
                  </a:p>
                </p:txBody>
              </p:sp>
              <p:sp>
                <p:nvSpPr>
                  <p:cNvPr id="22" name="Rectángulo 21">
                    <a:extLst>
                      <a:ext uri="{FF2B5EF4-FFF2-40B4-BE49-F238E27FC236}">
                        <a16:creationId xmlns:a16="http://schemas.microsoft.com/office/drawing/2014/main" id="{C2025BD1-BB6F-4ABF-AC72-AA48575F73E5}"/>
                      </a:ext>
                    </a:extLst>
                  </p:cNvPr>
                  <p:cNvSpPr/>
                  <p:nvPr/>
                </p:nvSpPr>
                <p:spPr>
                  <a:xfrm>
                    <a:off x="3273755" y="1715047"/>
                    <a:ext cx="817853" cy="1107996"/>
                  </a:xfrm>
                  <a:prstGeom prst="rect">
                    <a:avLst/>
                  </a:prstGeom>
                  <a:noFill/>
                </p:spPr>
                <p:txBody>
                  <a:bodyPr wrap="none" lIns="91440" tIns="45720" rIns="91440" bIns="45720">
                    <a:spAutoFit/>
                  </a:bodyPr>
                  <a:lstStyle/>
                  <a:p>
                    <a:pPr algn="ctr"/>
                    <a:r>
                      <a:rPr lang="es-ES" sz="6600" b="1" cap="none" spc="50" dirty="0">
                        <a:ln w="0"/>
                        <a:solidFill>
                          <a:schemeClr val="bg2"/>
                        </a:solidFill>
                        <a:effectLst>
                          <a:innerShdw blurRad="63500" dist="50800" dir="13500000">
                            <a:srgbClr val="000000">
                              <a:alpha val="50000"/>
                            </a:srgbClr>
                          </a:innerShdw>
                        </a:effectLst>
                        <a:latin typeface="Century Gothic" panose="020B0502020202020204" pitchFamily="34" charset="0"/>
                      </a:rPr>
                      <a:t>A</a:t>
                    </a:r>
                  </a:p>
                </p:txBody>
              </p:sp>
            </p:grpSp>
            <p:sp>
              <p:nvSpPr>
                <p:cNvPr id="19" name="Flecha a la derecha con bandas 28">
                  <a:extLst>
                    <a:ext uri="{FF2B5EF4-FFF2-40B4-BE49-F238E27FC236}">
                      <a16:creationId xmlns:a16="http://schemas.microsoft.com/office/drawing/2014/main" id="{74B6A0FB-E8F0-4F9A-A0B7-D860BA9EC5AA}"/>
                    </a:ext>
                  </a:extLst>
                </p:cNvPr>
                <p:cNvSpPr/>
                <p:nvPr/>
              </p:nvSpPr>
              <p:spPr>
                <a:xfrm>
                  <a:off x="7582630" y="5074307"/>
                  <a:ext cx="2185778" cy="1224136"/>
                </a:xfrm>
                <a:prstGeom prst="stripedRightArrow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  <a:effectLst>
                  <a:outerShdw blurRad="149987" dist="250190" dir="8460000" algn="ctr">
                    <a:srgbClr val="000000">
                      <a:alpha val="28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contrasting" dir="t">
                    <a:rot lat="0" lon="0" rev="1500000"/>
                  </a:lightRig>
                </a:scene3d>
                <a:sp3d prstMaterial="metal">
                  <a:bevelT w="88900" h="88900"/>
                </a:sp3d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MX"/>
                </a:p>
              </p:txBody>
            </p:sp>
          </p:grpSp>
        </p:grpSp>
        <p:pic>
          <p:nvPicPr>
            <p:cNvPr id="21" name="Imagen 20">
              <a:extLst>
                <a:ext uri="{FF2B5EF4-FFF2-40B4-BE49-F238E27FC236}">
                  <a16:creationId xmlns:a16="http://schemas.microsoft.com/office/drawing/2014/main" id="{7932E23F-C532-470A-BBF3-88AF6CFFE75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610589" y="3459690"/>
              <a:ext cx="1080000" cy="1080000"/>
            </a:xfrm>
            <a:prstGeom prst="rect">
              <a:avLst/>
            </a:prstGeo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4" name="Imagen 23">
              <a:extLst>
                <a:ext uri="{FF2B5EF4-FFF2-40B4-BE49-F238E27FC236}">
                  <a16:creationId xmlns:a16="http://schemas.microsoft.com/office/drawing/2014/main" id="{26D767F9-ECA4-41B9-892B-E42EE55EAC4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586809" y="1622841"/>
              <a:ext cx="1080000" cy="1080000"/>
            </a:xfrm>
            <a:prstGeom prst="rect">
              <a:avLst/>
            </a:prstGeo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7" name="Imagen 26">
              <a:extLst>
                <a:ext uri="{FF2B5EF4-FFF2-40B4-BE49-F238E27FC236}">
                  <a16:creationId xmlns:a16="http://schemas.microsoft.com/office/drawing/2014/main" id="{1D077ED1-ACC0-40ED-B0F4-267FA75E2E4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667024" y="1626490"/>
              <a:ext cx="1080000" cy="1080000"/>
            </a:xfrm>
            <a:prstGeom prst="rect">
              <a:avLst/>
            </a:prstGeo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43" name="Imagen 42">
              <a:extLst>
                <a:ext uri="{FF2B5EF4-FFF2-40B4-BE49-F238E27FC236}">
                  <a16:creationId xmlns:a16="http://schemas.microsoft.com/office/drawing/2014/main" id="{F2FDE442-1F8C-4532-8281-AECA7A171BC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659098" y="3431433"/>
              <a:ext cx="1080000" cy="1080000"/>
            </a:xfrm>
            <a:prstGeom prst="rect">
              <a:avLst/>
            </a:prstGeo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44" name="Imagen 43">
              <a:extLst>
                <a:ext uri="{FF2B5EF4-FFF2-40B4-BE49-F238E27FC236}">
                  <a16:creationId xmlns:a16="http://schemas.microsoft.com/office/drawing/2014/main" id="{569473CE-4517-4A10-A519-0863A8E1FDB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696218" y="5088107"/>
              <a:ext cx="1080000" cy="1080000"/>
            </a:xfrm>
            <a:prstGeom prst="rect">
              <a:avLst/>
            </a:prstGeo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45" name="Imagen 44">
              <a:extLst>
                <a:ext uri="{FF2B5EF4-FFF2-40B4-BE49-F238E27FC236}">
                  <a16:creationId xmlns:a16="http://schemas.microsoft.com/office/drawing/2014/main" id="{09189D0C-3C8A-4B75-BE95-4F73DFABE14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610589" y="5079929"/>
              <a:ext cx="1080000" cy="1080000"/>
            </a:xfrm>
            <a:prstGeom prst="rect">
              <a:avLst/>
            </a:prstGeo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</p:pic>
      </p:grpSp>
      <p:sp>
        <p:nvSpPr>
          <p:cNvPr id="46" name="Rectángulo redondeado 1">
            <a:extLst>
              <a:ext uri="{FF2B5EF4-FFF2-40B4-BE49-F238E27FC236}">
                <a16:creationId xmlns:a16="http://schemas.microsoft.com/office/drawing/2014/main" id="{83CAA8CC-7F1D-4923-8DC6-5D3B2359586F}"/>
              </a:ext>
            </a:extLst>
          </p:cNvPr>
          <p:cNvSpPr/>
          <p:nvPr/>
        </p:nvSpPr>
        <p:spPr>
          <a:xfrm>
            <a:off x="8807916" y="145623"/>
            <a:ext cx="3426452" cy="426001"/>
          </a:xfrm>
          <a:prstGeom prst="roundRect">
            <a:avLst>
              <a:gd name="adj" fmla="val 7788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tserrat" panose="00000500000000000000" pitchFamily="2" charset="0"/>
              </a:rPr>
              <a:t>Procesos en tríadas</a:t>
            </a:r>
            <a:endParaRPr lang="es-MX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904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redondeado 1">
            <a:extLst>
              <a:ext uri="{FF2B5EF4-FFF2-40B4-BE49-F238E27FC236}">
                <a16:creationId xmlns:a16="http://schemas.microsoft.com/office/drawing/2014/main" id="{77287912-DE2C-4175-AF1E-E09F448C81BD}"/>
              </a:ext>
            </a:extLst>
          </p:cNvPr>
          <p:cNvSpPr/>
          <p:nvPr/>
        </p:nvSpPr>
        <p:spPr>
          <a:xfrm>
            <a:off x="-87086" y="481273"/>
            <a:ext cx="10551886" cy="426001"/>
          </a:xfrm>
          <a:prstGeom prst="roundRect">
            <a:avLst>
              <a:gd name="adj" fmla="val 7788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MX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tserrat" panose="00000500000000000000" pitchFamily="2" charset="0"/>
              </a:rPr>
              <a:t>E</a:t>
            </a:r>
            <a:r>
              <a:rPr lang="es-MX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tserrat" panose="00000500000000000000" pitchFamily="2" charset="0"/>
              </a:rPr>
              <a:t>squema de </a:t>
            </a:r>
            <a:r>
              <a:rPr lang="es-MX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tserrat" panose="00000500000000000000" pitchFamily="2" charset="0"/>
              </a:rPr>
              <a:t>e</a:t>
            </a:r>
            <a:r>
              <a:rPr lang="es-MX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tserrat" panose="00000500000000000000" pitchFamily="2" charset="0"/>
              </a:rPr>
              <a:t>valuación en tríadas </a:t>
            </a:r>
            <a:r>
              <a:rPr lang="es-MX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tserrat" panose="00000500000000000000" pitchFamily="2" charset="0"/>
              </a:rPr>
              <a:t>E</a:t>
            </a:r>
            <a:r>
              <a:rPr lang="es-MX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tserrat" panose="00000500000000000000" pitchFamily="2" charset="0"/>
              </a:rPr>
              <a:t>C0076</a:t>
            </a:r>
          </a:p>
        </p:txBody>
      </p:sp>
      <p:sp>
        <p:nvSpPr>
          <p:cNvPr id="6" name="Forma libre: forma 5">
            <a:extLst>
              <a:ext uri="{FF2B5EF4-FFF2-40B4-BE49-F238E27FC236}">
                <a16:creationId xmlns:a16="http://schemas.microsoft.com/office/drawing/2014/main" id="{43CDA834-67CB-4E96-B302-51D5DB2BDC9D}"/>
              </a:ext>
            </a:extLst>
          </p:cNvPr>
          <p:cNvSpPr/>
          <p:nvPr/>
        </p:nvSpPr>
        <p:spPr>
          <a:xfrm>
            <a:off x="248713" y="1274746"/>
            <a:ext cx="3084523" cy="840925"/>
          </a:xfrm>
          <a:custGeom>
            <a:avLst/>
            <a:gdLst>
              <a:gd name="connsiteX0" fmla="*/ 0 w 1678675"/>
              <a:gd name="connsiteY0" fmla="*/ 156090 h 936521"/>
              <a:gd name="connsiteX1" fmla="*/ 156090 w 1678675"/>
              <a:gd name="connsiteY1" fmla="*/ 0 h 936521"/>
              <a:gd name="connsiteX2" fmla="*/ 1522585 w 1678675"/>
              <a:gd name="connsiteY2" fmla="*/ 0 h 936521"/>
              <a:gd name="connsiteX3" fmla="*/ 1678675 w 1678675"/>
              <a:gd name="connsiteY3" fmla="*/ 156090 h 936521"/>
              <a:gd name="connsiteX4" fmla="*/ 1678675 w 1678675"/>
              <a:gd name="connsiteY4" fmla="*/ 780431 h 936521"/>
              <a:gd name="connsiteX5" fmla="*/ 1522585 w 1678675"/>
              <a:gd name="connsiteY5" fmla="*/ 936521 h 936521"/>
              <a:gd name="connsiteX6" fmla="*/ 156090 w 1678675"/>
              <a:gd name="connsiteY6" fmla="*/ 936521 h 936521"/>
              <a:gd name="connsiteX7" fmla="*/ 0 w 1678675"/>
              <a:gd name="connsiteY7" fmla="*/ 780431 h 936521"/>
              <a:gd name="connsiteX8" fmla="*/ 0 w 1678675"/>
              <a:gd name="connsiteY8" fmla="*/ 156090 h 936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78675" h="936521">
                <a:moveTo>
                  <a:pt x="0" y="156090"/>
                </a:moveTo>
                <a:cubicBezTo>
                  <a:pt x="0" y="69884"/>
                  <a:pt x="69884" y="0"/>
                  <a:pt x="156090" y="0"/>
                </a:cubicBezTo>
                <a:lnTo>
                  <a:pt x="1522585" y="0"/>
                </a:lnTo>
                <a:cubicBezTo>
                  <a:pt x="1608791" y="0"/>
                  <a:pt x="1678675" y="69884"/>
                  <a:pt x="1678675" y="156090"/>
                </a:cubicBezTo>
                <a:lnTo>
                  <a:pt x="1678675" y="780431"/>
                </a:lnTo>
                <a:cubicBezTo>
                  <a:pt x="1678675" y="866637"/>
                  <a:pt x="1608791" y="936521"/>
                  <a:pt x="1522585" y="936521"/>
                </a:cubicBezTo>
                <a:lnTo>
                  <a:pt x="156090" y="936521"/>
                </a:lnTo>
                <a:cubicBezTo>
                  <a:pt x="69884" y="936521"/>
                  <a:pt x="0" y="866637"/>
                  <a:pt x="0" y="780431"/>
                </a:cubicBezTo>
                <a:lnTo>
                  <a:pt x="0" y="156090"/>
                </a:lnTo>
                <a:close/>
              </a:path>
            </a:pathLst>
          </a:custGeom>
          <a:gradFill flip="none" rotWithShape="0">
            <a:gsLst>
              <a:gs pos="0">
                <a:schemeClr val="accent3">
                  <a:hueOff val="0"/>
                  <a:satOff val="0"/>
                  <a:lumOff val="0"/>
                  <a:alphaOff val="0"/>
                  <a:satMod val="103000"/>
                  <a:lumMod val="102000"/>
                  <a:tint val="94000"/>
                </a:schemeClr>
              </a:gs>
              <a:gs pos="50000">
                <a:schemeClr val="accent3">
                  <a:hueOff val="0"/>
                  <a:satOff val="0"/>
                  <a:lumOff val="0"/>
                  <a:alphaOff val="0"/>
                  <a:satMod val="110000"/>
                  <a:lumMod val="100000"/>
                  <a:shade val="100000"/>
                </a:schemeClr>
              </a:gs>
              <a:gs pos="100000">
                <a:schemeClr val="accent3">
                  <a:hueOff val="0"/>
                  <a:satOff val="0"/>
                  <a:lumOff val="0"/>
                  <a:alphaOff val="0"/>
                  <a:lumMod val="99000"/>
                  <a:satMod val="120000"/>
                  <a:shade val="78000"/>
                </a:schemeClr>
              </a:gs>
            </a:gsLst>
            <a:lin ang="10800000" scaled="1"/>
            <a:tileRect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3">
            <a:scrgbClr r="0" g="0" b="0"/>
          </a:effectRef>
          <a:fontRef idx="minor">
            <a:schemeClr val="lt1"/>
          </a:fontRef>
        </p:style>
        <p:txBody>
          <a:bodyPr spcFirstLastPara="0" vert="horz" wrap="square" lIns="179067" tIns="179067" rIns="179067" bIns="179067" numCol="1" spcCol="1270" anchor="ctr" anchorCtr="0">
            <a:noAutofit/>
          </a:bodyPr>
          <a:lstStyle/>
          <a:p>
            <a:pPr marL="0" lvl="0" indent="0" algn="l" defTabSz="1555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MX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E</a:t>
            </a:r>
            <a:r>
              <a:rPr lang="es-MX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valuador</a:t>
            </a:r>
          </a:p>
        </p:txBody>
      </p:sp>
      <p:sp>
        <p:nvSpPr>
          <p:cNvPr id="9" name="Forma libre: forma 8">
            <a:extLst>
              <a:ext uri="{FF2B5EF4-FFF2-40B4-BE49-F238E27FC236}">
                <a16:creationId xmlns:a16="http://schemas.microsoft.com/office/drawing/2014/main" id="{E590C2B5-3994-4396-BF9B-5A05FB7C3DE7}"/>
              </a:ext>
            </a:extLst>
          </p:cNvPr>
          <p:cNvSpPr/>
          <p:nvPr/>
        </p:nvSpPr>
        <p:spPr>
          <a:xfrm>
            <a:off x="8670269" y="2640886"/>
            <a:ext cx="3085200" cy="788114"/>
          </a:xfrm>
          <a:custGeom>
            <a:avLst/>
            <a:gdLst>
              <a:gd name="connsiteX0" fmla="*/ 0 w 1596492"/>
              <a:gd name="connsiteY0" fmla="*/ 143608 h 861630"/>
              <a:gd name="connsiteX1" fmla="*/ 143608 w 1596492"/>
              <a:gd name="connsiteY1" fmla="*/ 0 h 861630"/>
              <a:gd name="connsiteX2" fmla="*/ 1452884 w 1596492"/>
              <a:gd name="connsiteY2" fmla="*/ 0 h 861630"/>
              <a:gd name="connsiteX3" fmla="*/ 1596492 w 1596492"/>
              <a:gd name="connsiteY3" fmla="*/ 143608 h 861630"/>
              <a:gd name="connsiteX4" fmla="*/ 1596492 w 1596492"/>
              <a:gd name="connsiteY4" fmla="*/ 718022 h 861630"/>
              <a:gd name="connsiteX5" fmla="*/ 1452884 w 1596492"/>
              <a:gd name="connsiteY5" fmla="*/ 861630 h 861630"/>
              <a:gd name="connsiteX6" fmla="*/ 143608 w 1596492"/>
              <a:gd name="connsiteY6" fmla="*/ 861630 h 861630"/>
              <a:gd name="connsiteX7" fmla="*/ 0 w 1596492"/>
              <a:gd name="connsiteY7" fmla="*/ 718022 h 861630"/>
              <a:gd name="connsiteX8" fmla="*/ 0 w 1596492"/>
              <a:gd name="connsiteY8" fmla="*/ 143608 h 861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96492" h="861630">
                <a:moveTo>
                  <a:pt x="0" y="143608"/>
                </a:moveTo>
                <a:cubicBezTo>
                  <a:pt x="0" y="64295"/>
                  <a:pt x="64295" y="0"/>
                  <a:pt x="143608" y="0"/>
                </a:cubicBezTo>
                <a:lnTo>
                  <a:pt x="1452884" y="0"/>
                </a:lnTo>
                <a:cubicBezTo>
                  <a:pt x="1532197" y="0"/>
                  <a:pt x="1596492" y="64295"/>
                  <a:pt x="1596492" y="143608"/>
                </a:cubicBezTo>
                <a:lnTo>
                  <a:pt x="1596492" y="718022"/>
                </a:lnTo>
                <a:cubicBezTo>
                  <a:pt x="1596492" y="797335"/>
                  <a:pt x="1532197" y="861630"/>
                  <a:pt x="1452884" y="861630"/>
                </a:cubicBezTo>
                <a:lnTo>
                  <a:pt x="143608" y="861630"/>
                </a:lnTo>
                <a:cubicBezTo>
                  <a:pt x="64295" y="861630"/>
                  <a:pt x="0" y="797335"/>
                  <a:pt x="0" y="718022"/>
                </a:cubicBezTo>
                <a:lnTo>
                  <a:pt x="0" y="143608"/>
                </a:lnTo>
                <a:close/>
              </a:path>
            </a:pathLst>
          </a:custGeom>
          <a:gradFill flip="none" rotWithShape="0">
            <a:gsLst>
              <a:gs pos="0">
                <a:schemeClr val="accent3">
                  <a:hueOff val="2710599"/>
                  <a:satOff val="100000"/>
                  <a:lumOff val="-14706"/>
                  <a:alphaOff val="0"/>
                  <a:satMod val="103000"/>
                  <a:lumMod val="102000"/>
                  <a:tint val="94000"/>
                </a:schemeClr>
              </a:gs>
              <a:gs pos="50000">
                <a:schemeClr val="accent3">
                  <a:hueOff val="2710599"/>
                  <a:satOff val="100000"/>
                  <a:lumOff val="-14706"/>
                  <a:alphaOff val="0"/>
                  <a:satMod val="110000"/>
                  <a:lumMod val="100000"/>
                  <a:shade val="100000"/>
                </a:schemeClr>
              </a:gs>
              <a:gs pos="100000">
                <a:schemeClr val="accent3">
                  <a:hueOff val="2710599"/>
                  <a:satOff val="100000"/>
                  <a:lumOff val="-14706"/>
                  <a:alphaOff val="0"/>
                  <a:lumMod val="99000"/>
                  <a:satMod val="120000"/>
                  <a:shade val="78000"/>
                </a:schemeClr>
              </a:gs>
            </a:gsLst>
            <a:lin ang="10800000" scaled="1"/>
            <a:tileRect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3">
            <a:scrgbClr r="0" g="0" b="0"/>
          </a:effectRef>
          <a:fontRef idx="minor">
            <a:schemeClr val="lt1"/>
          </a:fontRef>
        </p:style>
        <p:txBody>
          <a:bodyPr spcFirstLastPara="0" vert="horz" wrap="square" lIns="175411" tIns="175411" rIns="175411" bIns="175411" numCol="1" spcCol="1270" anchor="ctr" anchorCtr="0">
            <a:noAutofit/>
          </a:bodyPr>
          <a:lstStyle/>
          <a:p>
            <a:pPr marL="0" lvl="0" indent="0" algn="l" defTabSz="1555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MX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C</a:t>
            </a:r>
            <a:r>
              <a:rPr lang="es-MX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andidato</a:t>
            </a:r>
          </a:p>
        </p:txBody>
      </p:sp>
      <p:sp>
        <p:nvSpPr>
          <p:cNvPr id="12" name="Forma libre: forma 11">
            <a:extLst>
              <a:ext uri="{FF2B5EF4-FFF2-40B4-BE49-F238E27FC236}">
                <a16:creationId xmlns:a16="http://schemas.microsoft.com/office/drawing/2014/main" id="{F57054A9-BC3B-42E8-A702-F80681D7225A}"/>
              </a:ext>
            </a:extLst>
          </p:cNvPr>
          <p:cNvSpPr/>
          <p:nvPr/>
        </p:nvSpPr>
        <p:spPr>
          <a:xfrm>
            <a:off x="4049461" y="2640886"/>
            <a:ext cx="3085200" cy="788114"/>
          </a:xfrm>
          <a:custGeom>
            <a:avLst/>
            <a:gdLst>
              <a:gd name="connsiteX0" fmla="*/ 0 w 1709058"/>
              <a:gd name="connsiteY0" fmla="*/ 143608 h 861630"/>
              <a:gd name="connsiteX1" fmla="*/ 143608 w 1709058"/>
              <a:gd name="connsiteY1" fmla="*/ 0 h 861630"/>
              <a:gd name="connsiteX2" fmla="*/ 1565450 w 1709058"/>
              <a:gd name="connsiteY2" fmla="*/ 0 h 861630"/>
              <a:gd name="connsiteX3" fmla="*/ 1709058 w 1709058"/>
              <a:gd name="connsiteY3" fmla="*/ 143608 h 861630"/>
              <a:gd name="connsiteX4" fmla="*/ 1709058 w 1709058"/>
              <a:gd name="connsiteY4" fmla="*/ 718022 h 861630"/>
              <a:gd name="connsiteX5" fmla="*/ 1565450 w 1709058"/>
              <a:gd name="connsiteY5" fmla="*/ 861630 h 861630"/>
              <a:gd name="connsiteX6" fmla="*/ 143608 w 1709058"/>
              <a:gd name="connsiteY6" fmla="*/ 861630 h 861630"/>
              <a:gd name="connsiteX7" fmla="*/ 0 w 1709058"/>
              <a:gd name="connsiteY7" fmla="*/ 718022 h 861630"/>
              <a:gd name="connsiteX8" fmla="*/ 0 w 1709058"/>
              <a:gd name="connsiteY8" fmla="*/ 143608 h 861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09058" h="861630">
                <a:moveTo>
                  <a:pt x="0" y="143608"/>
                </a:moveTo>
                <a:cubicBezTo>
                  <a:pt x="0" y="64295"/>
                  <a:pt x="64295" y="0"/>
                  <a:pt x="143608" y="0"/>
                </a:cubicBezTo>
                <a:lnTo>
                  <a:pt x="1565450" y="0"/>
                </a:lnTo>
                <a:cubicBezTo>
                  <a:pt x="1644763" y="0"/>
                  <a:pt x="1709058" y="64295"/>
                  <a:pt x="1709058" y="143608"/>
                </a:cubicBezTo>
                <a:lnTo>
                  <a:pt x="1709058" y="718022"/>
                </a:lnTo>
                <a:cubicBezTo>
                  <a:pt x="1709058" y="797335"/>
                  <a:pt x="1644763" y="861630"/>
                  <a:pt x="1565450" y="861630"/>
                </a:cubicBezTo>
                <a:lnTo>
                  <a:pt x="143608" y="861630"/>
                </a:lnTo>
                <a:cubicBezTo>
                  <a:pt x="64295" y="861630"/>
                  <a:pt x="0" y="797335"/>
                  <a:pt x="0" y="718022"/>
                </a:cubicBezTo>
                <a:lnTo>
                  <a:pt x="0" y="143608"/>
                </a:lnTo>
                <a:close/>
              </a:path>
            </a:pathLst>
          </a:custGeom>
          <a:gradFill flip="none" rotWithShape="0">
            <a:gsLst>
              <a:gs pos="0">
                <a:schemeClr val="accent3">
                  <a:hueOff val="1355300"/>
                  <a:satOff val="50000"/>
                  <a:lumOff val="-7353"/>
                  <a:alphaOff val="0"/>
                  <a:satMod val="103000"/>
                  <a:lumMod val="102000"/>
                  <a:tint val="94000"/>
                </a:schemeClr>
              </a:gs>
              <a:gs pos="50000">
                <a:schemeClr val="accent3">
                  <a:hueOff val="1355300"/>
                  <a:satOff val="50000"/>
                  <a:lumOff val="-7353"/>
                  <a:alphaOff val="0"/>
                  <a:satMod val="110000"/>
                  <a:lumMod val="100000"/>
                  <a:shade val="100000"/>
                </a:schemeClr>
              </a:gs>
              <a:gs pos="100000">
                <a:schemeClr val="accent3">
                  <a:hueOff val="1355300"/>
                  <a:satOff val="50000"/>
                  <a:lumOff val="-7353"/>
                  <a:alphaOff val="0"/>
                  <a:lumMod val="99000"/>
                  <a:satMod val="120000"/>
                  <a:shade val="78000"/>
                </a:schemeClr>
              </a:gs>
            </a:gsLst>
            <a:lin ang="10800000" scaled="1"/>
            <a:tileRect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3">
            <a:scrgbClr r="0" g="0" b="0"/>
          </a:effectRef>
          <a:fontRef idx="minor">
            <a:schemeClr val="lt1"/>
          </a:fontRef>
        </p:style>
        <p:txBody>
          <a:bodyPr spcFirstLastPara="0" vert="horz" wrap="square" lIns="175411" tIns="175411" rIns="175411" bIns="175411" numCol="1" spcCol="1270" anchor="ctr" anchorCtr="0">
            <a:noAutofit/>
          </a:bodyPr>
          <a:lstStyle/>
          <a:p>
            <a:pPr marL="0" lvl="0" indent="0" algn="l" defTabSz="1555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MX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C</a:t>
            </a:r>
            <a:r>
              <a:rPr lang="es-MX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andidato a </a:t>
            </a:r>
          </a:p>
          <a:p>
            <a:pPr marL="0" lvl="0" indent="0" algn="l" defTabSz="1555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MX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E</a:t>
            </a:r>
            <a:r>
              <a:rPr lang="es-MX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valuador</a:t>
            </a:r>
          </a:p>
        </p:txBody>
      </p:sp>
      <p:grpSp>
        <p:nvGrpSpPr>
          <p:cNvPr id="14" name="Grupo 13">
            <a:extLst>
              <a:ext uri="{FF2B5EF4-FFF2-40B4-BE49-F238E27FC236}">
                <a16:creationId xmlns:a16="http://schemas.microsoft.com/office/drawing/2014/main" id="{DC5EE2CF-AAB3-4BE7-872C-B6ED33B209CF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222432" y="2259314"/>
            <a:ext cx="1994601" cy="2108477"/>
            <a:chOff x="802326" y="1997612"/>
            <a:chExt cx="3648788" cy="3648788"/>
          </a:xfrm>
        </p:grpSpPr>
        <p:pic>
          <p:nvPicPr>
            <p:cNvPr id="15" name="Imagen 14" descr="Imagen que contiene lego&#10;&#10;Descripción generada automáticamente">
              <a:extLst>
                <a:ext uri="{FF2B5EF4-FFF2-40B4-BE49-F238E27FC236}">
                  <a16:creationId xmlns:a16="http://schemas.microsoft.com/office/drawing/2014/main" id="{242B7FAD-360B-43E3-9B71-93ED6A95C4C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2326" y="1997612"/>
              <a:ext cx="3648788" cy="3648788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6" name="Rectángulo: esquinas redondeadas 15">
              <a:extLst>
                <a:ext uri="{FF2B5EF4-FFF2-40B4-BE49-F238E27FC236}">
                  <a16:creationId xmlns:a16="http://schemas.microsoft.com/office/drawing/2014/main" id="{442ABC52-E6E9-4004-A9F0-586A8A6FA165}"/>
                </a:ext>
              </a:extLst>
            </p:cNvPr>
            <p:cNvSpPr/>
            <p:nvPr/>
          </p:nvSpPr>
          <p:spPr>
            <a:xfrm rot="16200000">
              <a:off x="1270763" y="3141895"/>
              <a:ext cx="2071467" cy="2718704"/>
            </a:xfrm>
            <a:prstGeom prst="roundRect">
              <a:avLst>
                <a:gd name="adj" fmla="val 7977"/>
              </a:avLst>
            </a:prstGeom>
            <a:blipFill dpi="0"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 w="38100" cap="flat" cmpd="sng" algn="ctr">
              <a:solidFill>
                <a:srgbClr val="FFCC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7" name="Grupo 16">
            <a:extLst>
              <a:ext uri="{FF2B5EF4-FFF2-40B4-BE49-F238E27FC236}">
                <a16:creationId xmlns:a16="http://schemas.microsoft.com/office/drawing/2014/main" id="{3B3D2472-64CA-4541-A51C-2E1FBAACB95A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4126083" y="3605843"/>
            <a:ext cx="1994601" cy="2108477"/>
            <a:chOff x="802326" y="1997612"/>
            <a:chExt cx="3648788" cy="3648788"/>
          </a:xfrm>
        </p:grpSpPr>
        <p:pic>
          <p:nvPicPr>
            <p:cNvPr id="18" name="Imagen 17" descr="Imagen que contiene lego&#10;&#10;Descripción generada automáticamente">
              <a:extLst>
                <a:ext uri="{FF2B5EF4-FFF2-40B4-BE49-F238E27FC236}">
                  <a16:creationId xmlns:a16="http://schemas.microsoft.com/office/drawing/2014/main" id="{70CC829E-FAC4-41D2-B27E-3D9FD0A892F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2326" y="1997612"/>
              <a:ext cx="3648788" cy="3648788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9" name="Rectángulo: esquinas redondeadas 18">
              <a:extLst>
                <a:ext uri="{FF2B5EF4-FFF2-40B4-BE49-F238E27FC236}">
                  <a16:creationId xmlns:a16="http://schemas.microsoft.com/office/drawing/2014/main" id="{3FAB7450-21B3-4681-922F-91E65ABE642D}"/>
                </a:ext>
              </a:extLst>
            </p:cNvPr>
            <p:cNvSpPr/>
            <p:nvPr/>
          </p:nvSpPr>
          <p:spPr>
            <a:xfrm rot="16200000">
              <a:off x="1270763" y="3141895"/>
              <a:ext cx="2071467" cy="2718704"/>
            </a:xfrm>
            <a:prstGeom prst="roundRect">
              <a:avLst>
                <a:gd name="adj" fmla="val 7977"/>
              </a:avLst>
            </a:prstGeom>
            <a:blipFill dpi="0"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 w="38100" cap="flat" cmpd="sng" algn="ctr">
              <a:solidFill>
                <a:srgbClr val="FFCC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0" name="Imagen 19" descr="Imagen que contiene reloj&#10;&#10;Descripción generada automáticamente">
            <a:extLst>
              <a:ext uri="{FF2B5EF4-FFF2-40B4-BE49-F238E27FC236}">
                <a16:creationId xmlns:a16="http://schemas.microsoft.com/office/drawing/2014/main" id="{EE04DDCC-6B70-4CA5-9B85-CB6C1156A98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822362" y="1477211"/>
            <a:ext cx="1080000" cy="1080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21" name="Imagen 20" descr="Imagen que contiene dibujo&#10;&#10;Descripción generada automáticamente">
            <a:extLst>
              <a:ext uri="{FF2B5EF4-FFF2-40B4-BE49-F238E27FC236}">
                <a16:creationId xmlns:a16="http://schemas.microsoft.com/office/drawing/2014/main" id="{7CA75355-7C0A-4816-B835-409A0E127A8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506514" y="2413133"/>
            <a:ext cx="1038752" cy="1288756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26" name="CuadroTexto 25">
            <a:extLst>
              <a:ext uri="{FF2B5EF4-FFF2-40B4-BE49-F238E27FC236}">
                <a16:creationId xmlns:a16="http://schemas.microsoft.com/office/drawing/2014/main" id="{2F357EA4-FE69-4710-B899-92378360AA3B}"/>
              </a:ext>
            </a:extLst>
          </p:cNvPr>
          <p:cNvSpPr txBox="1"/>
          <p:nvPr/>
        </p:nvSpPr>
        <p:spPr>
          <a:xfrm>
            <a:off x="68008" y="4356207"/>
            <a:ext cx="21323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Portafolio EC0076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62CF1EC7-E605-4D99-8B44-BD7E11BFA38F}"/>
              </a:ext>
            </a:extLst>
          </p:cNvPr>
          <p:cNvSpPr txBox="1"/>
          <p:nvPr/>
        </p:nvSpPr>
        <p:spPr>
          <a:xfrm>
            <a:off x="3540515" y="5657382"/>
            <a:ext cx="35317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Portafolio función productiva/</a:t>
            </a:r>
          </a:p>
          <a:p>
            <a:pPr algn="ctr"/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Armado de avioncitos de papel</a:t>
            </a:r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01A498A9-55BF-40F0-8D35-9820FD2312A4}"/>
              </a:ext>
            </a:extLst>
          </p:cNvPr>
          <p:cNvGrpSpPr/>
          <p:nvPr/>
        </p:nvGrpSpPr>
        <p:grpSpPr>
          <a:xfrm>
            <a:off x="2151845" y="1104973"/>
            <a:ext cx="1181391" cy="1106294"/>
            <a:chOff x="2151845" y="1104973"/>
            <a:chExt cx="1181391" cy="1106294"/>
          </a:xfrm>
        </p:grpSpPr>
        <p:pic>
          <p:nvPicPr>
            <p:cNvPr id="32" name="Imagen 31">
              <a:extLst>
                <a:ext uri="{FF2B5EF4-FFF2-40B4-BE49-F238E27FC236}">
                  <a16:creationId xmlns:a16="http://schemas.microsoft.com/office/drawing/2014/main" id="{B74E073D-BBED-49A1-A3B6-3B128DA9BF2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2151845" y="1104973"/>
              <a:ext cx="1080000" cy="1080000"/>
            </a:xfrm>
            <a:prstGeom prst="rect">
              <a:avLst/>
            </a:prstGeom>
            <a:effectLst>
              <a:outerShdw blurRad="50800" dist="101600" dir="8100000" algn="tr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22" name="Elipse 21">
              <a:extLst>
                <a:ext uri="{FF2B5EF4-FFF2-40B4-BE49-F238E27FC236}">
                  <a16:creationId xmlns:a16="http://schemas.microsoft.com/office/drawing/2014/main" id="{76284F9A-6F02-47F0-AB74-B147D2B29817}"/>
                </a:ext>
              </a:extLst>
            </p:cNvPr>
            <p:cNvSpPr/>
            <p:nvPr/>
          </p:nvSpPr>
          <p:spPr>
            <a:xfrm>
              <a:off x="2901236" y="1779267"/>
              <a:ext cx="432000" cy="4320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dirty="0">
                  <a:latin typeface="Montserrat" panose="00000500000000000000" pitchFamily="2" charset="0"/>
                </a:rPr>
                <a:t>A</a:t>
              </a:r>
            </a:p>
          </p:txBody>
        </p:sp>
      </p:grpSp>
      <p:grpSp>
        <p:nvGrpSpPr>
          <p:cNvPr id="3" name="Grupo 2">
            <a:extLst>
              <a:ext uri="{FF2B5EF4-FFF2-40B4-BE49-F238E27FC236}">
                <a16:creationId xmlns:a16="http://schemas.microsoft.com/office/drawing/2014/main" id="{BF09CFF9-B7EE-4A6D-889C-ED0B140A996C}"/>
              </a:ext>
            </a:extLst>
          </p:cNvPr>
          <p:cNvGrpSpPr/>
          <p:nvPr/>
        </p:nvGrpSpPr>
        <p:grpSpPr>
          <a:xfrm>
            <a:off x="5985073" y="2496886"/>
            <a:ext cx="1142596" cy="1080000"/>
            <a:chOff x="5985073" y="2496886"/>
            <a:chExt cx="1142596" cy="1080000"/>
          </a:xfrm>
        </p:grpSpPr>
        <p:pic>
          <p:nvPicPr>
            <p:cNvPr id="31" name="Imagen 30">
              <a:extLst>
                <a:ext uri="{FF2B5EF4-FFF2-40B4-BE49-F238E27FC236}">
                  <a16:creationId xmlns:a16="http://schemas.microsoft.com/office/drawing/2014/main" id="{1D1DDB90-60AF-405E-BA50-DDDC72F6D4F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5985073" y="2496886"/>
              <a:ext cx="1080000" cy="1080000"/>
            </a:xfrm>
            <a:prstGeom prst="rect">
              <a:avLst/>
            </a:prstGeom>
            <a:effectLst>
              <a:outerShdw blurRad="50800" dist="101600" dir="8100000" algn="tr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33" name="Elipse 32">
              <a:extLst>
                <a:ext uri="{FF2B5EF4-FFF2-40B4-BE49-F238E27FC236}">
                  <a16:creationId xmlns:a16="http://schemas.microsoft.com/office/drawing/2014/main" id="{E0C0BF57-0EE5-4031-9A2B-DE8EE4122461}"/>
                </a:ext>
              </a:extLst>
            </p:cNvPr>
            <p:cNvSpPr/>
            <p:nvPr/>
          </p:nvSpPr>
          <p:spPr>
            <a:xfrm>
              <a:off x="6695669" y="3138503"/>
              <a:ext cx="432000" cy="4320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dirty="0">
                  <a:latin typeface="Montserrat" panose="00000500000000000000" pitchFamily="2" charset="0"/>
                </a:rPr>
                <a:t>B</a:t>
              </a:r>
            </a:p>
          </p:txBody>
        </p:sp>
      </p:grpSp>
      <p:grpSp>
        <p:nvGrpSpPr>
          <p:cNvPr id="5" name="Grupo 4">
            <a:extLst>
              <a:ext uri="{FF2B5EF4-FFF2-40B4-BE49-F238E27FC236}">
                <a16:creationId xmlns:a16="http://schemas.microsoft.com/office/drawing/2014/main" id="{3199DDCE-36A8-4448-9BDD-3617409091E5}"/>
              </a:ext>
            </a:extLst>
          </p:cNvPr>
          <p:cNvGrpSpPr/>
          <p:nvPr/>
        </p:nvGrpSpPr>
        <p:grpSpPr>
          <a:xfrm>
            <a:off x="10532526" y="2496758"/>
            <a:ext cx="1222943" cy="1080001"/>
            <a:chOff x="10532526" y="2496758"/>
            <a:chExt cx="1222943" cy="1080001"/>
          </a:xfrm>
        </p:grpSpPr>
        <p:pic>
          <p:nvPicPr>
            <p:cNvPr id="25" name="Imagen 24">
              <a:extLst>
                <a:ext uri="{FF2B5EF4-FFF2-40B4-BE49-F238E27FC236}">
                  <a16:creationId xmlns:a16="http://schemas.microsoft.com/office/drawing/2014/main" id="{B82872CA-0D5F-4ECE-829C-A878FED63E11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0532526" y="2496758"/>
              <a:ext cx="1080000" cy="1080000"/>
            </a:xfrm>
            <a:prstGeom prst="rect">
              <a:avLst/>
            </a:prstGeom>
            <a:effectLst>
              <a:outerShdw blurRad="50800" dist="101600" dir="8100000" algn="tr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34" name="Elipse 33">
              <a:extLst>
                <a:ext uri="{FF2B5EF4-FFF2-40B4-BE49-F238E27FC236}">
                  <a16:creationId xmlns:a16="http://schemas.microsoft.com/office/drawing/2014/main" id="{6138BFF5-026C-4CD9-B476-C83B572CC710}"/>
                </a:ext>
              </a:extLst>
            </p:cNvPr>
            <p:cNvSpPr/>
            <p:nvPr/>
          </p:nvSpPr>
          <p:spPr>
            <a:xfrm>
              <a:off x="11323469" y="3144759"/>
              <a:ext cx="432000" cy="4320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dirty="0">
                  <a:latin typeface="Montserrat" panose="00000500000000000000" pitchFamily="2" charset="0"/>
                </a:rPr>
                <a:t>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30104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rma libre: forma 5">
            <a:extLst>
              <a:ext uri="{FF2B5EF4-FFF2-40B4-BE49-F238E27FC236}">
                <a16:creationId xmlns:a16="http://schemas.microsoft.com/office/drawing/2014/main" id="{43CDA834-67CB-4E96-B302-51D5DB2BDC9D}"/>
              </a:ext>
            </a:extLst>
          </p:cNvPr>
          <p:cNvSpPr/>
          <p:nvPr/>
        </p:nvSpPr>
        <p:spPr>
          <a:xfrm>
            <a:off x="248713" y="1274746"/>
            <a:ext cx="3084523" cy="840925"/>
          </a:xfrm>
          <a:custGeom>
            <a:avLst/>
            <a:gdLst>
              <a:gd name="connsiteX0" fmla="*/ 0 w 1678675"/>
              <a:gd name="connsiteY0" fmla="*/ 156090 h 936521"/>
              <a:gd name="connsiteX1" fmla="*/ 156090 w 1678675"/>
              <a:gd name="connsiteY1" fmla="*/ 0 h 936521"/>
              <a:gd name="connsiteX2" fmla="*/ 1522585 w 1678675"/>
              <a:gd name="connsiteY2" fmla="*/ 0 h 936521"/>
              <a:gd name="connsiteX3" fmla="*/ 1678675 w 1678675"/>
              <a:gd name="connsiteY3" fmla="*/ 156090 h 936521"/>
              <a:gd name="connsiteX4" fmla="*/ 1678675 w 1678675"/>
              <a:gd name="connsiteY4" fmla="*/ 780431 h 936521"/>
              <a:gd name="connsiteX5" fmla="*/ 1522585 w 1678675"/>
              <a:gd name="connsiteY5" fmla="*/ 936521 h 936521"/>
              <a:gd name="connsiteX6" fmla="*/ 156090 w 1678675"/>
              <a:gd name="connsiteY6" fmla="*/ 936521 h 936521"/>
              <a:gd name="connsiteX7" fmla="*/ 0 w 1678675"/>
              <a:gd name="connsiteY7" fmla="*/ 780431 h 936521"/>
              <a:gd name="connsiteX8" fmla="*/ 0 w 1678675"/>
              <a:gd name="connsiteY8" fmla="*/ 156090 h 936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78675" h="936521">
                <a:moveTo>
                  <a:pt x="0" y="156090"/>
                </a:moveTo>
                <a:cubicBezTo>
                  <a:pt x="0" y="69884"/>
                  <a:pt x="69884" y="0"/>
                  <a:pt x="156090" y="0"/>
                </a:cubicBezTo>
                <a:lnTo>
                  <a:pt x="1522585" y="0"/>
                </a:lnTo>
                <a:cubicBezTo>
                  <a:pt x="1608791" y="0"/>
                  <a:pt x="1678675" y="69884"/>
                  <a:pt x="1678675" y="156090"/>
                </a:cubicBezTo>
                <a:lnTo>
                  <a:pt x="1678675" y="780431"/>
                </a:lnTo>
                <a:cubicBezTo>
                  <a:pt x="1678675" y="866637"/>
                  <a:pt x="1608791" y="936521"/>
                  <a:pt x="1522585" y="936521"/>
                </a:cubicBezTo>
                <a:lnTo>
                  <a:pt x="156090" y="936521"/>
                </a:lnTo>
                <a:cubicBezTo>
                  <a:pt x="69884" y="936521"/>
                  <a:pt x="0" y="866637"/>
                  <a:pt x="0" y="780431"/>
                </a:cubicBezTo>
                <a:lnTo>
                  <a:pt x="0" y="156090"/>
                </a:lnTo>
                <a:close/>
              </a:path>
            </a:pathLst>
          </a:custGeom>
          <a:gradFill flip="none" rotWithShape="0">
            <a:gsLst>
              <a:gs pos="0">
                <a:schemeClr val="accent3">
                  <a:hueOff val="0"/>
                  <a:satOff val="0"/>
                  <a:lumOff val="0"/>
                  <a:alphaOff val="0"/>
                  <a:satMod val="103000"/>
                  <a:lumMod val="102000"/>
                  <a:tint val="94000"/>
                </a:schemeClr>
              </a:gs>
              <a:gs pos="50000">
                <a:schemeClr val="accent3">
                  <a:hueOff val="0"/>
                  <a:satOff val="0"/>
                  <a:lumOff val="0"/>
                  <a:alphaOff val="0"/>
                  <a:satMod val="110000"/>
                  <a:lumMod val="100000"/>
                  <a:shade val="100000"/>
                </a:schemeClr>
              </a:gs>
              <a:gs pos="100000">
                <a:schemeClr val="accent3">
                  <a:hueOff val="0"/>
                  <a:satOff val="0"/>
                  <a:lumOff val="0"/>
                  <a:alphaOff val="0"/>
                  <a:lumMod val="99000"/>
                  <a:satMod val="120000"/>
                  <a:shade val="78000"/>
                </a:schemeClr>
              </a:gs>
            </a:gsLst>
            <a:lin ang="10800000" scaled="1"/>
            <a:tileRect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3">
            <a:scrgbClr r="0" g="0" b="0"/>
          </a:effectRef>
          <a:fontRef idx="minor">
            <a:schemeClr val="lt1"/>
          </a:fontRef>
        </p:style>
        <p:txBody>
          <a:bodyPr spcFirstLastPara="0" vert="horz" wrap="square" lIns="179067" tIns="179067" rIns="179067" bIns="179067" numCol="1" spcCol="1270" anchor="ctr" anchorCtr="0">
            <a:noAutofit/>
          </a:bodyPr>
          <a:lstStyle/>
          <a:p>
            <a:pPr marL="0" lvl="0" indent="0" algn="l" defTabSz="1555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MX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E</a:t>
            </a:r>
            <a:r>
              <a:rPr lang="es-MX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valuador</a:t>
            </a:r>
          </a:p>
        </p:txBody>
      </p:sp>
      <p:sp>
        <p:nvSpPr>
          <p:cNvPr id="9" name="Forma libre: forma 8">
            <a:extLst>
              <a:ext uri="{FF2B5EF4-FFF2-40B4-BE49-F238E27FC236}">
                <a16:creationId xmlns:a16="http://schemas.microsoft.com/office/drawing/2014/main" id="{E590C2B5-3994-4396-BF9B-5A05FB7C3DE7}"/>
              </a:ext>
            </a:extLst>
          </p:cNvPr>
          <p:cNvSpPr/>
          <p:nvPr/>
        </p:nvSpPr>
        <p:spPr>
          <a:xfrm>
            <a:off x="8670269" y="2640887"/>
            <a:ext cx="3085200" cy="788114"/>
          </a:xfrm>
          <a:custGeom>
            <a:avLst/>
            <a:gdLst>
              <a:gd name="connsiteX0" fmla="*/ 0 w 1596492"/>
              <a:gd name="connsiteY0" fmla="*/ 143608 h 861630"/>
              <a:gd name="connsiteX1" fmla="*/ 143608 w 1596492"/>
              <a:gd name="connsiteY1" fmla="*/ 0 h 861630"/>
              <a:gd name="connsiteX2" fmla="*/ 1452884 w 1596492"/>
              <a:gd name="connsiteY2" fmla="*/ 0 h 861630"/>
              <a:gd name="connsiteX3" fmla="*/ 1596492 w 1596492"/>
              <a:gd name="connsiteY3" fmla="*/ 143608 h 861630"/>
              <a:gd name="connsiteX4" fmla="*/ 1596492 w 1596492"/>
              <a:gd name="connsiteY4" fmla="*/ 718022 h 861630"/>
              <a:gd name="connsiteX5" fmla="*/ 1452884 w 1596492"/>
              <a:gd name="connsiteY5" fmla="*/ 861630 h 861630"/>
              <a:gd name="connsiteX6" fmla="*/ 143608 w 1596492"/>
              <a:gd name="connsiteY6" fmla="*/ 861630 h 861630"/>
              <a:gd name="connsiteX7" fmla="*/ 0 w 1596492"/>
              <a:gd name="connsiteY7" fmla="*/ 718022 h 861630"/>
              <a:gd name="connsiteX8" fmla="*/ 0 w 1596492"/>
              <a:gd name="connsiteY8" fmla="*/ 143608 h 861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96492" h="861630">
                <a:moveTo>
                  <a:pt x="0" y="143608"/>
                </a:moveTo>
                <a:cubicBezTo>
                  <a:pt x="0" y="64295"/>
                  <a:pt x="64295" y="0"/>
                  <a:pt x="143608" y="0"/>
                </a:cubicBezTo>
                <a:lnTo>
                  <a:pt x="1452884" y="0"/>
                </a:lnTo>
                <a:cubicBezTo>
                  <a:pt x="1532197" y="0"/>
                  <a:pt x="1596492" y="64295"/>
                  <a:pt x="1596492" y="143608"/>
                </a:cubicBezTo>
                <a:lnTo>
                  <a:pt x="1596492" y="718022"/>
                </a:lnTo>
                <a:cubicBezTo>
                  <a:pt x="1596492" y="797335"/>
                  <a:pt x="1532197" y="861630"/>
                  <a:pt x="1452884" y="861630"/>
                </a:cubicBezTo>
                <a:lnTo>
                  <a:pt x="143608" y="861630"/>
                </a:lnTo>
                <a:cubicBezTo>
                  <a:pt x="64295" y="861630"/>
                  <a:pt x="0" y="797335"/>
                  <a:pt x="0" y="718022"/>
                </a:cubicBezTo>
                <a:lnTo>
                  <a:pt x="0" y="143608"/>
                </a:lnTo>
                <a:close/>
              </a:path>
            </a:pathLst>
          </a:custGeom>
          <a:gradFill flip="none" rotWithShape="0">
            <a:gsLst>
              <a:gs pos="0">
                <a:schemeClr val="accent3">
                  <a:hueOff val="2710599"/>
                  <a:satOff val="100000"/>
                  <a:lumOff val="-14706"/>
                  <a:alphaOff val="0"/>
                  <a:satMod val="103000"/>
                  <a:lumMod val="102000"/>
                  <a:tint val="94000"/>
                </a:schemeClr>
              </a:gs>
              <a:gs pos="50000">
                <a:schemeClr val="accent3">
                  <a:hueOff val="2710599"/>
                  <a:satOff val="100000"/>
                  <a:lumOff val="-14706"/>
                  <a:alphaOff val="0"/>
                  <a:satMod val="110000"/>
                  <a:lumMod val="100000"/>
                  <a:shade val="100000"/>
                </a:schemeClr>
              </a:gs>
              <a:gs pos="100000">
                <a:schemeClr val="accent3">
                  <a:hueOff val="2710599"/>
                  <a:satOff val="100000"/>
                  <a:lumOff val="-14706"/>
                  <a:alphaOff val="0"/>
                  <a:lumMod val="99000"/>
                  <a:satMod val="120000"/>
                  <a:shade val="78000"/>
                </a:schemeClr>
              </a:gs>
            </a:gsLst>
            <a:lin ang="10800000" scaled="1"/>
            <a:tileRect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3">
            <a:scrgbClr r="0" g="0" b="0"/>
          </a:effectRef>
          <a:fontRef idx="minor">
            <a:schemeClr val="lt1"/>
          </a:fontRef>
        </p:style>
        <p:txBody>
          <a:bodyPr spcFirstLastPara="0" vert="horz" wrap="square" lIns="175411" tIns="175411" rIns="175411" bIns="175411" numCol="1" spcCol="1270" anchor="ctr" anchorCtr="0">
            <a:noAutofit/>
          </a:bodyPr>
          <a:lstStyle/>
          <a:p>
            <a:pPr marL="0" lvl="0" indent="0" algn="l" defTabSz="1555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MX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C</a:t>
            </a:r>
            <a:r>
              <a:rPr lang="es-MX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andidato</a:t>
            </a:r>
          </a:p>
        </p:txBody>
      </p:sp>
      <p:sp>
        <p:nvSpPr>
          <p:cNvPr id="12" name="Forma libre: forma 11">
            <a:extLst>
              <a:ext uri="{FF2B5EF4-FFF2-40B4-BE49-F238E27FC236}">
                <a16:creationId xmlns:a16="http://schemas.microsoft.com/office/drawing/2014/main" id="{F57054A9-BC3B-42E8-A702-F80681D7225A}"/>
              </a:ext>
            </a:extLst>
          </p:cNvPr>
          <p:cNvSpPr/>
          <p:nvPr/>
        </p:nvSpPr>
        <p:spPr>
          <a:xfrm>
            <a:off x="4049461" y="2640886"/>
            <a:ext cx="3085200" cy="788114"/>
          </a:xfrm>
          <a:custGeom>
            <a:avLst/>
            <a:gdLst>
              <a:gd name="connsiteX0" fmla="*/ 0 w 1709058"/>
              <a:gd name="connsiteY0" fmla="*/ 143608 h 861630"/>
              <a:gd name="connsiteX1" fmla="*/ 143608 w 1709058"/>
              <a:gd name="connsiteY1" fmla="*/ 0 h 861630"/>
              <a:gd name="connsiteX2" fmla="*/ 1565450 w 1709058"/>
              <a:gd name="connsiteY2" fmla="*/ 0 h 861630"/>
              <a:gd name="connsiteX3" fmla="*/ 1709058 w 1709058"/>
              <a:gd name="connsiteY3" fmla="*/ 143608 h 861630"/>
              <a:gd name="connsiteX4" fmla="*/ 1709058 w 1709058"/>
              <a:gd name="connsiteY4" fmla="*/ 718022 h 861630"/>
              <a:gd name="connsiteX5" fmla="*/ 1565450 w 1709058"/>
              <a:gd name="connsiteY5" fmla="*/ 861630 h 861630"/>
              <a:gd name="connsiteX6" fmla="*/ 143608 w 1709058"/>
              <a:gd name="connsiteY6" fmla="*/ 861630 h 861630"/>
              <a:gd name="connsiteX7" fmla="*/ 0 w 1709058"/>
              <a:gd name="connsiteY7" fmla="*/ 718022 h 861630"/>
              <a:gd name="connsiteX8" fmla="*/ 0 w 1709058"/>
              <a:gd name="connsiteY8" fmla="*/ 143608 h 861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09058" h="861630">
                <a:moveTo>
                  <a:pt x="0" y="143608"/>
                </a:moveTo>
                <a:cubicBezTo>
                  <a:pt x="0" y="64295"/>
                  <a:pt x="64295" y="0"/>
                  <a:pt x="143608" y="0"/>
                </a:cubicBezTo>
                <a:lnTo>
                  <a:pt x="1565450" y="0"/>
                </a:lnTo>
                <a:cubicBezTo>
                  <a:pt x="1644763" y="0"/>
                  <a:pt x="1709058" y="64295"/>
                  <a:pt x="1709058" y="143608"/>
                </a:cubicBezTo>
                <a:lnTo>
                  <a:pt x="1709058" y="718022"/>
                </a:lnTo>
                <a:cubicBezTo>
                  <a:pt x="1709058" y="797335"/>
                  <a:pt x="1644763" y="861630"/>
                  <a:pt x="1565450" y="861630"/>
                </a:cubicBezTo>
                <a:lnTo>
                  <a:pt x="143608" y="861630"/>
                </a:lnTo>
                <a:cubicBezTo>
                  <a:pt x="64295" y="861630"/>
                  <a:pt x="0" y="797335"/>
                  <a:pt x="0" y="718022"/>
                </a:cubicBezTo>
                <a:lnTo>
                  <a:pt x="0" y="143608"/>
                </a:lnTo>
                <a:close/>
              </a:path>
            </a:pathLst>
          </a:custGeom>
          <a:gradFill flip="none" rotWithShape="0">
            <a:gsLst>
              <a:gs pos="0">
                <a:schemeClr val="accent3">
                  <a:hueOff val="1355300"/>
                  <a:satOff val="50000"/>
                  <a:lumOff val="-7353"/>
                  <a:alphaOff val="0"/>
                  <a:satMod val="103000"/>
                  <a:lumMod val="102000"/>
                  <a:tint val="94000"/>
                </a:schemeClr>
              </a:gs>
              <a:gs pos="50000">
                <a:schemeClr val="accent3">
                  <a:hueOff val="1355300"/>
                  <a:satOff val="50000"/>
                  <a:lumOff val="-7353"/>
                  <a:alphaOff val="0"/>
                  <a:satMod val="110000"/>
                  <a:lumMod val="100000"/>
                  <a:shade val="100000"/>
                </a:schemeClr>
              </a:gs>
              <a:gs pos="100000">
                <a:schemeClr val="accent3">
                  <a:hueOff val="1355300"/>
                  <a:satOff val="50000"/>
                  <a:lumOff val="-7353"/>
                  <a:alphaOff val="0"/>
                  <a:lumMod val="99000"/>
                  <a:satMod val="120000"/>
                  <a:shade val="78000"/>
                </a:schemeClr>
              </a:gs>
            </a:gsLst>
            <a:lin ang="10800000" scaled="1"/>
            <a:tileRect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3">
            <a:scrgbClr r="0" g="0" b="0"/>
          </a:effectRef>
          <a:fontRef idx="minor">
            <a:schemeClr val="lt1"/>
          </a:fontRef>
        </p:style>
        <p:txBody>
          <a:bodyPr spcFirstLastPara="0" vert="horz" wrap="square" lIns="175411" tIns="175411" rIns="175411" bIns="175411" numCol="1" spcCol="1270" anchor="ctr" anchorCtr="0">
            <a:noAutofit/>
          </a:bodyPr>
          <a:lstStyle/>
          <a:p>
            <a:pPr marL="0" lvl="0" indent="0" algn="l" defTabSz="1555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MX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C</a:t>
            </a:r>
            <a:r>
              <a:rPr lang="es-MX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andidato a </a:t>
            </a:r>
          </a:p>
          <a:p>
            <a:pPr marL="0" lvl="0" indent="0" algn="l" defTabSz="1555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MX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E</a:t>
            </a:r>
            <a:r>
              <a:rPr lang="es-MX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valuador</a:t>
            </a:r>
          </a:p>
        </p:txBody>
      </p:sp>
      <p:grpSp>
        <p:nvGrpSpPr>
          <p:cNvPr id="14" name="Grupo 13">
            <a:extLst>
              <a:ext uri="{FF2B5EF4-FFF2-40B4-BE49-F238E27FC236}">
                <a16:creationId xmlns:a16="http://schemas.microsoft.com/office/drawing/2014/main" id="{DC5EE2CF-AAB3-4BE7-872C-B6ED33B209CF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222432" y="2259314"/>
            <a:ext cx="1994601" cy="2108477"/>
            <a:chOff x="802326" y="1997612"/>
            <a:chExt cx="3648788" cy="3648788"/>
          </a:xfrm>
        </p:grpSpPr>
        <p:pic>
          <p:nvPicPr>
            <p:cNvPr id="15" name="Imagen 14" descr="Imagen que contiene lego&#10;&#10;Descripción generada automáticamente">
              <a:extLst>
                <a:ext uri="{FF2B5EF4-FFF2-40B4-BE49-F238E27FC236}">
                  <a16:creationId xmlns:a16="http://schemas.microsoft.com/office/drawing/2014/main" id="{242B7FAD-360B-43E3-9B71-93ED6A95C4C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2326" y="1997612"/>
              <a:ext cx="3648788" cy="3648788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6" name="Rectángulo: esquinas redondeadas 15">
              <a:extLst>
                <a:ext uri="{FF2B5EF4-FFF2-40B4-BE49-F238E27FC236}">
                  <a16:creationId xmlns:a16="http://schemas.microsoft.com/office/drawing/2014/main" id="{442ABC52-E6E9-4004-A9F0-586A8A6FA165}"/>
                </a:ext>
              </a:extLst>
            </p:cNvPr>
            <p:cNvSpPr/>
            <p:nvPr/>
          </p:nvSpPr>
          <p:spPr>
            <a:xfrm rot="16200000">
              <a:off x="1270763" y="3141895"/>
              <a:ext cx="2071467" cy="2718704"/>
            </a:xfrm>
            <a:prstGeom prst="roundRect">
              <a:avLst>
                <a:gd name="adj" fmla="val 7977"/>
              </a:avLst>
            </a:prstGeom>
            <a:blipFill dpi="0"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 w="38100" cap="flat" cmpd="sng" algn="ctr">
              <a:solidFill>
                <a:srgbClr val="FFCC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7" name="Grupo 16">
            <a:extLst>
              <a:ext uri="{FF2B5EF4-FFF2-40B4-BE49-F238E27FC236}">
                <a16:creationId xmlns:a16="http://schemas.microsoft.com/office/drawing/2014/main" id="{3B3D2472-64CA-4541-A51C-2E1FBAACB95A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4126083" y="3605843"/>
            <a:ext cx="1994601" cy="2108477"/>
            <a:chOff x="802326" y="1997612"/>
            <a:chExt cx="3648788" cy="3648788"/>
          </a:xfrm>
        </p:grpSpPr>
        <p:pic>
          <p:nvPicPr>
            <p:cNvPr id="18" name="Imagen 17" descr="Imagen que contiene lego&#10;&#10;Descripción generada automáticamente">
              <a:extLst>
                <a:ext uri="{FF2B5EF4-FFF2-40B4-BE49-F238E27FC236}">
                  <a16:creationId xmlns:a16="http://schemas.microsoft.com/office/drawing/2014/main" id="{70CC829E-FAC4-41D2-B27E-3D9FD0A892F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2326" y="1997612"/>
              <a:ext cx="3648788" cy="3648788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9" name="Rectángulo: esquinas redondeadas 18">
              <a:extLst>
                <a:ext uri="{FF2B5EF4-FFF2-40B4-BE49-F238E27FC236}">
                  <a16:creationId xmlns:a16="http://schemas.microsoft.com/office/drawing/2014/main" id="{3FAB7450-21B3-4681-922F-91E65ABE642D}"/>
                </a:ext>
              </a:extLst>
            </p:cNvPr>
            <p:cNvSpPr/>
            <p:nvPr/>
          </p:nvSpPr>
          <p:spPr>
            <a:xfrm rot="16200000">
              <a:off x="1270763" y="3141895"/>
              <a:ext cx="2071467" cy="2718704"/>
            </a:xfrm>
            <a:prstGeom prst="roundRect">
              <a:avLst>
                <a:gd name="adj" fmla="val 7977"/>
              </a:avLst>
            </a:prstGeom>
            <a:blipFill dpi="0"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 w="38100" cap="flat" cmpd="sng" algn="ctr">
              <a:solidFill>
                <a:srgbClr val="FFCC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0" name="Imagen 19" descr="Imagen que contiene reloj&#10;&#10;Descripción generada automáticamente">
            <a:extLst>
              <a:ext uri="{FF2B5EF4-FFF2-40B4-BE49-F238E27FC236}">
                <a16:creationId xmlns:a16="http://schemas.microsoft.com/office/drawing/2014/main" id="{EE04DDCC-6B70-4CA5-9B85-CB6C1156A98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822362" y="1477211"/>
            <a:ext cx="1080000" cy="1080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21" name="Imagen 20" descr="Imagen que contiene dibujo&#10;&#10;Descripción generada automáticamente">
            <a:extLst>
              <a:ext uri="{FF2B5EF4-FFF2-40B4-BE49-F238E27FC236}">
                <a16:creationId xmlns:a16="http://schemas.microsoft.com/office/drawing/2014/main" id="{7CA75355-7C0A-4816-B835-409A0E127A8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506514" y="2413133"/>
            <a:ext cx="1038752" cy="1288756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26" name="CuadroTexto 25">
            <a:extLst>
              <a:ext uri="{FF2B5EF4-FFF2-40B4-BE49-F238E27FC236}">
                <a16:creationId xmlns:a16="http://schemas.microsoft.com/office/drawing/2014/main" id="{2F357EA4-FE69-4710-B899-92378360AA3B}"/>
              </a:ext>
            </a:extLst>
          </p:cNvPr>
          <p:cNvSpPr txBox="1"/>
          <p:nvPr/>
        </p:nvSpPr>
        <p:spPr>
          <a:xfrm>
            <a:off x="76973" y="4356207"/>
            <a:ext cx="21323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Portafolio EC0076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1343644D-54FE-47BC-950A-B62A02706132}"/>
              </a:ext>
            </a:extLst>
          </p:cNvPr>
          <p:cNvSpPr txBox="1"/>
          <p:nvPr/>
        </p:nvSpPr>
        <p:spPr>
          <a:xfrm>
            <a:off x="3540515" y="5657382"/>
            <a:ext cx="35317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Portafolio función productiva/</a:t>
            </a:r>
          </a:p>
          <a:p>
            <a:pPr algn="ctr"/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Armado de avioncitos de papel</a:t>
            </a:r>
          </a:p>
        </p:txBody>
      </p:sp>
      <p:grpSp>
        <p:nvGrpSpPr>
          <p:cNvPr id="25" name="Grupo 24">
            <a:extLst>
              <a:ext uri="{FF2B5EF4-FFF2-40B4-BE49-F238E27FC236}">
                <a16:creationId xmlns:a16="http://schemas.microsoft.com/office/drawing/2014/main" id="{B455794A-A6CE-45B7-A642-1781362B0F20}"/>
              </a:ext>
            </a:extLst>
          </p:cNvPr>
          <p:cNvGrpSpPr/>
          <p:nvPr/>
        </p:nvGrpSpPr>
        <p:grpSpPr>
          <a:xfrm>
            <a:off x="5935141" y="2447856"/>
            <a:ext cx="1181391" cy="1106294"/>
            <a:chOff x="2151845" y="1104973"/>
            <a:chExt cx="1181391" cy="1106294"/>
          </a:xfrm>
        </p:grpSpPr>
        <p:pic>
          <p:nvPicPr>
            <p:cNvPr id="32" name="Imagen 31">
              <a:extLst>
                <a:ext uri="{FF2B5EF4-FFF2-40B4-BE49-F238E27FC236}">
                  <a16:creationId xmlns:a16="http://schemas.microsoft.com/office/drawing/2014/main" id="{597214C8-CE4A-4579-93C4-EBCBD840389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2151845" y="1104973"/>
              <a:ext cx="1080000" cy="1080000"/>
            </a:xfrm>
            <a:prstGeom prst="rect">
              <a:avLst/>
            </a:prstGeom>
            <a:effectLst>
              <a:outerShdw blurRad="50800" dist="101600" dir="8100000" algn="tr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33" name="Elipse 32">
              <a:extLst>
                <a:ext uri="{FF2B5EF4-FFF2-40B4-BE49-F238E27FC236}">
                  <a16:creationId xmlns:a16="http://schemas.microsoft.com/office/drawing/2014/main" id="{6D446E4C-00C1-4C79-8813-3EBEE7015394}"/>
                </a:ext>
              </a:extLst>
            </p:cNvPr>
            <p:cNvSpPr/>
            <p:nvPr/>
          </p:nvSpPr>
          <p:spPr>
            <a:xfrm>
              <a:off x="2901236" y="1779267"/>
              <a:ext cx="432000" cy="4320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dirty="0">
                  <a:latin typeface="Montserrat" panose="00000500000000000000" pitchFamily="2" charset="0"/>
                </a:rPr>
                <a:t>A</a:t>
              </a:r>
            </a:p>
          </p:txBody>
        </p:sp>
      </p:grpSp>
      <p:grpSp>
        <p:nvGrpSpPr>
          <p:cNvPr id="34" name="Grupo 33">
            <a:extLst>
              <a:ext uri="{FF2B5EF4-FFF2-40B4-BE49-F238E27FC236}">
                <a16:creationId xmlns:a16="http://schemas.microsoft.com/office/drawing/2014/main" id="{825CD108-E1AD-4D00-B315-2D9CEA99CC06}"/>
              </a:ext>
            </a:extLst>
          </p:cNvPr>
          <p:cNvGrpSpPr/>
          <p:nvPr/>
        </p:nvGrpSpPr>
        <p:grpSpPr>
          <a:xfrm>
            <a:off x="10612873" y="2474150"/>
            <a:ext cx="1142596" cy="1080000"/>
            <a:chOff x="5985073" y="2496886"/>
            <a:chExt cx="1142596" cy="1080000"/>
          </a:xfrm>
        </p:grpSpPr>
        <p:pic>
          <p:nvPicPr>
            <p:cNvPr id="35" name="Imagen 34">
              <a:extLst>
                <a:ext uri="{FF2B5EF4-FFF2-40B4-BE49-F238E27FC236}">
                  <a16:creationId xmlns:a16="http://schemas.microsoft.com/office/drawing/2014/main" id="{85ED8428-4335-4139-91CC-197756755968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5985073" y="2496886"/>
              <a:ext cx="1080000" cy="1080000"/>
            </a:xfrm>
            <a:prstGeom prst="rect">
              <a:avLst/>
            </a:prstGeom>
            <a:effectLst>
              <a:outerShdw blurRad="50800" dist="101600" dir="8100000" algn="tr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36" name="Elipse 35">
              <a:extLst>
                <a:ext uri="{FF2B5EF4-FFF2-40B4-BE49-F238E27FC236}">
                  <a16:creationId xmlns:a16="http://schemas.microsoft.com/office/drawing/2014/main" id="{510A7B1C-F3B9-457E-B7F4-DCCB08AEA94B}"/>
                </a:ext>
              </a:extLst>
            </p:cNvPr>
            <p:cNvSpPr/>
            <p:nvPr/>
          </p:nvSpPr>
          <p:spPr>
            <a:xfrm>
              <a:off x="6695669" y="3138503"/>
              <a:ext cx="432000" cy="4320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dirty="0">
                  <a:latin typeface="Montserrat" panose="00000500000000000000" pitchFamily="2" charset="0"/>
                </a:rPr>
                <a:t>B</a:t>
              </a:r>
            </a:p>
          </p:txBody>
        </p:sp>
      </p:grpSp>
      <p:grpSp>
        <p:nvGrpSpPr>
          <p:cNvPr id="37" name="Grupo 36">
            <a:extLst>
              <a:ext uri="{FF2B5EF4-FFF2-40B4-BE49-F238E27FC236}">
                <a16:creationId xmlns:a16="http://schemas.microsoft.com/office/drawing/2014/main" id="{FD7404C8-1155-474C-8652-E8A7C4E3F3FB}"/>
              </a:ext>
            </a:extLst>
          </p:cNvPr>
          <p:cNvGrpSpPr/>
          <p:nvPr/>
        </p:nvGrpSpPr>
        <p:grpSpPr>
          <a:xfrm>
            <a:off x="2110293" y="1104100"/>
            <a:ext cx="1222943" cy="1080001"/>
            <a:chOff x="10532526" y="2496758"/>
            <a:chExt cx="1222943" cy="1080001"/>
          </a:xfrm>
        </p:grpSpPr>
        <p:pic>
          <p:nvPicPr>
            <p:cNvPr id="38" name="Imagen 37">
              <a:extLst>
                <a:ext uri="{FF2B5EF4-FFF2-40B4-BE49-F238E27FC236}">
                  <a16:creationId xmlns:a16="http://schemas.microsoft.com/office/drawing/2014/main" id="{E9DC5050-9742-4645-84BC-BE4F4265EF6D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0532526" y="2496758"/>
              <a:ext cx="1080000" cy="1080000"/>
            </a:xfrm>
            <a:prstGeom prst="rect">
              <a:avLst/>
            </a:prstGeom>
            <a:effectLst>
              <a:outerShdw blurRad="50800" dist="101600" dir="8100000" algn="tr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39" name="Elipse 38">
              <a:extLst>
                <a:ext uri="{FF2B5EF4-FFF2-40B4-BE49-F238E27FC236}">
                  <a16:creationId xmlns:a16="http://schemas.microsoft.com/office/drawing/2014/main" id="{653F8E81-F457-4B45-9F36-8FA09DD03901}"/>
                </a:ext>
              </a:extLst>
            </p:cNvPr>
            <p:cNvSpPr/>
            <p:nvPr/>
          </p:nvSpPr>
          <p:spPr>
            <a:xfrm>
              <a:off x="11323469" y="3144759"/>
              <a:ext cx="432000" cy="4320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dirty="0">
                  <a:latin typeface="Montserrat" panose="00000500000000000000" pitchFamily="2" charset="0"/>
                </a:rPr>
                <a:t>C</a:t>
              </a:r>
            </a:p>
          </p:txBody>
        </p:sp>
      </p:grpSp>
      <p:sp>
        <p:nvSpPr>
          <p:cNvPr id="27" name="Rectángulo redondeado 1">
            <a:extLst>
              <a:ext uri="{FF2B5EF4-FFF2-40B4-BE49-F238E27FC236}">
                <a16:creationId xmlns:a16="http://schemas.microsoft.com/office/drawing/2014/main" id="{E0D03B6A-354C-438F-92AC-B02A9BE8FABF}"/>
              </a:ext>
            </a:extLst>
          </p:cNvPr>
          <p:cNvSpPr/>
          <p:nvPr/>
        </p:nvSpPr>
        <p:spPr>
          <a:xfrm>
            <a:off x="-87086" y="481273"/>
            <a:ext cx="10551886" cy="426001"/>
          </a:xfrm>
          <a:prstGeom prst="roundRect">
            <a:avLst>
              <a:gd name="adj" fmla="val 7788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MX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tserrat" panose="00000500000000000000" pitchFamily="2" charset="0"/>
              </a:rPr>
              <a:t>E</a:t>
            </a:r>
            <a:r>
              <a:rPr lang="es-MX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tserrat" panose="00000500000000000000" pitchFamily="2" charset="0"/>
              </a:rPr>
              <a:t>squema de </a:t>
            </a:r>
            <a:r>
              <a:rPr lang="es-MX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tserrat" panose="00000500000000000000" pitchFamily="2" charset="0"/>
              </a:rPr>
              <a:t>e</a:t>
            </a:r>
            <a:r>
              <a:rPr lang="es-MX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tserrat" panose="00000500000000000000" pitchFamily="2" charset="0"/>
              </a:rPr>
              <a:t>valuación en tríadas </a:t>
            </a:r>
            <a:r>
              <a:rPr lang="es-MX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tserrat" panose="00000500000000000000" pitchFamily="2" charset="0"/>
              </a:rPr>
              <a:t>E</a:t>
            </a:r>
            <a:r>
              <a:rPr lang="es-MX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tserrat" panose="00000500000000000000" pitchFamily="2" charset="0"/>
              </a:rPr>
              <a:t>C0076</a:t>
            </a:r>
          </a:p>
        </p:txBody>
      </p:sp>
    </p:spTree>
    <p:extLst>
      <p:ext uri="{BB962C8B-B14F-4D97-AF65-F5344CB8AC3E}">
        <p14:creationId xmlns:p14="http://schemas.microsoft.com/office/powerpoint/2010/main" val="71664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rma libre: forma 5">
            <a:extLst>
              <a:ext uri="{FF2B5EF4-FFF2-40B4-BE49-F238E27FC236}">
                <a16:creationId xmlns:a16="http://schemas.microsoft.com/office/drawing/2014/main" id="{43CDA834-67CB-4E96-B302-51D5DB2BDC9D}"/>
              </a:ext>
            </a:extLst>
          </p:cNvPr>
          <p:cNvSpPr/>
          <p:nvPr/>
        </p:nvSpPr>
        <p:spPr>
          <a:xfrm>
            <a:off x="248713" y="1274747"/>
            <a:ext cx="3084523" cy="831960"/>
          </a:xfrm>
          <a:custGeom>
            <a:avLst/>
            <a:gdLst>
              <a:gd name="connsiteX0" fmla="*/ 0 w 1678675"/>
              <a:gd name="connsiteY0" fmla="*/ 156090 h 936521"/>
              <a:gd name="connsiteX1" fmla="*/ 156090 w 1678675"/>
              <a:gd name="connsiteY1" fmla="*/ 0 h 936521"/>
              <a:gd name="connsiteX2" fmla="*/ 1522585 w 1678675"/>
              <a:gd name="connsiteY2" fmla="*/ 0 h 936521"/>
              <a:gd name="connsiteX3" fmla="*/ 1678675 w 1678675"/>
              <a:gd name="connsiteY3" fmla="*/ 156090 h 936521"/>
              <a:gd name="connsiteX4" fmla="*/ 1678675 w 1678675"/>
              <a:gd name="connsiteY4" fmla="*/ 780431 h 936521"/>
              <a:gd name="connsiteX5" fmla="*/ 1522585 w 1678675"/>
              <a:gd name="connsiteY5" fmla="*/ 936521 h 936521"/>
              <a:gd name="connsiteX6" fmla="*/ 156090 w 1678675"/>
              <a:gd name="connsiteY6" fmla="*/ 936521 h 936521"/>
              <a:gd name="connsiteX7" fmla="*/ 0 w 1678675"/>
              <a:gd name="connsiteY7" fmla="*/ 780431 h 936521"/>
              <a:gd name="connsiteX8" fmla="*/ 0 w 1678675"/>
              <a:gd name="connsiteY8" fmla="*/ 156090 h 936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78675" h="936521">
                <a:moveTo>
                  <a:pt x="0" y="156090"/>
                </a:moveTo>
                <a:cubicBezTo>
                  <a:pt x="0" y="69884"/>
                  <a:pt x="69884" y="0"/>
                  <a:pt x="156090" y="0"/>
                </a:cubicBezTo>
                <a:lnTo>
                  <a:pt x="1522585" y="0"/>
                </a:lnTo>
                <a:cubicBezTo>
                  <a:pt x="1608791" y="0"/>
                  <a:pt x="1678675" y="69884"/>
                  <a:pt x="1678675" y="156090"/>
                </a:cubicBezTo>
                <a:lnTo>
                  <a:pt x="1678675" y="780431"/>
                </a:lnTo>
                <a:cubicBezTo>
                  <a:pt x="1678675" y="866637"/>
                  <a:pt x="1608791" y="936521"/>
                  <a:pt x="1522585" y="936521"/>
                </a:cubicBezTo>
                <a:lnTo>
                  <a:pt x="156090" y="936521"/>
                </a:lnTo>
                <a:cubicBezTo>
                  <a:pt x="69884" y="936521"/>
                  <a:pt x="0" y="866637"/>
                  <a:pt x="0" y="780431"/>
                </a:cubicBezTo>
                <a:lnTo>
                  <a:pt x="0" y="156090"/>
                </a:lnTo>
                <a:close/>
              </a:path>
            </a:pathLst>
          </a:custGeom>
          <a:gradFill flip="none" rotWithShape="0">
            <a:gsLst>
              <a:gs pos="0">
                <a:schemeClr val="accent3">
                  <a:hueOff val="0"/>
                  <a:satOff val="0"/>
                  <a:lumOff val="0"/>
                  <a:alphaOff val="0"/>
                  <a:satMod val="103000"/>
                  <a:lumMod val="102000"/>
                  <a:tint val="94000"/>
                </a:schemeClr>
              </a:gs>
              <a:gs pos="50000">
                <a:schemeClr val="accent3">
                  <a:hueOff val="0"/>
                  <a:satOff val="0"/>
                  <a:lumOff val="0"/>
                  <a:alphaOff val="0"/>
                  <a:satMod val="110000"/>
                  <a:lumMod val="100000"/>
                  <a:shade val="100000"/>
                </a:schemeClr>
              </a:gs>
              <a:gs pos="100000">
                <a:schemeClr val="accent3">
                  <a:hueOff val="0"/>
                  <a:satOff val="0"/>
                  <a:lumOff val="0"/>
                  <a:alphaOff val="0"/>
                  <a:lumMod val="99000"/>
                  <a:satMod val="120000"/>
                  <a:shade val="78000"/>
                </a:schemeClr>
              </a:gs>
            </a:gsLst>
            <a:lin ang="10800000" scaled="1"/>
            <a:tileRect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3">
            <a:scrgbClr r="0" g="0" b="0"/>
          </a:effectRef>
          <a:fontRef idx="minor">
            <a:schemeClr val="lt1"/>
          </a:fontRef>
        </p:style>
        <p:txBody>
          <a:bodyPr spcFirstLastPara="0" vert="horz" wrap="square" lIns="179067" tIns="179067" rIns="179067" bIns="179067" numCol="1" spcCol="1270" anchor="ctr" anchorCtr="0">
            <a:noAutofit/>
          </a:bodyPr>
          <a:lstStyle/>
          <a:p>
            <a:pPr marL="0" lvl="0" indent="0" algn="l" defTabSz="1555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MX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E</a:t>
            </a:r>
            <a:r>
              <a:rPr lang="es-MX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valuador</a:t>
            </a:r>
          </a:p>
        </p:txBody>
      </p:sp>
      <p:sp>
        <p:nvSpPr>
          <p:cNvPr id="9" name="Forma libre: forma 8">
            <a:extLst>
              <a:ext uri="{FF2B5EF4-FFF2-40B4-BE49-F238E27FC236}">
                <a16:creationId xmlns:a16="http://schemas.microsoft.com/office/drawing/2014/main" id="{E590C2B5-3994-4396-BF9B-5A05FB7C3DE7}"/>
              </a:ext>
            </a:extLst>
          </p:cNvPr>
          <p:cNvSpPr/>
          <p:nvPr/>
        </p:nvSpPr>
        <p:spPr>
          <a:xfrm>
            <a:off x="8670269" y="2640886"/>
            <a:ext cx="3085200" cy="788114"/>
          </a:xfrm>
          <a:custGeom>
            <a:avLst/>
            <a:gdLst>
              <a:gd name="connsiteX0" fmla="*/ 0 w 1596492"/>
              <a:gd name="connsiteY0" fmla="*/ 143608 h 861630"/>
              <a:gd name="connsiteX1" fmla="*/ 143608 w 1596492"/>
              <a:gd name="connsiteY1" fmla="*/ 0 h 861630"/>
              <a:gd name="connsiteX2" fmla="*/ 1452884 w 1596492"/>
              <a:gd name="connsiteY2" fmla="*/ 0 h 861630"/>
              <a:gd name="connsiteX3" fmla="*/ 1596492 w 1596492"/>
              <a:gd name="connsiteY3" fmla="*/ 143608 h 861630"/>
              <a:gd name="connsiteX4" fmla="*/ 1596492 w 1596492"/>
              <a:gd name="connsiteY4" fmla="*/ 718022 h 861630"/>
              <a:gd name="connsiteX5" fmla="*/ 1452884 w 1596492"/>
              <a:gd name="connsiteY5" fmla="*/ 861630 h 861630"/>
              <a:gd name="connsiteX6" fmla="*/ 143608 w 1596492"/>
              <a:gd name="connsiteY6" fmla="*/ 861630 h 861630"/>
              <a:gd name="connsiteX7" fmla="*/ 0 w 1596492"/>
              <a:gd name="connsiteY7" fmla="*/ 718022 h 861630"/>
              <a:gd name="connsiteX8" fmla="*/ 0 w 1596492"/>
              <a:gd name="connsiteY8" fmla="*/ 143608 h 861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96492" h="861630">
                <a:moveTo>
                  <a:pt x="0" y="143608"/>
                </a:moveTo>
                <a:cubicBezTo>
                  <a:pt x="0" y="64295"/>
                  <a:pt x="64295" y="0"/>
                  <a:pt x="143608" y="0"/>
                </a:cubicBezTo>
                <a:lnTo>
                  <a:pt x="1452884" y="0"/>
                </a:lnTo>
                <a:cubicBezTo>
                  <a:pt x="1532197" y="0"/>
                  <a:pt x="1596492" y="64295"/>
                  <a:pt x="1596492" y="143608"/>
                </a:cubicBezTo>
                <a:lnTo>
                  <a:pt x="1596492" y="718022"/>
                </a:lnTo>
                <a:cubicBezTo>
                  <a:pt x="1596492" y="797335"/>
                  <a:pt x="1532197" y="861630"/>
                  <a:pt x="1452884" y="861630"/>
                </a:cubicBezTo>
                <a:lnTo>
                  <a:pt x="143608" y="861630"/>
                </a:lnTo>
                <a:cubicBezTo>
                  <a:pt x="64295" y="861630"/>
                  <a:pt x="0" y="797335"/>
                  <a:pt x="0" y="718022"/>
                </a:cubicBezTo>
                <a:lnTo>
                  <a:pt x="0" y="143608"/>
                </a:lnTo>
                <a:close/>
              </a:path>
            </a:pathLst>
          </a:custGeom>
          <a:gradFill flip="none" rotWithShape="0">
            <a:gsLst>
              <a:gs pos="0">
                <a:schemeClr val="accent3">
                  <a:hueOff val="2710599"/>
                  <a:satOff val="100000"/>
                  <a:lumOff val="-14706"/>
                  <a:alphaOff val="0"/>
                  <a:satMod val="103000"/>
                  <a:lumMod val="102000"/>
                  <a:tint val="94000"/>
                </a:schemeClr>
              </a:gs>
              <a:gs pos="50000">
                <a:schemeClr val="accent3">
                  <a:hueOff val="2710599"/>
                  <a:satOff val="100000"/>
                  <a:lumOff val="-14706"/>
                  <a:alphaOff val="0"/>
                  <a:satMod val="110000"/>
                  <a:lumMod val="100000"/>
                  <a:shade val="100000"/>
                </a:schemeClr>
              </a:gs>
              <a:gs pos="100000">
                <a:schemeClr val="accent3">
                  <a:hueOff val="2710599"/>
                  <a:satOff val="100000"/>
                  <a:lumOff val="-14706"/>
                  <a:alphaOff val="0"/>
                  <a:lumMod val="99000"/>
                  <a:satMod val="120000"/>
                  <a:shade val="78000"/>
                </a:schemeClr>
              </a:gs>
            </a:gsLst>
            <a:lin ang="10800000" scaled="1"/>
            <a:tileRect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3">
            <a:scrgbClr r="0" g="0" b="0"/>
          </a:effectRef>
          <a:fontRef idx="minor">
            <a:schemeClr val="lt1"/>
          </a:fontRef>
        </p:style>
        <p:txBody>
          <a:bodyPr spcFirstLastPara="0" vert="horz" wrap="square" lIns="175411" tIns="175411" rIns="175411" bIns="175411" numCol="1" spcCol="1270" anchor="ctr" anchorCtr="0">
            <a:noAutofit/>
          </a:bodyPr>
          <a:lstStyle/>
          <a:p>
            <a:pPr marL="0" lvl="0" indent="0" algn="l" defTabSz="1555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MX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C</a:t>
            </a:r>
            <a:r>
              <a:rPr lang="es-MX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andidato</a:t>
            </a:r>
          </a:p>
        </p:txBody>
      </p:sp>
      <p:sp>
        <p:nvSpPr>
          <p:cNvPr id="12" name="Forma libre: forma 11">
            <a:extLst>
              <a:ext uri="{FF2B5EF4-FFF2-40B4-BE49-F238E27FC236}">
                <a16:creationId xmlns:a16="http://schemas.microsoft.com/office/drawing/2014/main" id="{F57054A9-BC3B-42E8-A702-F80681D7225A}"/>
              </a:ext>
            </a:extLst>
          </p:cNvPr>
          <p:cNvSpPr/>
          <p:nvPr/>
        </p:nvSpPr>
        <p:spPr>
          <a:xfrm>
            <a:off x="4049461" y="2640886"/>
            <a:ext cx="3085200" cy="788114"/>
          </a:xfrm>
          <a:custGeom>
            <a:avLst/>
            <a:gdLst>
              <a:gd name="connsiteX0" fmla="*/ 0 w 1709058"/>
              <a:gd name="connsiteY0" fmla="*/ 143608 h 861630"/>
              <a:gd name="connsiteX1" fmla="*/ 143608 w 1709058"/>
              <a:gd name="connsiteY1" fmla="*/ 0 h 861630"/>
              <a:gd name="connsiteX2" fmla="*/ 1565450 w 1709058"/>
              <a:gd name="connsiteY2" fmla="*/ 0 h 861630"/>
              <a:gd name="connsiteX3" fmla="*/ 1709058 w 1709058"/>
              <a:gd name="connsiteY3" fmla="*/ 143608 h 861630"/>
              <a:gd name="connsiteX4" fmla="*/ 1709058 w 1709058"/>
              <a:gd name="connsiteY4" fmla="*/ 718022 h 861630"/>
              <a:gd name="connsiteX5" fmla="*/ 1565450 w 1709058"/>
              <a:gd name="connsiteY5" fmla="*/ 861630 h 861630"/>
              <a:gd name="connsiteX6" fmla="*/ 143608 w 1709058"/>
              <a:gd name="connsiteY6" fmla="*/ 861630 h 861630"/>
              <a:gd name="connsiteX7" fmla="*/ 0 w 1709058"/>
              <a:gd name="connsiteY7" fmla="*/ 718022 h 861630"/>
              <a:gd name="connsiteX8" fmla="*/ 0 w 1709058"/>
              <a:gd name="connsiteY8" fmla="*/ 143608 h 861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09058" h="861630">
                <a:moveTo>
                  <a:pt x="0" y="143608"/>
                </a:moveTo>
                <a:cubicBezTo>
                  <a:pt x="0" y="64295"/>
                  <a:pt x="64295" y="0"/>
                  <a:pt x="143608" y="0"/>
                </a:cubicBezTo>
                <a:lnTo>
                  <a:pt x="1565450" y="0"/>
                </a:lnTo>
                <a:cubicBezTo>
                  <a:pt x="1644763" y="0"/>
                  <a:pt x="1709058" y="64295"/>
                  <a:pt x="1709058" y="143608"/>
                </a:cubicBezTo>
                <a:lnTo>
                  <a:pt x="1709058" y="718022"/>
                </a:lnTo>
                <a:cubicBezTo>
                  <a:pt x="1709058" y="797335"/>
                  <a:pt x="1644763" y="861630"/>
                  <a:pt x="1565450" y="861630"/>
                </a:cubicBezTo>
                <a:lnTo>
                  <a:pt x="143608" y="861630"/>
                </a:lnTo>
                <a:cubicBezTo>
                  <a:pt x="64295" y="861630"/>
                  <a:pt x="0" y="797335"/>
                  <a:pt x="0" y="718022"/>
                </a:cubicBezTo>
                <a:lnTo>
                  <a:pt x="0" y="143608"/>
                </a:lnTo>
                <a:close/>
              </a:path>
            </a:pathLst>
          </a:custGeom>
          <a:gradFill flip="none" rotWithShape="0">
            <a:gsLst>
              <a:gs pos="0">
                <a:schemeClr val="accent3">
                  <a:hueOff val="1355300"/>
                  <a:satOff val="50000"/>
                  <a:lumOff val="-7353"/>
                  <a:alphaOff val="0"/>
                  <a:satMod val="103000"/>
                  <a:lumMod val="102000"/>
                  <a:tint val="94000"/>
                </a:schemeClr>
              </a:gs>
              <a:gs pos="50000">
                <a:schemeClr val="accent3">
                  <a:hueOff val="1355300"/>
                  <a:satOff val="50000"/>
                  <a:lumOff val="-7353"/>
                  <a:alphaOff val="0"/>
                  <a:satMod val="110000"/>
                  <a:lumMod val="100000"/>
                  <a:shade val="100000"/>
                </a:schemeClr>
              </a:gs>
              <a:gs pos="100000">
                <a:schemeClr val="accent3">
                  <a:hueOff val="1355300"/>
                  <a:satOff val="50000"/>
                  <a:lumOff val="-7353"/>
                  <a:alphaOff val="0"/>
                  <a:lumMod val="99000"/>
                  <a:satMod val="120000"/>
                  <a:shade val="78000"/>
                </a:schemeClr>
              </a:gs>
            </a:gsLst>
            <a:lin ang="10800000" scaled="1"/>
            <a:tileRect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3">
            <a:scrgbClr r="0" g="0" b="0"/>
          </a:effectRef>
          <a:fontRef idx="minor">
            <a:schemeClr val="lt1"/>
          </a:fontRef>
        </p:style>
        <p:txBody>
          <a:bodyPr spcFirstLastPara="0" vert="horz" wrap="square" lIns="175411" tIns="175411" rIns="175411" bIns="175411" numCol="1" spcCol="1270" anchor="ctr" anchorCtr="0">
            <a:noAutofit/>
          </a:bodyPr>
          <a:lstStyle/>
          <a:p>
            <a:pPr marL="0" lvl="0" indent="0" algn="l" defTabSz="1555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MX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C</a:t>
            </a:r>
            <a:r>
              <a:rPr lang="es-MX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andidato a </a:t>
            </a:r>
          </a:p>
          <a:p>
            <a:pPr marL="0" lvl="0" indent="0" algn="l" defTabSz="1555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MX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E</a:t>
            </a:r>
            <a:r>
              <a:rPr lang="es-MX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valuador</a:t>
            </a:r>
          </a:p>
        </p:txBody>
      </p:sp>
      <p:grpSp>
        <p:nvGrpSpPr>
          <p:cNvPr id="14" name="Grupo 13">
            <a:extLst>
              <a:ext uri="{FF2B5EF4-FFF2-40B4-BE49-F238E27FC236}">
                <a16:creationId xmlns:a16="http://schemas.microsoft.com/office/drawing/2014/main" id="{DC5EE2CF-AAB3-4BE7-872C-B6ED33B209CF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222432" y="2259314"/>
            <a:ext cx="1994601" cy="2108477"/>
            <a:chOff x="802326" y="1997612"/>
            <a:chExt cx="3648788" cy="3648788"/>
          </a:xfrm>
        </p:grpSpPr>
        <p:pic>
          <p:nvPicPr>
            <p:cNvPr id="15" name="Imagen 14" descr="Imagen que contiene lego&#10;&#10;Descripción generada automáticamente">
              <a:extLst>
                <a:ext uri="{FF2B5EF4-FFF2-40B4-BE49-F238E27FC236}">
                  <a16:creationId xmlns:a16="http://schemas.microsoft.com/office/drawing/2014/main" id="{242B7FAD-360B-43E3-9B71-93ED6A95C4C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2326" y="1997612"/>
              <a:ext cx="3648788" cy="3648788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6" name="Rectángulo: esquinas redondeadas 15">
              <a:extLst>
                <a:ext uri="{FF2B5EF4-FFF2-40B4-BE49-F238E27FC236}">
                  <a16:creationId xmlns:a16="http://schemas.microsoft.com/office/drawing/2014/main" id="{442ABC52-E6E9-4004-A9F0-586A8A6FA165}"/>
                </a:ext>
              </a:extLst>
            </p:cNvPr>
            <p:cNvSpPr/>
            <p:nvPr/>
          </p:nvSpPr>
          <p:spPr>
            <a:xfrm rot="16200000">
              <a:off x="1270763" y="3141895"/>
              <a:ext cx="2071467" cy="2718704"/>
            </a:xfrm>
            <a:prstGeom prst="roundRect">
              <a:avLst>
                <a:gd name="adj" fmla="val 7977"/>
              </a:avLst>
            </a:prstGeom>
            <a:blipFill dpi="0"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 w="38100" cap="flat" cmpd="sng" algn="ctr">
              <a:solidFill>
                <a:srgbClr val="FFCC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7" name="Grupo 16">
            <a:extLst>
              <a:ext uri="{FF2B5EF4-FFF2-40B4-BE49-F238E27FC236}">
                <a16:creationId xmlns:a16="http://schemas.microsoft.com/office/drawing/2014/main" id="{3B3D2472-64CA-4541-A51C-2E1FBAACB95A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4126083" y="3605843"/>
            <a:ext cx="1994601" cy="2108477"/>
            <a:chOff x="802326" y="1997612"/>
            <a:chExt cx="3648788" cy="3648788"/>
          </a:xfrm>
        </p:grpSpPr>
        <p:pic>
          <p:nvPicPr>
            <p:cNvPr id="18" name="Imagen 17" descr="Imagen que contiene lego&#10;&#10;Descripción generada automáticamente">
              <a:extLst>
                <a:ext uri="{FF2B5EF4-FFF2-40B4-BE49-F238E27FC236}">
                  <a16:creationId xmlns:a16="http://schemas.microsoft.com/office/drawing/2014/main" id="{70CC829E-FAC4-41D2-B27E-3D9FD0A892F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2326" y="1997612"/>
              <a:ext cx="3648788" cy="3648788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9" name="Rectángulo: esquinas redondeadas 18">
              <a:extLst>
                <a:ext uri="{FF2B5EF4-FFF2-40B4-BE49-F238E27FC236}">
                  <a16:creationId xmlns:a16="http://schemas.microsoft.com/office/drawing/2014/main" id="{3FAB7450-21B3-4681-922F-91E65ABE642D}"/>
                </a:ext>
              </a:extLst>
            </p:cNvPr>
            <p:cNvSpPr/>
            <p:nvPr/>
          </p:nvSpPr>
          <p:spPr>
            <a:xfrm rot="16200000">
              <a:off x="1270763" y="3141895"/>
              <a:ext cx="2071467" cy="2718704"/>
            </a:xfrm>
            <a:prstGeom prst="roundRect">
              <a:avLst>
                <a:gd name="adj" fmla="val 7977"/>
              </a:avLst>
            </a:prstGeom>
            <a:blipFill dpi="0"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 w="38100" cap="flat" cmpd="sng" algn="ctr">
              <a:solidFill>
                <a:srgbClr val="FFCC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0" name="Imagen 19" descr="Imagen que contiene reloj&#10;&#10;Descripción generada automáticamente">
            <a:extLst>
              <a:ext uri="{FF2B5EF4-FFF2-40B4-BE49-F238E27FC236}">
                <a16:creationId xmlns:a16="http://schemas.microsoft.com/office/drawing/2014/main" id="{EE04DDCC-6B70-4CA5-9B85-CB6C1156A98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822362" y="1477211"/>
            <a:ext cx="1080000" cy="1080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21" name="Imagen 20" descr="Imagen que contiene dibujo&#10;&#10;Descripción generada automáticamente">
            <a:extLst>
              <a:ext uri="{FF2B5EF4-FFF2-40B4-BE49-F238E27FC236}">
                <a16:creationId xmlns:a16="http://schemas.microsoft.com/office/drawing/2014/main" id="{7CA75355-7C0A-4816-B835-409A0E127A8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506514" y="2413133"/>
            <a:ext cx="1038752" cy="1288756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25" name="CuadroTexto 24">
            <a:extLst>
              <a:ext uri="{FF2B5EF4-FFF2-40B4-BE49-F238E27FC236}">
                <a16:creationId xmlns:a16="http://schemas.microsoft.com/office/drawing/2014/main" id="{68153721-FEDC-4E60-A7AF-ADEA2B07EEE5}"/>
              </a:ext>
            </a:extLst>
          </p:cNvPr>
          <p:cNvSpPr txBox="1"/>
          <p:nvPr/>
        </p:nvSpPr>
        <p:spPr>
          <a:xfrm>
            <a:off x="3540515" y="5657382"/>
            <a:ext cx="35317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Portafolio función productiva/</a:t>
            </a:r>
          </a:p>
          <a:p>
            <a:pPr algn="ctr"/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Armado de avioncitos de papel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2F357EA4-FE69-4710-B899-92378360AA3B}"/>
              </a:ext>
            </a:extLst>
          </p:cNvPr>
          <p:cNvSpPr txBox="1"/>
          <p:nvPr/>
        </p:nvSpPr>
        <p:spPr>
          <a:xfrm>
            <a:off x="76973" y="4356207"/>
            <a:ext cx="21323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Portafolio EC0076</a:t>
            </a:r>
          </a:p>
        </p:txBody>
      </p:sp>
      <p:grpSp>
        <p:nvGrpSpPr>
          <p:cNvPr id="31" name="Grupo 30">
            <a:extLst>
              <a:ext uri="{FF2B5EF4-FFF2-40B4-BE49-F238E27FC236}">
                <a16:creationId xmlns:a16="http://schemas.microsoft.com/office/drawing/2014/main" id="{38F09544-AF0A-45AB-8ADD-B1F5239DFF4A}"/>
              </a:ext>
            </a:extLst>
          </p:cNvPr>
          <p:cNvGrpSpPr/>
          <p:nvPr/>
        </p:nvGrpSpPr>
        <p:grpSpPr>
          <a:xfrm>
            <a:off x="10574078" y="2465669"/>
            <a:ext cx="1181391" cy="1106294"/>
            <a:chOff x="2151845" y="1104973"/>
            <a:chExt cx="1181391" cy="1106294"/>
          </a:xfrm>
        </p:grpSpPr>
        <p:pic>
          <p:nvPicPr>
            <p:cNvPr id="32" name="Imagen 31">
              <a:extLst>
                <a:ext uri="{FF2B5EF4-FFF2-40B4-BE49-F238E27FC236}">
                  <a16:creationId xmlns:a16="http://schemas.microsoft.com/office/drawing/2014/main" id="{9890B478-C861-49A7-859E-04461653BE0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2151845" y="1104973"/>
              <a:ext cx="1080000" cy="1080000"/>
            </a:xfrm>
            <a:prstGeom prst="rect">
              <a:avLst/>
            </a:prstGeom>
            <a:effectLst>
              <a:outerShdw blurRad="50800" dist="101600" dir="8100000" algn="tr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33" name="Elipse 32">
              <a:extLst>
                <a:ext uri="{FF2B5EF4-FFF2-40B4-BE49-F238E27FC236}">
                  <a16:creationId xmlns:a16="http://schemas.microsoft.com/office/drawing/2014/main" id="{F0087A8B-C206-4C71-A840-CDBB2B497F27}"/>
                </a:ext>
              </a:extLst>
            </p:cNvPr>
            <p:cNvSpPr/>
            <p:nvPr/>
          </p:nvSpPr>
          <p:spPr>
            <a:xfrm>
              <a:off x="2901236" y="1779267"/>
              <a:ext cx="432000" cy="4320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dirty="0">
                  <a:latin typeface="Montserrat" panose="00000500000000000000" pitchFamily="2" charset="0"/>
                </a:rPr>
                <a:t>A</a:t>
              </a:r>
            </a:p>
          </p:txBody>
        </p:sp>
      </p:grpSp>
      <p:grpSp>
        <p:nvGrpSpPr>
          <p:cNvPr id="34" name="Grupo 33">
            <a:extLst>
              <a:ext uri="{FF2B5EF4-FFF2-40B4-BE49-F238E27FC236}">
                <a16:creationId xmlns:a16="http://schemas.microsoft.com/office/drawing/2014/main" id="{A3FCFDA9-E0A4-41CF-A48E-9FE7B858CB8D}"/>
              </a:ext>
            </a:extLst>
          </p:cNvPr>
          <p:cNvGrpSpPr/>
          <p:nvPr/>
        </p:nvGrpSpPr>
        <p:grpSpPr>
          <a:xfrm>
            <a:off x="2151679" y="1131267"/>
            <a:ext cx="1142596" cy="1080000"/>
            <a:chOff x="5985073" y="2496886"/>
            <a:chExt cx="1142596" cy="1080000"/>
          </a:xfrm>
        </p:grpSpPr>
        <p:pic>
          <p:nvPicPr>
            <p:cNvPr id="35" name="Imagen 34">
              <a:extLst>
                <a:ext uri="{FF2B5EF4-FFF2-40B4-BE49-F238E27FC236}">
                  <a16:creationId xmlns:a16="http://schemas.microsoft.com/office/drawing/2014/main" id="{284A2DCB-5D8D-401D-BF57-C7E7FF7D1945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5985073" y="2496886"/>
              <a:ext cx="1080000" cy="1080000"/>
            </a:xfrm>
            <a:prstGeom prst="rect">
              <a:avLst/>
            </a:prstGeom>
            <a:effectLst>
              <a:outerShdw blurRad="50800" dist="101600" dir="8100000" algn="tr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36" name="Elipse 35">
              <a:extLst>
                <a:ext uri="{FF2B5EF4-FFF2-40B4-BE49-F238E27FC236}">
                  <a16:creationId xmlns:a16="http://schemas.microsoft.com/office/drawing/2014/main" id="{47C0649E-79B5-4DC4-B06E-C69A2AF1F7DF}"/>
                </a:ext>
              </a:extLst>
            </p:cNvPr>
            <p:cNvSpPr/>
            <p:nvPr/>
          </p:nvSpPr>
          <p:spPr>
            <a:xfrm>
              <a:off x="6695669" y="3138503"/>
              <a:ext cx="432000" cy="4320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dirty="0">
                  <a:latin typeface="Montserrat" panose="00000500000000000000" pitchFamily="2" charset="0"/>
                </a:rPr>
                <a:t>B</a:t>
              </a:r>
            </a:p>
          </p:txBody>
        </p:sp>
      </p:grpSp>
      <p:grpSp>
        <p:nvGrpSpPr>
          <p:cNvPr id="37" name="Grupo 36">
            <a:extLst>
              <a:ext uri="{FF2B5EF4-FFF2-40B4-BE49-F238E27FC236}">
                <a16:creationId xmlns:a16="http://schemas.microsoft.com/office/drawing/2014/main" id="{72F5E0A7-6F8A-4E11-AC24-78C6AF5E62EE}"/>
              </a:ext>
            </a:extLst>
          </p:cNvPr>
          <p:cNvGrpSpPr/>
          <p:nvPr/>
        </p:nvGrpSpPr>
        <p:grpSpPr>
          <a:xfrm>
            <a:off x="5902361" y="2478816"/>
            <a:ext cx="1222943" cy="1080001"/>
            <a:chOff x="10532526" y="2496758"/>
            <a:chExt cx="1222943" cy="1080001"/>
          </a:xfrm>
        </p:grpSpPr>
        <p:pic>
          <p:nvPicPr>
            <p:cNvPr id="38" name="Imagen 37">
              <a:extLst>
                <a:ext uri="{FF2B5EF4-FFF2-40B4-BE49-F238E27FC236}">
                  <a16:creationId xmlns:a16="http://schemas.microsoft.com/office/drawing/2014/main" id="{AD18ED47-AB99-4687-B323-6E637C6A8DC8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0532526" y="2496758"/>
              <a:ext cx="1080000" cy="1080000"/>
            </a:xfrm>
            <a:prstGeom prst="rect">
              <a:avLst/>
            </a:prstGeom>
            <a:effectLst>
              <a:outerShdw blurRad="50800" dist="101600" dir="8100000" algn="tr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39" name="Elipse 38">
              <a:extLst>
                <a:ext uri="{FF2B5EF4-FFF2-40B4-BE49-F238E27FC236}">
                  <a16:creationId xmlns:a16="http://schemas.microsoft.com/office/drawing/2014/main" id="{603E81BB-1958-47FA-975F-9FC0472C9078}"/>
                </a:ext>
              </a:extLst>
            </p:cNvPr>
            <p:cNvSpPr/>
            <p:nvPr/>
          </p:nvSpPr>
          <p:spPr>
            <a:xfrm>
              <a:off x="11323469" y="3144759"/>
              <a:ext cx="432000" cy="4320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dirty="0">
                  <a:latin typeface="Montserrat" panose="00000500000000000000" pitchFamily="2" charset="0"/>
                </a:rPr>
                <a:t>C</a:t>
              </a:r>
            </a:p>
          </p:txBody>
        </p:sp>
      </p:grpSp>
      <p:sp>
        <p:nvSpPr>
          <p:cNvPr id="27" name="Rectángulo redondeado 1">
            <a:extLst>
              <a:ext uri="{FF2B5EF4-FFF2-40B4-BE49-F238E27FC236}">
                <a16:creationId xmlns:a16="http://schemas.microsoft.com/office/drawing/2014/main" id="{DC985F44-3339-40E3-9CDF-ECEC28BC58A1}"/>
              </a:ext>
            </a:extLst>
          </p:cNvPr>
          <p:cNvSpPr/>
          <p:nvPr/>
        </p:nvSpPr>
        <p:spPr>
          <a:xfrm>
            <a:off x="-87086" y="481273"/>
            <a:ext cx="10551886" cy="426001"/>
          </a:xfrm>
          <a:prstGeom prst="roundRect">
            <a:avLst>
              <a:gd name="adj" fmla="val 7788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MX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tserrat" panose="00000500000000000000" pitchFamily="2" charset="0"/>
              </a:rPr>
              <a:t>E</a:t>
            </a:r>
            <a:r>
              <a:rPr lang="es-MX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tserrat" panose="00000500000000000000" pitchFamily="2" charset="0"/>
              </a:rPr>
              <a:t>squema de </a:t>
            </a:r>
            <a:r>
              <a:rPr lang="es-MX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tserrat" panose="00000500000000000000" pitchFamily="2" charset="0"/>
              </a:rPr>
              <a:t>e</a:t>
            </a:r>
            <a:r>
              <a:rPr lang="es-MX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tserrat" panose="00000500000000000000" pitchFamily="2" charset="0"/>
              </a:rPr>
              <a:t>valuación en tríadas </a:t>
            </a:r>
            <a:r>
              <a:rPr lang="es-MX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tserrat" panose="00000500000000000000" pitchFamily="2" charset="0"/>
              </a:rPr>
              <a:t>E</a:t>
            </a:r>
            <a:r>
              <a:rPr lang="es-MX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tserrat" panose="00000500000000000000" pitchFamily="2" charset="0"/>
              </a:rPr>
              <a:t>C0076</a:t>
            </a:r>
          </a:p>
        </p:txBody>
      </p:sp>
    </p:spTree>
    <p:extLst>
      <p:ext uri="{BB962C8B-B14F-4D97-AF65-F5344CB8AC3E}">
        <p14:creationId xmlns:p14="http://schemas.microsoft.com/office/powerpoint/2010/main" val="669375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1848</TotalTime>
  <Words>427</Words>
  <Application>Microsoft Office PowerPoint</Application>
  <PresentationFormat>Panorámica</PresentationFormat>
  <Paragraphs>132</Paragraphs>
  <Slides>7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Montserrat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Conalep</dc:creator>
  <cp:lastModifiedBy>Conalep</cp:lastModifiedBy>
  <cp:revision>52</cp:revision>
  <dcterms:created xsi:type="dcterms:W3CDTF">2023-09-11T20:16:44Z</dcterms:created>
  <dcterms:modified xsi:type="dcterms:W3CDTF">2023-09-21T17:13:54Z</dcterms:modified>
</cp:coreProperties>
</file>