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7" r:id="rId2"/>
    <p:sldId id="314" r:id="rId3"/>
    <p:sldId id="318" r:id="rId4"/>
    <p:sldId id="315" r:id="rId5"/>
    <p:sldId id="320" r:id="rId6"/>
    <p:sldId id="321" r:id="rId7"/>
    <p:sldId id="323" r:id="rId8"/>
    <p:sldId id="324" r:id="rId9"/>
    <p:sldId id="325" r:id="rId10"/>
    <p:sldId id="326" r:id="rId11"/>
    <p:sldId id="328" r:id="rId12"/>
    <p:sldId id="327" r:id="rId13"/>
    <p:sldId id="329" r:id="rId14"/>
    <p:sldId id="330" r:id="rId15"/>
    <p:sldId id="333" r:id="rId16"/>
    <p:sldId id="322" r:id="rId17"/>
    <p:sldId id="331" r:id="rId18"/>
    <p:sldId id="332"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1753" userDrawn="1">
          <p15:clr>
            <a:srgbClr val="A4A3A4"/>
          </p15:clr>
        </p15:guide>
        <p15:guide id="4" pos="11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3300"/>
    <a:srgbClr val="CC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249" autoAdjust="0"/>
  </p:normalViewPr>
  <p:slideViewPr>
    <p:cSldViewPr snapToGrid="0">
      <p:cViewPr varScale="1">
        <p:scale>
          <a:sx n="107" d="100"/>
          <a:sy n="107" d="100"/>
        </p:scale>
        <p:origin x="690" y="78"/>
      </p:cViewPr>
      <p:guideLst>
        <p:guide orient="horz" pos="2183"/>
        <p:guide pos="3840"/>
        <p:guide pos="1753"/>
        <p:guide pos="11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9EC8-035F-43AF-9062-9EBDC619F7C1}" type="datetimeFigureOut">
              <a:rPr lang="es-MX" smtClean="0"/>
              <a:t>11/03/2022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DB4FD-3403-40FA-A3BB-8DDE81E5E48C}" type="slidenum">
              <a:rPr lang="es-MX" smtClean="0"/>
              <a:t>‹Nº›</a:t>
            </a:fld>
            <a:endParaRPr lang="es-MX"/>
          </a:p>
        </p:txBody>
      </p:sp>
    </p:spTree>
    <p:extLst>
      <p:ext uri="{BB962C8B-B14F-4D97-AF65-F5344CB8AC3E}">
        <p14:creationId xmlns:p14="http://schemas.microsoft.com/office/powerpoint/2010/main" val="302288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2DB4FD-3403-40FA-A3BB-8DDE81E5E48C}" type="slidenum">
              <a:rPr lang="es-MX" smtClean="0"/>
              <a:t>14</a:t>
            </a:fld>
            <a:endParaRPr lang="es-MX"/>
          </a:p>
        </p:txBody>
      </p:sp>
    </p:spTree>
    <p:extLst>
      <p:ext uri="{BB962C8B-B14F-4D97-AF65-F5344CB8AC3E}">
        <p14:creationId xmlns:p14="http://schemas.microsoft.com/office/powerpoint/2010/main" val="357157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2DB4FD-3403-40FA-A3BB-8DDE81E5E48C}" type="slidenum">
              <a:rPr lang="es-MX" smtClean="0"/>
              <a:t>15</a:t>
            </a:fld>
            <a:endParaRPr lang="es-MX"/>
          </a:p>
        </p:txBody>
      </p:sp>
    </p:spTree>
    <p:extLst>
      <p:ext uri="{BB962C8B-B14F-4D97-AF65-F5344CB8AC3E}">
        <p14:creationId xmlns:p14="http://schemas.microsoft.com/office/powerpoint/2010/main" val="161813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0310D17E-47D8-429A-B78D-34D2F248726F}" type="datetimeFigureOut">
              <a:rPr lang="es-MX" smtClean="0"/>
              <a:t>11/03/2022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4A67C2-AC77-42B3-BBFC-FE9F58B5A15B}" type="slidenum">
              <a:rPr lang="es-MX" smtClean="0"/>
              <a:t>‹Nº›</a:t>
            </a:fld>
            <a:endParaRPr lang="es-MX"/>
          </a:p>
        </p:txBody>
      </p:sp>
      <p:pic>
        <p:nvPicPr>
          <p:cNvPr id="8" name="Imagen 7">
            <a:extLst>
              <a:ext uri="{FF2B5EF4-FFF2-40B4-BE49-F238E27FC236}">
                <a16:creationId xmlns:a16="http://schemas.microsoft.com/office/drawing/2014/main" id="{DB1505AE-C881-4778-83C5-2BE86B95A389}"/>
              </a:ext>
            </a:extLst>
          </p:cNvPr>
          <p:cNvPicPr>
            <a:picLocks noChangeAspect="1"/>
          </p:cNvPicPr>
          <p:nvPr userDrawn="1"/>
        </p:nvPicPr>
        <p:blipFill rotWithShape="1">
          <a:blip r:embed="rId2">
            <a:duotone>
              <a:prstClr val="black"/>
              <a:schemeClr val="bg1">
                <a:lumMod val="85000"/>
                <a:tint val="45000"/>
                <a:satMod val="400000"/>
              </a:schemeClr>
            </a:duotone>
            <a:lum contrast="-40000"/>
            <a:alphaModFix amt="50000"/>
          </a:blip>
          <a:srcRect b="24637"/>
          <a:stretch/>
        </p:blipFill>
        <p:spPr>
          <a:xfrm flipH="1">
            <a:off x="-17008" y="1185648"/>
            <a:ext cx="12209007" cy="5672352"/>
          </a:xfrm>
          <a:prstGeom prst="rect">
            <a:avLst/>
          </a:prstGeom>
          <a:ln>
            <a:noFill/>
          </a:ln>
        </p:spPr>
      </p:pic>
    </p:spTree>
    <p:extLst>
      <p:ext uri="{BB962C8B-B14F-4D97-AF65-F5344CB8AC3E}">
        <p14:creationId xmlns:p14="http://schemas.microsoft.com/office/powerpoint/2010/main" val="188546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310D17E-47D8-429A-B78D-34D2F248726F}" type="datetimeFigureOut">
              <a:rPr lang="es-MX" smtClean="0"/>
              <a:t>11/03/2022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71972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310D17E-47D8-429A-B78D-34D2F248726F}" type="datetimeFigureOut">
              <a:rPr lang="es-MX" smtClean="0"/>
              <a:t>11/03/2022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42142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310D17E-47D8-429A-B78D-34D2F248726F}" type="datetimeFigureOut">
              <a:rPr lang="es-MX" smtClean="0"/>
              <a:t>11/03/2022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111865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310D17E-47D8-429A-B78D-34D2F248726F}" type="datetimeFigureOut">
              <a:rPr lang="es-MX" smtClean="0"/>
              <a:t>11/03/2022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166031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0310D17E-47D8-429A-B78D-34D2F248726F}" type="datetimeFigureOut">
              <a:rPr lang="es-MX" smtClean="0"/>
              <a:t>11/03/2022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37611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0310D17E-47D8-429A-B78D-34D2F248726F}" type="datetimeFigureOut">
              <a:rPr lang="es-MX" smtClean="0"/>
              <a:t>11/03/2022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111898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310D17E-47D8-429A-B78D-34D2F248726F}" type="datetimeFigureOut">
              <a:rPr lang="es-MX" smtClean="0"/>
              <a:t>11/03/2022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290146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310D17E-47D8-429A-B78D-34D2F248726F}" type="datetimeFigureOut">
              <a:rPr lang="es-MX" smtClean="0"/>
              <a:t>11/03/2022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318165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310D17E-47D8-429A-B78D-34D2F248726F}" type="datetimeFigureOut">
              <a:rPr lang="es-MX" smtClean="0"/>
              <a:t>11/03/2022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156557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310D17E-47D8-429A-B78D-34D2F248726F}" type="datetimeFigureOut">
              <a:rPr lang="es-MX" smtClean="0"/>
              <a:t>11/03/2022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F4A67C2-AC77-42B3-BBFC-FE9F58B5A15B}" type="slidenum">
              <a:rPr lang="es-MX" smtClean="0"/>
              <a:t>‹Nº›</a:t>
            </a:fld>
            <a:endParaRPr lang="es-MX"/>
          </a:p>
        </p:txBody>
      </p:sp>
    </p:spTree>
    <p:extLst>
      <p:ext uri="{BB962C8B-B14F-4D97-AF65-F5344CB8AC3E}">
        <p14:creationId xmlns:p14="http://schemas.microsoft.com/office/powerpoint/2010/main" val="343816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0D17E-47D8-429A-B78D-34D2F248726F}" type="datetimeFigureOut">
              <a:rPr lang="es-MX" smtClean="0"/>
              <a:t>11/03/2022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A67C2-AC77-42B3-BBFC-FE9F58B5A15B}" type="slidenum">
              <a:rPr lang="es-MX" smtClean="0"/>
              <a:t>‹Nº›</a:t>
            </a:fld>
            <a:endParaRPr lang="es-MX"/>
          </a:p>
        </p:txBody>
      </p:sp>
    </p:spTree>
    <p:extLst>
      <p:ext uri="{BB962C8B-B14F-4D97-AF65-F5344CB8AC3E}">
        <p14:creationId xmlns:p14="http://schemas.microsoft.com/office/powerpoint/2010/main" val="141218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6.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mailto:eslava@conalep.edu.mx" TargetMode="External"/><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hyperlink" Target="mailto:egallar@conalep.edu.m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5E1EA-3899-442A-908C-BD77D9F7D4AB}"/>
              </a:ext>
            </a:extLst>
          </p:cNvPr>
          <p:cNvSpPr>
            <a:spLocks noGrp="1"/>
          </p:cNvSpPr>
          <p:nvPr>
            <p:ph type="title"/>
          </p:nvPr>
        </p:nvSpPr>
        <p:spPr>
          <a:xfrm>
            <a:off x="7188052" y="1783959"/>
            <a:ext cx="5003948" cy="2889114"/>
          </a:xfrm>
        </p:spPr>
        <p:txBody>
          <a:bodyPr vert="horz" lIns="91440" tIns="45720" rIns="91440" bIns="45720" rtlCol="0" anchor="b">
            <a:normAutofit/>
          </a:bodyPr>
          <a:lstStyle/>
          <a:p>
            <a:pPr marL="0" indent="0" algn="r"/>
            <a:br>
              <a:rPr lang="en-US" sz="3400" dirty="0">
                <a:effectLst>
                  <a:outerShdw blurRad="38100" dist="38100" dir="2700000" algn="tl">
                    <a:srgbClr val="000000">
                      <a:alpha val="43137"/>
                    </a:srgbClr>
                  </a:outerShdw>
                </a:effectLst>
              </a:rPr>
            </a:br>
            <a:br>
              <a:rPr lang="en-US" sz="3400" dirty="0">
                <a:effectLst>
                  <a:outerShdw blurRad="38100" dist="38100" dir="2700000" algn="tl">
                    <a:srgbClr val="000000">
                      <a:alpha val="43137"/>
                    </a:srgbClr>
                  </a:outerShdw>
                </a:effectLst>
              </a:rPr>
            </a:br>
            <a:br>
              <a:rPr lang="en-US" sz="3400" dirty="0">
                <a:effectLst>
                  <a:outerShdw blurRad="38100" dist="38100" dir="2700000" algn="tl">
                    <a:srgbClr val="000000">
                      <a:alpha val="43137"/>
                    </a:srgbClr>
                  </a:outerShdw>
                </a:effectLst>
              </a:rPr>
            </a:br>
            <a:r>
              <a:rPr lang="es-MX" sz="3400" b="1" dirty="0">
                <a:effectLst>
                  <a:outerShdw blurRad="38100" dist="38100" dir="2700000" algn="tl">
                    <a:srgbClr val="000000">
                      <a:alpha val="43137"/>
                    </a:srgbClr>
                  </a:outerShdw>
                </a:effectLst>
                <a:latin typeface="Montserrat" panose="00000500000000000000" pitchFamily="50" charset="0"/>
              </a:rPr>
              <a:t>P</a:t>
            </a:r>
            <a:r>
              <a:rPr lang="es-MX" sz="3400" dirty="0">
                <a:effectLst>
                  <a:outerShdw blurRad="38100" dist="38100" dir="2700000" algn="tl">
                    <a:srgbClr val="000000">
                      <a:alpha val="43137"/>
                    </a:srgbClr>
                  </a:outerShdw>
                </a:effectLst>
                <a:latin typeface="Montserrat" panose="00000500000000000000" pitchFamily="50" charset="0"/>
              </a:rPr>
              <a:t>roceso</a:t>
            </a:r>
            <a:r>
              <a:rPr lang="en-US" sz="3400" dirty="0">
                <a:effectLst>
                  <a:outerShdw blurRad="38100" dist="38100" dir="2700000" algn="tl">
                    <a:srgbClr val="000000">
                      <a:alpha val="43137"/>
                    </a:srgbClr>
                  </a:outerShdw>
                </a:effectLst>
                <a:latin typeface="Montserrat" panose="00000500000000000000" pitchFamily="50" charset="0"/>
              </a:rPr>
              <a:t> de </a:t>
            </a:r>
            <a:r>
              <a:rPr lang="es-MX" sz="3400" b="1" dirty="0">
                <a:effectLst>
                  <a:outerShdw blurRad="38100" dist="38100" dir="2700000" algn="tl">
                    <a:srgbClr val="000000">
                      <a:alpha val="43137"/>
                    </a:srgbClr>
                  </a:outerShdw>
                </a:effectLst>
                <a:latin typeface="Montserrat" panose="00000500000000000000" pitchFamily="50" charset="0"/>
              </a:rPr>
              <a:t>e</a:t>
            </a:r>
            <a:r>
              <a:rPr lang="es-MX" sz="3400" dirty="0">
                <a:effectLst>
                  <a:outerShdw blurRad="38100" dist="38100" dir="2700000" algn="tl">
                    <a:srgbClr val="000000">
                      <a:alpha val="43137"/>
                    </a:srgbClr>
                  </a:outerShdw>
                </a:effectLst>
                <a:latin typeface="Montserrat" panose="00000500000000000000" pitchFamily="50" charset="0"/>
              </a:rPr>
              <a:t>valuación</a:t>
            </a:r>
            <a:r>
              <a:rPr lang="en-US" sz="3400" dirty="0">
                <a:effectLst>
                  <a:outerShdw blurRad="38100" dist="38100" dir="2700000" algn="tl">
                    <a:srgbClr val="000000">
                      <a:alpha val="43137"/>
                    </a:srgbClr>
                  </a:outerShdw>
                </a:effectLst>
                <a:latin typeface="Montserrat" panose="00000500000000000000" pitchFamily="50" charset="0"/>
              </a:rPr>
              <a:t> a </a:t>
            </a:r>
            <a:r>
              <a:rPr lang="es-MX" sz="3400" b="1" dirty="0">
                <a:effectLst>
                  <a:outerShdw blurRad="38100" dist="38100" dir="2700000" algn="tl">
                    <a:srgbClr val="000000">
                      <a:alpha val="43137"/>
                    </a:srgbClr>
                  </a:outerShdw>
                </a:effectLst>
                <a:latin typeface="Montserrat" panose="00000500000000000000" pitchFamily="50" charset="0"/>
              </a:rPr>
              <a:t>d</a:t>
            </a:r>
            <a:r>
              <a:rPr lang="es-MX" sz="3400" dirty="0">
                <a:effectLst>
                  <a:outerShdw blurRad="38100" dist="38100" dir="2700000" algn="tl">
                    <a:srgbClr val="000000">
                      <a:alpha val="43137"/>
                    </a:srgbClr>
                  </a:outerShdw>
                </a:effectLst>
                <a:latin typeface="Montserrat" panose="00000500000000000000" pitchFamily="50" charset="0"/>
              </a:rPr>
              <a:t>istancia</a:t>
            </a:r>
            <a:endParaRPr lang="es-MX" sz="3400" b="1" dirty="0">
              <a:effectLst>
                <a:outerShdw blurRad="38100" dist="38100" dir="2700000" algn="tl">
                  <a:srgbClr val="000000">
                    <a:alpha val="43137"/>
                  </a:srgbClr>
                </a:outerShdw>
              </a:effectLst>
              <a:latin typeface="Montserrat" panose="00000500000000000000" pitchFamily="50" charset="0"/>
            </a:endParaRPr>
          </a:p>
        </p:txBody>
      </p:sp>
      <p:sp>
        <p:nvSpPr>
          <p:cNvPr id="59" name="Freeform: Shape 5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9" name="Marcador de contenido 48">
            <a:extLst>
              <a:ext uri="{FF2B5EF4-FFF2-40B4-BE49-F238E27FC236}">
                <a16:creationId xmlns:a16="http://schemas.microsoft.com/office/drawing/2014/main" id="{64C79155-5459-4018-9CEF-C48D5735A83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Marcador de contenido 2">
            <a:extLst>
              <a:ext uri="{FF2B5EF4-FFF2-40B4-BE49-F238E27FC236}">
                <a16:creationId xmlns:a16="http://schemas.microsoft.com/office/drawing/2014/main" id="{6F5C74F9-D511-49FA-9D56-E14CAFD09316}"/>
              </a:ext>
            </a:extLst>
          </p:cNvPr>
          <p:cNvSpPr txBox="1">
            <a:spLocks/>
          </p:cNvSpPr>
          <p:nvPr/>
        </p:nvSpPr>
        <p:spPr>
          <a:xfrm>
            <a:off x="7028496" y="4851411"/>
            <a:ext cx="5013991" cy="914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s-MX" sz="2400" b="1" dirty="0">
                <a:effectLst>
                  <a:outerShdw blurRad="38100" dist="38100" dir="2700000" algn="tl">
                    <a:srgbClr val="000000">
                      <a:alpha val="43137"/>
                    </a:srgbClr>
                  </a:outerShdw>
                </a:effectLst>
                <a:latin typeface="Montserrat" panose="00000500000000000000" pitchFamily="50" charset="0"/>
              </a:rPr>
              <a:t>C</a:t>
            </a:r>
            <a:r>
              <a:rPr lang="es-MX" sz="2400" dirty="0">
                <a:effectLst>
                  <a:outerShdw blurRad="38100" dist="38100" dir="2700000" algn="tl">
                    <a:srgbClr val="000000">
                      <a:alpha val="43137"/>
                    </a:srgbClr>
                  </a:outerShdw>
                </a:effectLst>
                <a:latin typeface="Montserrat" panose="00000500000000000000" pitchFamily="50" charset="0"/>
              </a:rPr>
              <a:t>ompetencias </a:t>
            </a:r>
            <a:r>
              <a:rPr lang="es-MX" sz="2400" b="1" dirty="0">
                <a:effectLst>
                  <a:outerShdw blurRad="38100" dist="38100" dir="2700000" algn="tl">
                    <a:srgbClr val="000000">
                      <a:alpha val="43137"/>
                    </a:srgbClr>
                  </a:outerShdw>
                </a:effectLst>
                <a:latin typeface="Montserrat" panose="00000500000000000000" pitchFamily="50" charset="0"/>
              </a:rPr>
              <a:t>L</a:t>
            </a:r>
            <a:r>
              <a:rPr lang="es-MX" sz="2400" dirty="0">
                <a:effectLst>
                  <a:outerShdw blurRad="38100" dist="38100" dir="2700000" algn="tl">
                    <a:srgbClr val="000000">
                      <a:alpha val="43137"/>
                    </a:srgbClr>
                  </a:outerShdw>
                </a:effectLst>
                <a:latin typeface="Montserrat" panose="00000500000000000000" pitchFamily="50" charset="0"/>
              </a:rPr>
              <a:t>aborales</a:t>
            </a:r>
          </a:p>
          <a:p>
            <a:pPr marL="0" indent="0" algn="r">
              <a:buFont typeface="Arial" panose="020B0604020202020204" pitchFamily="34" charset="0"/>
              <a:buNone/>
            </a:pPr>
            <a:endParaRPr lang="es-MX" sz="2000" b="1" dirty="0">
              <a:effectLst>
                <a:outerShdw blurRad="38100" dist="38100" dir="2700000" algn="tl">
                  <a:srgbClr val="000000">
                    <a:alpha val="43137"/>
                  </a:srgbClr>
                </a:outerShdw>
              </a:effectLst>
              <a:latin typeface="Century Gothic" panose="020B0502020202020204" pitchFamily="34" charset="0"/>
            </a:endParaRPr>
          </a:p>
          <a:p>
            <a:pPr marL="0" indent="0" algn="r">
              <a:buFont typeface="Arial" panose="020B0604020202020204" pitchFamily="34" charset="0"/>
              <a:buNone/>
            </a:pPr>
            <a:endParaRPr lang="es-MX" sz="2000" b="1" dirty="0">
              <a:effectLst>
                <a:outerShdw blurRad="38100" dist="38100" dir="2700000" algn="tl">
                  <a:srgbClr val="000000">
                    <a:alpha val="43137"/>
                  </a:srgbClr>
                </a:outerShdw>
              </a:effectLst>
              <a:latin typeface="Century Gothic" panose="020B0502020202020204" pitchFamily="34" charset="0"/>
            </a:endParaRPr>
          </a:p>
        </p:txBody>
      </p:sp>
      <p:cxnSp>
        <p:nvCxnSpPr>
          <p:cNvPr id="51" name="Conector recto 50">
            <a:extLst>
              <a:ext uri="{FF2B5EF4-FFF2-40B4-BE49-F238E27FC236}">
                <a16:creationId xmlns:a16="http://schemas.microsoft.com/office/drawing/2014/main" id="{52A6EF96-D8DC-4BFC-9B9D-557EC89E24B2}"/>
              </a:ext>
            </a:extLst>
          </p:cNvPr>
          <p:cNvCxnSpPr/>
          <p:nvPr/>
        </p:nvCxnSpPr>
        <p:spPr>
          <a:xfrm>
            <a:off x="7028496" y="4752935"/>
            <a:ext cx="5013991"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3" name="Rectángulo redondeado 3">
            <a:extLst>
              <a:ext uri="{FF2B5EF4-FFF2-40B4-BE49-F238E27FC236}">
                <a16:creationId xmlns:a16="http://schemas.microsoft.com/office/drawing/2014/main" id="{B8E3E9A0-952D-42B8-ABED-7C470A0E27CF}"/>
              </a:ext>
            </a:extLst>
          </p:cNvPr>
          <p:cNvSpPr/>
          <p:nvPr/>
        </p:nvSpPr>
        <p:spPr>
          <a:xfrm>
            <a:off x="7328998" y="6060149"/>
            <a:ext cx="4834865" cy="503237"/>
          </a:xfrm>
          <a:prstGeom prst="roundRect">
            <a:avLst/>
          </a:prstGeom>
          <a:solidFill>
            <a:srgbClr val="BBB287"/>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r" eaLnBrk="1" fontAlgn="auto" hangingPunct="1">
              <a:spcBef>
                <a:spcPts val="0"/>
              </a:spcBef>
              <a:spcAft>
                <a:spcPts val="0"/>
              </a:spcAft>
              <a:defRPr/>
            </a:pPr>
            <a:r>
              <a:rPr lang="es-MX" sz="1100" b="1" i="1" dirty="0">
                <a:solidFill>
                  <a:srgbClr val="FFFFFF"/>
                </a:solidFill>
                <a:effectLst>
                  <a:outerShdw blurRad="38100" dist="38100" dir="2700000" algn="tl">
                    <a:srgbClr val="000000">
                      <a:alpha val="43137"/>
                    </a:srgbClr>
                  </a:outerShdw>
                </a:effectLst>
                <a:latin typeface="Montserrat" panose="00000500000000000000" pitchFamily="2" charset="0"/>
              </a:rPr>
              <a:t>D</a:t>
            </a:r>
            <a:r>
              <a:rPr lang="es-MX" sz="1100" i="1" dirty="0">
                <a:solidFill>
                  <a:srgbClr val="FFFFFF"/>
                </a:solidFill>
                <a:effectLst>
                  <a:outerShdw blurRad="38100" dist="38100" dir="2700000" algn="tl">
                    <a:srgbClr val="000000">
                      <a:alpha val="43137"/>
                    </a:srgbClr>
                  </a:outerShdw>
                </a:effectLst>
                <a:latin typeface="Montserrat" panose="00000500000000000000" pitchFamily="2" charset="0"/>
              </a:rPr>
              <a:t>irección de </a:t>
            </a:r>
            <a:r>
              <a:rPr lang="es-MX" sz="1100" b="1" i="1" dirty="0">
                <a:solidFill>
                  <a:srgbClr val="FFFFFF"/>
                </a:solidFill>
                <a:effectLst>
                  <a:outerShdw blurRad="38100" dist="38100" dir="2700000" algn="tl">
                    <a:srgbClr val="000000">
                      <a:alpha val="43137"/>
                    </a:srgbClr>
                  </a:outerShdw>
                </a:effectLst>
                <a:latin typeface="Montserrat" panose="00000500000000000000" pitchFamily="2" charset="0"/>
              </a:rPr>
              <a:t>A</a:t>
            </a:r>
            <a:r>
              <a:rPr lang="es-MX" sz="1100" i="1" dirty="0">
                <a:solidFill>
                  <a:srgbClr val="FFFFFF"/>
                </a:solidFill>
                <a:effectLst>
                  <a:outerShdw blurRad="38100" dist="38100" dir="2700000" algn="tl">
                    <a:srgbClr val="000000">
                      <a:alpha val="43137"/>
                    </a:srgbClr>
                  </a:outerShdw>
                </a:effectLst>
                <a:latin typeface="Montserrat" panose="00000500000000000000" pitchFamily="2" charset="0"/>
              </a:rPr>
              <a:t>creditación y </a:t>
            </a:r>
            <a:r>
              <a:rPr lang="es-MX" sz="1100" b="1" i="1" dirty="0">
                <a:solidFill>
                  <a:srgbClr val="FFFFFF"/>
                </a:solidFill>
                <a:effectLst>
                  <a:outerShdw blurRad="38100" dist="38100" dir="2700000" algn="tl">
                    <a:srgbClr val="000000">
                      <a:alpha val="43137"/>
                    </a:srgbClr>
                  </a:outerShdw>
                </a:effectLst>
                <a:latin typeface="Montserrat" panose="00000500000000000000" pitchFamily="2" charset="0"/>
              </a:rPr>
              <a:t>O</a:t>
            </a:r>
            <a:r>
              <a:rPr lang="es-MX" sz="1100" i="1" dirty="0">
                <a:solidFill>
                  <a:srgbClr val="FFFFFF"/>
                </a:solidFill>
                <a:effectLst>
                  <a:outerShdw blurRad="38100" dist="38100" dir="2700000" algn="tl">
                    <a:srgbClr val="000000">
                      <a:alpha val="43137"/>
                    </a:srgbClr>
                  </a:outerShdw>
                </a:effectLst>
                <a:latin typeface="Montserrat" panose="00000500000000000000" pitchFamily="2" charset="0"/>
              </a:rPr>
              <a:t>peración de </a:t>
            </a:r>
            <a:r>
              <a:rPr lang="es-MX" sz="1100" b="1" i="1" dirty="0">
                <a:solidFill>
                  <a:srgbClr val="FFFFFF"/>
                </a:solidFill>
                <a:effectLst>
                  <a:outerShdw blurRad="38100" dist="38100" dir="2700000" algn="tl">
                    <a:srgbClr val="000000">
                      <a:alpha val="43137"/>
                    </a:srgbClr>
                  </a:outerShdw>
                </a:effectLst>
                <a:latin typeface="Montserrat" panose="00000500000000000000" pitchFamily="2" charset="0"/>
              </a:rPr>
              <a:t>C</a:t>
            </a:r>
            <a:r>
              <a:rPr lang="es-MX" sz="1100" i="1" dirty="0">
                <a:solidFill>
                  <a:srgbClr val="FFFFFF"/>
                </a:solidFill>
                <a:effectLst>
                  <a:outerShdw blurRad="38100" dist="38100" dir="2700000" algn="tl">
                    <a:srgbClr val="000000">
                      <a:alpha val="43137"/>
                    </a:srgbClr>
                  </a:outerShdw>
                </a:effectLst>
                <a:latin typeface="Montserrat" panose="00000500000000000000" pitchFamily="2" charset="0"/>
              </a:rPr>
              <a:t>entros de </a:t>
            </a:r>
            <a:r>
              <a:rPr lang="es-MX" sz="1100" b="1" i="1" dirty="0">
                <a:solidFill>
                  <a:srgbClr val="FFFFFF"/>
                </a:solidFill>
                <a:effectLst>
                  <a:outerShdw blurRad="38100" dist="38100" dir="2700000" algn="tl">
                    <a:srgbClr val="000000">
                      <a:alpha val="43137"/>
                    </a:srgbClr>
                  </a:outerShdw>
                </a:effectLst>
                <a:latin typeface="Montserrat" panose="00000500000000000000" pitchFamily="2" charset="0"/>
              </a:rPr>
              <a:t>E</a:t>
            </a:r>
            <a:r>
              <a:rPr lang="es-MX" sz="1100" i="1" dirty="0">
                <a:solidFill>
                  <a:srgbClr val="FFFFFF"/>
                </a:solidFill>
                <a:effectLst>
                  <a:outerShdw blurRad="38100" dist="38100" dir="2700000" algn="tl">
                    <a:srgbClr val="000000">
                      <a:alpha val="43137"/>
                    </a:srgbClr>
                  </a:outerShdw>
                </a:effectLst>
                <a:latin typeface="Montserrat" panose="00000500000000000000" pitchFamily="2" charset="0"/>
              </a:rPr>
              <a:t>valuación</a:t>
            </a:r>
          </a:p>
          <a:p>
            <a:pPr algn="r">
              <a:defRPr/>
            </a:pPr>
            <a:r>
              <a:rPr lang="es-MX" sz="900" b="1" i="1" dirty="0">
                <a:solidFill>
                  <a:srgbClr val="FFFFFF"/>
                </a:solidFill>
                <a:effectLst>
                  <a:outerShdw blurRad="38100" dist="38100" dir="2700000" algn="tl">
                    <a:srgbClr val="000000">
                      <a:alpha val="43137"/>
                    </a:srgbClr>
                  </a:outerShdw>
                </a:effectLst>
                <a:latin typeface="Montserrat" panose="00000500000000000000" pitchFamily="2" charset="0"/>
              </a:rPr>
              <a:t>S</a:t>
            </a:r>
            <a:r>
              <a:rPr lang="es-MX" sz="900" i="1" dirty="0">
                <a:solidFill>
                  <a:srgbClr val="FFFFFF"/>
                </a:solidFill>
                <a:effectLst>
                  <a:outerShdw blurRad="38100" dist="38100" dir="2700000" algn="tl">
                    <a:srgbClr val="000000">
                      <a:alpha val="43137"/>
                    </a:srgbClr>
                  </a:outerShdw>
                </a:effectLst>
                <a:latin typeface="Montserrat" panose="00000500000000000000" pitchFamily="2" charset="0"/>
              </a:rPr>
              <a:t>ecretaría </a:t>
            </a:r>
            <a:r>
              <a:rPr lang="es-MX" sz="900" b="1" i="1" dirty="0">
                <a:solidFill>
                  <a:srgbClr val="FFFFFF"/>
                </a:solidFill>
                <a:effectLst>
                  <a:outerShdw blurRad="38100" dist="38100" dir="2700000" algn="tl">
                    <a:srgbClr val="000000">
                      <a:alpha val="43137"/>
                    </a:srgbClr>
                  </a:outerShdw>
                </a:effectLst>
                <a:latin typeface="Montserrat" panose="00000500000000000000" pitchFamily="2" charset="0"/>
              </a:rPr>
              <a:t>A</a:t>
            </a:r>
            <a:r>
              <a:rPr lang="es-MX" sz="900" i="1" dirty="0">
                <a:solidFill>
                  <a:srgbClr val="FFFFFF"/>
                </a:solidFill>
                <a:effectLst>
                  <a:outerShdw blurRad="38100" dist="38100" dir="2700000" algn="tl">
                    <a:srgbClr val="000000">
                      <a:alpha val="43137"/>
                    </a:srgbClr>
                  </a:outerShdw>
                </a:effectLst>
                <a:latin typeface="Montserrat" panose="00000500000000000000" pitchFamily="2" charset="0"/>
              </a:rPr>
              <a:t>cadémica </a:t>
            </a:r>
          </a:p>
        </p:txBody>
      </p:sp>
      <p:pic>
        <p:nvPicPr>
          <p:cNvPr id="8" name="Imagen 7" descr="Imagen que contiene dibujo&#10;&#10;Descripción generada automáticamente">
            <a:extLst>
              <a:ext uri="{FF2B5EF4-FFF2-40B4-BE49-F238E27FC236}">
                <a16:creationId xmlns:a16="http://schemas.microsoft.com/office/drawing/2014/main" id="{9AF0B0EE-7BC5-4ADB-9005-56ECFB8D8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01" y="1323722"/>
            <a:ext cx="872198" cy="872198"/>
          </a:xfrm>
          <a:prstGeom prst="rect">
            <a:avLst/>
          </a:prstGeom>
        </p:spPr>
      </p:pic>
      <p:pic>
        <p:nvPicPr>
          <p:cNvPr id="10" name="Imagen 9" descr="Imagen que contiene dibujo&#10;&#10;Descripción generada automáticamente">
            <a:extLst>
              <a:ext uri="{FF2B5EF4-FFF2-40B4-BE49-F238E27FC236}">
                <a16:creationId xmlns:a16="http://schemas.microsoft.com/office/drawing/2014/main" id="{EAD32859-FD35-4A20-9F54-BCFED441FB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901" y="2137341"/>
            <a:ext cx="872198" cy="872198"/>
          </a:xfrm>
          <a:prstGeom prst="rect">
            <a:avLst/>
          </a:prstGeom>
        </p:spPr>
      </p:pic>
      <p:pic>
        <p:nvPicPr>
          <p:cNvPr id="12" name="Imagen 11">
            <a:extLst>
              <a:ext uri="{FF2B5EF4-FFF2-40B4-BE49-F238E27FC236}">
                <a16:creationId xmlns:a16="http://schemas.microsoft.com/office/drawing/2014/main" id="{BAB728F2-D2D9-4840-9EAE-A47C44A5C68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58185" y="5997394"/>
            <a:ext cx="872198" cy="604044"/>
          </a:xfrm>
          <a:prstGeom prst="rect">
            <a:avLst/>
          </a:prstGeom>
          <a:noFill/>
          <a:effectLst>
            <a:outerShdw blurRad="50800" dist="38100" dir="8100000" algn="tr" rotWithShape="0">
              <a:prstClr val="black">
                <a:alpha val="40000"/>
              </a:prstClr>
            </a:outerShdw>
          </a:effectLst>
        </p:spPr>
      </p:pic>
      <p:pic>
        <p:nvPicPr>
          <p:cNvPr id="11" name="Imagen 10" descr="Imagen que contiene dibujo&#10;&#10;Descripción generada automáticamente">
            <a:extLst>
              <a:ext uri="{FF2B5EF4-FFF2-40B4-BE49-F238E27FC236}">
                <a16:creationId xmlns:a16="http://schemas.microsoft.com/office/drawing/2014/main" id="{D17A3E48-C82B-4229-9D55-2125359E1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901" y="3343748"/>
            <a:ext cx="872198" cy="872198"/>
          </a:xfrm>
          <a:prstGeom prst="rect">
            <a:avLst/>
          </a:prstGeom>
        </p:spPr>
      </p:pic>
    </p:spTree>
    <p:extLst>
      <p:ext uri="{BB962C8B-B14F-4D97-AF65-F5344CB8AC3E}">
        <p14:creationId xmlns:p14="http://schemas.microsoft.com/office/powerpoint/2010/main" val="1782867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strips dir="rd"/>
      </p:transition>
    </mc:Choice>
    <mc:Fallback xmlns="">
      <p:transition spd="slow">
        <p:strips dir="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n relacionada">
            <a:extLst>
              <a:ext uri="{FF2B5EF4-FFF2-40B4-BE49-F238E27FC236}">
                <a16:creationId xmlns:a16="http://schemas.microsoft.com/office/drawing/2014/main" id="{4C44BF4C-80AA-43AE-9948-BA5DBFEDA485}"/>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8320785" y="3438000"/>
            <a:ext cx="3598824"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09898DA5-6099-4C8C-A3B1-30488BA94913}"/>
              </a:ext>
            </a:extLst>
          </p:cNvPr>
          <p:cNvSpPr/>
          <p:nvPr/>
        </p:nvSpPr>
        <p:spPr>
          <a:xfrm>
            <a:off x="12056" y="67235"/>
            <a:ext cx="1800000" cy="6723529"/>
          </a:xfrm>
          <a:prstGeom prst="roundRect">
            <a:avLst>
              <a:gd name="adj" fmla="val 7671"/>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8" name="Rectángulo: esquinas redondeadas 7">
            <a:extLst>
              <a:ext uri="{FF2B5EF4-FFF2-40B4-BE49-F238E27FC236}">
                <a16:creationId xmlns:a16="http://schemas.microsoft.com/office/drawing/2014/main" id="{6878618E-7286-4FAE-8CB2-9781B688EE11}"/>
              </a:ext>
            </a:extLst>
          </p:cNvPr>
          <p:cNvSpPr>
            <a:spLocks noChangeAspect="1"/>
          </p:cNvSpPr>
          <p:nvPr/>
        </p:nvSpPr>
        <p:spPr>
          <a:xfrm>
            <a:off x="109964"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chemeClr val="accent4">
                    <a:lumMod val="75000"/>
                  </a:schemeClr>
                </a:solidFill>
                <a:effectLst>
                  <a:outerShdw blurRad="38100" dist="19050" dir="2700000" algn="tl" rotWithShape="0">
                    <a:schemeClr val="dk1">
                      <a:alpha val="40000"/>
                    </a:schemeClr>
                  </a:outerShdw>
                </a:effectLst>
                <a:latin typeface="Montserrat" panose="00000500000000000000" pitchFamily="50" charset="0"/>
              </a:rPr>
              <a:t>3</a:t>
            </a:r>
          </a:p>
        </p:txBody>
      </p:sp>
      <p:sp>
        <p:nvSpPr>
          <p:cNvPr id="33" name="CuadroTexto 32">
            <a:extLst>
              <a:ext uri="{FF2B5EF4-FFF2-40B4-BE49-F238E27FC236}">
                <a16:creationId xmlns:a16="http://schemas.microsoft.com/office/drawing/2014/main" id="{65FA6DA5-5553-4939-899D-39E7043E2F40}"/>
              </a:ext>
            </a:extLst>
          </p:cNvPr>
          <p:cNvSpPr txBox="1"/>
          <p:nvPr/>
        </p:nvSpPr>
        <p:spPr>
          <a:xfrm rot="16200000">
            <a:off x="-2146915"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R</a:t>
            </a:r>
            <a:r>
              <a:rPr lang="es-MX" sz="3600" dirty="0">
                <a:solidFill>
                  <a:schemeClr val="bg1"/>
                </a:solidFill>
                <a:latin typeface="Montserrat" panose="00000500000000000000" pitchFamily="50" charset="0"/>
              </a:rPr>
              <a:t>ecopilación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videncias (IE)</a:t>
            </a:r>
          </a:p>
        </p:txBody>
      </p:sp>
      <p:sp>
        <p:nvSpPr>
          <p:cNvPr id="3" name="CuadroTexto 2">
            <a:extLst>
              <a:ext uri="{FF2B5EF4-FFF2-40B4-BE49-F238E27FC236}">
                <a16:creationId xmlns:a16="http://schemas.microsoft.com/office/drawing/2014/main" id="{D20F3641-B226-4C23-B8B2-DFACCB4E97EF}"/>
              </a:ext>
            </a:extLst>
          </p:cNvPr>
          <p:cNvSpPr txBox="1"/>
          <p:nvPr/>
        </p:nvSpPr>
        <p:spPr>
          <a:xfrm>
            <a:off x="2316777" y="569497"/>
            <a:ext cx="9156386" cy="6275179"/>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La </a:t>
            </a:r>
            <a:r>
              <a:rPr lang="es-MX" b="1" dirty="0">
                <a:latin typeface="Montserrat" panose="00000500000000000000" pitchFamily="50" charset="0"/>
              </a:rPr>
              <a:t>tercera</a:t>
            </a:r>
            <a:r>
              <a:rPr lang="es-MX" dirty="0">
                <a:latin typeface="Montserrat" panose="00000500000000000000" pitchFamily="50" charset="0"/>
              </a:rPr>
              <a:t> actividad y la más importante es la </a:t>
            </a:r>
            <a:r>
              <a:rPr lang="es-MX" b="1" dirty="0">
                <a:latin typeface="Montserrat" panose="00000500000000000000" pitchFamily="50" charset="0"/>
              </a:rPr>
              <a:t>Recopilación de Evidencias </a:t>
            </a:r>
            <a:r>
              <a:rPr lang="es-MX" dirty="0">
                <a:latin typeface="Montserrat" panose="00000500000000000000" pitchFamily="50" charset="0"/>
              </a:rPr>
              <a:t>a través de la aplicación de los Instrumentos de Evaluación (IE).</a:t>
            </a:r>
          </a:p>
          <a:p>
            <a:pPr algn="just">
              <a:lnSpc>
                <a:spcPct val="150000"/>
              </a:lnSpc>
            </a:pPr>
            <a:endParaRPr lang="es-MX" dirty="0">
              <a:latin typeface="Montserrat" panose="00000500000000000000" pitchFamily="50" charset="0"/>
            </a:endParaRPr>
          </a:p>
          <a:p>
            <a:pPr lvl="5" algn="just">
              <a:lnSpc>
                <a:spcPct val="150000"/>
              </a:lnSpc>
            </a:pPr>
            <a:r>
              <a:rPr lang="es-MX" dirty="0">
                <a:latin typeface="Montserrat" panose="00000500000000000000" pitchFamily="50" charset="0"/>
              </a:rPr>
              <a:t>Una ventaja que puede tener el proceso de evaluación a distancia es poder evaluar directamente en la plataforma (Módulo de Evaluación) en tiempo real.</a:t>
            </a:r>
          </a:p>
          <a:p>
            <a:pPr lvl="5" algn="just">
              <a:lnSpc>
                <a:spcPct val="150000"/>
              </a:lnSpc>
            </a:pPr>
            <a:endParaRPr lang="es-MX" dirty="0">
              <a:latin typeface="Montserrat" panose="00000500000000000000" pitchFamily="50" charset="0"/>
            </a:endParaRPr>
          </a:p>
          <a:p>
            <a:pPr lvl="5" algn="just">
              <a:lnSpc>
                <a:spcPct val="150000"/>
              </a:lnSpc>
            </a:pPr>
            <a:endParaRPr lang="es-MX" dirty="0">
              <a:latin typeface="Montserrat" panose="00000500000000000000" pitchFamily="50" charset="0"/>
            </a:endParaRPr>
          </a:p>
          <a:p>
            <a:pPr lvl="5" algn="just">
              <a:lnSpc>
                <a:spcPct val="150000"/>
              </a:lnSpc>
            </a:pPr>
            <a:r>
              <a:rPr lang="es-MX" dirty="0">
                <a:latin typeface="Montserrat" panose="00000500000000000000" pitchFamily="50" charset="0"/>
              </a:rPr>
              <a:t>Durante esta actividad el candidato deberá contar con una persona que lo asista en el proceso para la toma de las actividades que requiere demostrar, fotos, video, enfoque, etc., el evaluador hará también las tomas de audio y video que el considere útiles durante la transmisión.</a:t>
            </a:r>
          </a:p>
          <a:p>
            <a:pPr lvl="4" algn="just">
              <a:lnSpc>
                <a:spcPct val="150000"/>
              </a:lnSpc>
            </a:pPr>
            <a:endParaRPr lang="es-MX" dirty="0">
              <a:latin typeface="Montserrat" panose="00000500000000000000" pitchFamily="50" charset="0"/>
            </a:endParaRPr>
          </a:p>
        </p:txBody>
      </p:sp>
      <p:grpSp>
        <p:nvGrpSpPr>
          <p:cNvPr id="13" name="Grupo 12">
            <a:extLst>
              <a:ext uri="{FF2B5EF4-FFF2-40B4-BE49-F238E27FC236}">
                <a16:creationId xmlns:a16="http://schemas.microsoft.com/office/drawing/2014/main" id="{EF49C19A-197E-43C8-B4D3-7A7361B2784C}"/>
              </a:ext>
            </a:extLst>
          </p:cNvPr>
          <p:cNvGrpSpPr/>
          <p:nvPr/>
        </p:nvGrpSpPr>
        <p:grpSpPr>
          <a:xfrm>
            <a:off x="2322717" y="4371095"/>
            <a:ext cx="2226781" cy="1576926"/>
            <a:chOff x="2427278" y="3809445"/>
            <a:chExt cx="2512011" cy="1776596"/>
          </a:xfrm>
        </p:grpSpPr>
        <p:pic>
          <p:nvPicPr>
            <p:cNvPr id="14" name="Picture 2" descr="Glide – Messenger de videochat - Apps en Google Play">
              <a:extLst>
                <a:ext uri="{FF2B5EF4-FFF2-40B4-BE49-F238E27FC236}">
                  <a16:creationId xmlns:a16="http://schemas.microsoft.com/office/drawing/2014/main" id="{D56DCC41-F2F1-4C1B-B596-D9FB1D991D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146" y="3955506"/>
              <a:ext cx="1501143" cy="1501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rso de fotografía – Nivel: INICIACIÓN (Albacete) | My CMS">
              <a:extLst>
                <a:ext uri="{FF2B5EF4-FFF2-40B4-BE49-F238E27FC236}">
                  <a16:creationId xmlns:a16="http://schemas.microsoft.com/office/drawing/2014/main" id="{65C88D27-1933-4303-9A5E-011946A889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427278" y="3809445"/>
              <a:ext cx="1290993" cy="129099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85810473-F26A-41B4-985B-2BB6C370C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4352" y="4406060"/>
              <a:ext cx="1179981" cy="1179981"/>
            </a:xfrm>
            <a:prstGeom prst="rect">
              <a:avLst/>
            </a:prstGeom>
            <a:effectLst>
              <a:outerShdw blurRad="50800" dist="38100" dir="5400000" algn="t" rotWithShape="0">
                <a:prstClr val="black">
                  <a:alpha val="40000"/>
                </a:prstClr>
              </a:outerShdw>
            </a:effectLst>
          </p:spPr>
        </p:pic>
      </p:grpSp>
      <p:grpSp>
        <p:nvGrpSpPr>
          <p:cNvPr id="2" name="Grupo 1">
            <a:extLst>
              <a:ext uri="{FF2B5EF4-FFF2-40B4-BE49-F238E27FC236}">
                <a16:creationId xmlns:a16="http://schemas.microsoft.com/office/drawing/2014/main" id="{AAF9B665-14B0-464F-B828-1A18CE3117B4}"/>
              </a:ext>
            </a:extLst>
          </p:cNvPr>
          <p:cNvGrpSpPr/>
          <p:nvPr/>
        </p:nvGrpSpPr>
        <p:grpSpPr>
          <a:xfrm>
            <a:off x="2468232" y="1668559"/>
            <a:ext cx="1858108" cy="1680340"/>
            <a:chOff x="2666878" y="1760987"/>
            <a:chExt cx="1501143" cy="1501143"/>
          </a:xfrm>
        </p:grpSpPr>
        <p:pic>
          <p:nvPicPr>
            <p:cNvPr id="11" name="Imagen 10" descr="Imagen que contiene electrónica&#10;&#10;Descripción generada automáticamente">
              <a:extLst>
                <a:ext uri="{FF2B5EF4-FFF2-40B4-BE49-F238E27FC236}">
                  <a16:creationId xmlns:a16="http://schemas.microsoft.com/office/drawing/2014/main" id="{FB6D38BA-D4D2-4F27-8C3B-DD3A63B2F9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6878" y="1760987"/>
              <a:ext cx="1501143" cy="1501143"/>
            </a:xfrm>
            <a:prstGeom prst="rect">
              <a:avLst/>
            </a:prstGeom>
          </p:spPr>
        </p:pic>
        <p:pic>
          <p:nvPicPr>
            <p:cNvPr id="1026" name="Picture 2" descr="CONOCER - Consejo Nacional de Normalización y Certificación de ...">
              <a:extLst>
                <a:ext uri="{FF2B5EF4-FFF2-40B4-BE49-F238E27FC236}">
                  <a16:creationId xmlns:a16="http://schemas.microsoft.com/office/drawing/2014/main" id="{855E6986-EED3-43CB-8CAD-9CB7E15D7E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3805" y="2275508"/>
              <a:ext cx="432625" cy="4326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0870279"/>
      </p:ext>
    </p:extLst>
  </p:cSld>
  <p:clrMapOvr>
    <a:masterClrMapping/>
  </p:clrMapOvr>
  <mc:AlternateContent xmlns:mc="http://schemas.openxmlformats.org/markup-compatibility/2006" xmlns:p14="http://schemas.microsoft.com/office/powerpoint/2010/main">
    <mc:Choice Requires="p14">
      <p:transition spd="slow" p14:dur="4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4000"/>
                                        <p:tgtEl>
                                          <p:spTgt spid="33"/>
                                        </p:tgtEl>
                                      </p:cBhvr>
                                    </p:animEffect>
                                    <p:anim calcmode="lin" valueType="num">
                                      <p:cBhvr>
                                        <p:cTn id="8" dur="4000" fill="hold"/>
                                        <p:tgtEl>
                                          <p:spTgt spid="33"/>
                                        </p:tgtEl>
                                        <p:attrNameLst>
                                          <p:attrName>ppt_w</p:attrName>
                                        </p:attrNameLst>
                                      </p:cBhvr>
                                      <p:tavLst>
                                        <p:tav tm="0" fmla="#ppt_w*sin(2.5*pi*$)">
                                          <p:val>
                                            <p:fltVal val="0"/>
                                          </p:val>
                                        </p:tav>
                                        <p:tav tm="100000">
                                          <p:val>
                                            <p:fltVal val="1"/>
                                          </p:val>
                                        </p:tav>
                                      </p:tavLst>
                                    </p:anim>
                                    <p:anim calcmode="lin" valueType="num">
                                      <p:cBhvr>
                                        <p:cTn id="9" dur="4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A382AD-783A-47D6-B9A8-E90DB8599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206" y="4626180"/>
            <a:ext cx="1800000" cy="1800000"/>
          </a:xfrm>
          <a:prstGeom prst="rect">
            <a:avLst/>
          </a:prstGeom>
        </p:spPr>
      </p:pic>
      <p:pic>
        <p:nvPicPr>
          <p:cNvPr id="10" name="Picture 4" descr="Imagen relacionada">
            <a:extLst>
              <a:ext uri="{FF2B5EF4-FFF2-40B4-BE49-F238E27FC236}">
                <a16:creationId xmlns:a16="http://schemas.microsoft.com/office/drawing/2014/main" id="{4C44BF4C-80AA-43AE-9948-BA5DBFEDA485}"/>
              </a:ext>
            </a:extLst>
          </p:cNvPr>
          <p:cNvPicPr>
            <a:picLocks noChangeAspect="1" noChangeArrowheads="1"/>
          </p:cNvPicPr>
          <p:nvPr/>
        </p:nvPicPr>
        <p:blipFill>
          <a:blip r:embed="rId3" cstate="print">
            <a:alphaModFix amt="20000"/>
            <a:extLst>
              <a:ext uri="{28A0092B-C50C-407E-A947-70E740481C1C}">
                <a14:useLocalDpi xmlns:a14="http://schemas.microsoft.com/office/drawing/2010/main" val="0"/>
              </a:ext>
            </a:extLst>
          </a:blip>
          <a:srcRect/>
          <a:stretch>
            <a:fillRect/>
          </a:stretch>
        </p:blipFill>
        <p:spPr bwMode="auto">
          <a:xfrm>
            <a:off x="8320785" y="3438000"/>
            <a:ext cx="3598824"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20F3641-B226-4C23-B8B2-DFACCB4E97EF}"/>
              </a:ext>
            </a:extLst>
          </p:cNvPr>
          <p:cNvSpPr txBox="1"/>
          <p:nvPr/>
        </p:nvSpPr>
        <p:spPr>
          <a:xfrm>
            <a:off x="2140628" y="465014"/>
            <a:ext cx="9252731" cy="5444183"/>
          </a:xfrm>
          <a:prstGeom prst="rect">
            <a:avLst/>
          </a:prstGeom>
          <a:noFill/>
        </p:spPr>
        <p:txBody>
          <a:bodyPr wrap="square" rtlCol="0">
            <a:spAutoFit/>
          </a:bodyPr>
          <a:lstStyle/>
          <a:p>
            <a:pPr lvl="5" algn="just">
              <a:lnSpc>
                <a:spcPct val="150000"/>
              </a:lnSpc>
            </a:pPr>
            <a:r>
              <a:rPr lang="es-ES" dirty="0">
                <a:latin typeface="Montserrat" panose="00000500000000000000" pitchFamily="50" charset="0"/>
              </a:rPr>
              <a:t>Para el caso de tomar video como parte de las evidencias de desempeño , considerar los tiempos en cada video de un máximo de aproximadamente 20 segundos a 45 segundos conforme a las actividades criticas establecidas en el plan de evaluación.</a:t>
            </a:r>
          </a:p>
          <a:p>
            <a:pPr lvl="5" algn="just">
              <a:lnSpc>
                <a:spcPct val="150000"/>
              </a:lnSpc>
            </a:pPr>
            <a:endParaRPr lang="es-ES" dirty="0">
              <a:latin typeface="Montserrat" panose="00000500000000000000" pitchFamily="50" charset="0"/>
            </a:endParaRPr>
          </a:p>
          <a:p>
            <a:pPr lvl="5" algn="just">
              <a:lnSpc>
                <a:spcPct val="150000"/>
              </a:lnSpc>
            </a:pPr>
            <a:r>
              <a:rPr lang="es-ES" dirty="0">
                <a:latin typeface="Montserrat" panose="00000500000000000000" pitchFamily="50" charset="0"/>
              </a:rPr>
              <a:t>En el caso de las fotografías, estas deberán ser en cada etapa y al menos tendrán que ser 6 con una descripción de la evidencia que están representando.</a:t>
            </a:r>
          </a:p>
          <a:p>
            <a:pPr lvl="5" algn="just">
              <a:lnSpc>
                <a:spcPct val="150000"/>
              </a:lnSpc>
            </a:pPr>
            <a:endParaRPr lang="es-ES" dirty="0">
              <a:latin typeface="Montserrat" panose="00000500000000000000" pitchFamily="50" charset="0"/>
            </a:endParaRPr>
          </a:p>
          <a:p>
            <a:pPr lvl="5" algn="just">
              <a:lnSpc>
                <a:spcPct val="150000"/>
              </a:lnSpc>
            </a:pPr>
            <a:r>
              <a:rPr lang="es-ES" dirty="0">
                <a:latin typeface="Montserrat" panose="00000500000000000000" pitchFamily="50" charset="0"/>
              </a:rPr>
              <a:t>Estas evidencias se integrarán en forma ordena y/o de manera secuencial en una presentación anexa al portafolio de evidencias.</a:t>
            </a:r>
          </a:p>
        </p:txBody>
      </p:sp>
      <p:pic>
        <p:nvPicPr>
          <p:cNvPr id="9218" name="Picture 2" descr="Glide – Messenger de videochat - Apps en Google Play">
            <a:extLst>
              <a:ext uri="{FF2B5EF4-FFF2-40B4-BE49-F238E27FC236}">
                <a16:creationId xmlns:a16="http://schemas.microsoft.com/office/drawing/2014/main" id="{5D22D4FA-2781-4ABE-B35B-A087841B2A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400" y="575379"/>
            <a:ext cx="1654282" cy="16564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rso de fotografía – Nivel: INICIACIÓN (Albacete) | My CMS">
            <a:extLst>
              <a:ext uri="{FF2B5EF4-FFF2-40B4-BE49-F238E27FC236}">
                <a16:creationId xmlns:a16="http://schemas.microsoft.com/office/drawing/2014/main" id="{E998988B-1527-4D64-AE6E-4504A3263A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17206" y="2854793"/>
            <a:ext cx="1512670" cy="15146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A20699A4-E3F5-43E1-B1E8-8BCC7D4EE73B}"/>
              </a:ext>
            </a:extLst>
          </p:cNvPr>
          <p:cNvSpPr/>
          <p:nvPr/>
        </p:nvSpPr>
        <p:spPr>
          <a:xfrm>
            <a:off x="12056" y="67235"/>
            <a:ext cx="1800000" cy="6723529"/>
          </a:xfrm>
          <a:prstGeom prst="roundRect">
            <a:avLst>
              <a:gd name="adj" fmla="val 7671"/>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5" name="Rectángulo: esquinas redondeadas 4">
            <a:extLst>
              <a:ext uri="{FF2B5EF4-FFF2-40B4-BE49-F238E27FC236}">
                <a16:creationId xmlns:a16="http://schemas.microsoft.com/office/drawing/2014/main" id="{74AA228B-C6D2-4F89-B399-ED155E0207EA}"/>
              </a:ext>
            </a:extLst>
          </p:cNvPr>
          <p:cNvSpPr>
            <a:spLocks noChangeAspect="1"/>
          </p:cNvSpPr>
          <p:nvPr/>
        </p:nvSpPr>
        <p:spPr>
          <a:xfrm>
            <a:off x="109964"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chemeClr val="accent4">
                    <a:lumMod val="75000"/>
                  </a:schemeClr>
                </a:solidFill>
                <a:effectLst>
                  <a:outerShdw blurRad="38100" dist="19050" dir="2700000" algn="tl" rotWithShape="0">
                    <a:schemeClr val="dk1">
                      <a:alpha val="40000"/>
                    </a:schemeClr>
                  </a:outerShdw>
                </a:effectLst>
                <a:latin typeface="Montserrat" panose="00000500000000000000" pitchFamily="50" charset="0"/>
              </a:rPr>
              <a:t>3</a:t>
            </a:r>
          </a:p>
        </p:txBody>
      </p:sp>
      <p:sp>
        <p:nvSpPr>
          <p:cNvPr id="6" name="CuadroTexto 5">
            <a:extLst>
              <a:ext uri="{FF2B5EF4-FFF2-40B4-BE49-F238E27FC236}">
                <a16:creationId xmlns:a16="http://schemas.microsoft.com/office/drawing/2014/main" id="{193B9B37-F51C-4EE0-B91E-A93BE2F566F7}"/>
              </a:ext>
            </a:extLst>
          </p:cNvPr>
          <p:cNvSpPr txBox="1"/>
          <p:nvPr/>
        </p:nvSpPr>
        <p:spPr>
          <a:xfrm rot="16200000">
            <a:off x="-2146915"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R</a:t>
            </a:r>
            <a:r>
              <a:rPr lang="es-MX" sz="3600" dirty="0">
                <a:solidFill>
                  <a:schemeClr val="bg1"/>
                </a:solidFill>
                <a:latin typeface="Montserrat" panose="00000500000000000000" pitchFamily="50" charset="0"/>
              </a:rPr>
              <a:t>ecopilación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videncias (IE)</a:t>
            </a:r>
          </a:p>
        </p:txBody>
      </p:sp>
    </p:spTree>
    <p:extLst>
      <p:ext uri="{BB962C8B-B14F-4D97-AF65-F5344CB8AC3E}">
        <p14:creationId xmlns:p14="http://schemas.microsoft.com/office/powerpoint/2010/main" val="190761471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500" fill="hold"/>
                                        <p:tgtEl>
                                          <p:spTgt spid="6"/>
                                        </p:tgtEl>
                                        <p:attrNameLst>
                                          <p:attrName>ppt_w</p:attrName>
                                        </p:attrNameLst>
                                      </p:cBhvr>
                                      <p:tavLst>
                                        <p:tav tm="0">
                                          <p:val>
                                            <p:fltVal val="0"/>
                                          </p:val>
                                        </p:tav>
                                        <p:tav tm="100000">
                                          <p:val>
                                            <p:strVal val="#ppt_w"/>
                                          </p:val>
                                        </p:tav>
                                      </p:tavLst>
                                    </p:anim>
                                    <p:anim calcmode="lin" valueType="num">
                                      <p:cBhvr>
                                        <p:cTn id="8" dur="3500" fill="hold"/>
                                        <p:tgtEl>
                                          <p:spTgt spid="6"/>
                                        </p:tgtEl>
                                        <p:attrNameLst>
                                          <p:attrName>ppt_h</p:attrName>
                                        </p:attrNameLst>
                                      </p:cBhvr>
                                      <p:tavLst>
                                        <p:tav tm="0">
                                          <p:val>
                                            <p:fltVal val="0"/>
                                          </p:val>
                                        </p:tav>
                                        <p:tav tm="100000">
                                          <p:val>
                                            <p:strVal val="#ppt_h"/>
                                          </p:val>
                                        </p:tav>
                                      </p:tavLst>
                                    </p:anim>
                                    <p:anim calcmode="lin" valueType="num">
                                      <p:cBhvr>
                                        <p:cTn id="9" dur="3500" fill="hold"/>
                                        <p:tgtEl>
                                          <p:spTgt spid="6"/>
                                        </p:tgtEl>
                                        <p:attrNameLst>
                                          <p:attrName>style.rotation</p:attrName>
                                        </p:attrNameLst>
                                      </p:cBhvr>
                                      <p:tavLst>
                                        <p:tav tm="0">
                                          <p:val>
                                            <p:fltVal val="90"/>
                                          </p:val>
                                        </p:tav>
                                        <p:tav tm="100000">
                                          <p:val>
                                            <p:fltVal val="0"/>
                                          </p:val>
                                        </p:tav>
                                      </p:tavLst>
                                    </p:anim>
                                    <p:animEffect transition="in" filter="fade">
                                      <p:cBhvr>
                                        <p:cTn id="10"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a:extLst>
              <a:ext uri="{FF2B5EF4-FFF2-40B4-BE49-F238E27FC236}">
                <a16:creationId xmlns:a16="http://schemas.microsoft.com/office/drawing/2014/main" id="{C1BAC17B-E340-4A9E-86D8-85985BF2BF8E}"/>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8320785" y="3438000"/>
            <a:ext cx="3598824"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20F3641-B226-4C23-B8B2-DFACCB4E97EF}"/>
              </a:ext>
            </a:extLst>
          </p:cNvPr>
          <p:cNvSpPr txBox="1"/>
          <p:nvPr/>
        </p:nvSpPr>
        <p:spPr>
          <a:xfrm>
            <a:off x="2150194" y="976147"/>
            <a:ext cx="9252731" cy="5028684"/>
          </a:xfrm>
          <a:prstGeom prst="rect">
            <a:avLst/>
          </a:prstGeom>
          <a:noFill/>
        </p:spPr>
        <p:txBody>
          <a:bodyPr wrap="square" rtlCol="0">
            <a:spAutoFit/>
          </a:bodyPr>
          <a:lstStyle/>
          <a:p>
            <a:pPr lvl="5" algn="just">
              <a:lnSpc>
                <a:spcPct val="150000"/>
              </a:lnSpc>
            </a:pPr>
            <a:r>
              <a:rPr lang="es-MX" dirty="0">
                <a:latin typeface="Montserrat" panose="00000500000000000000" pitchFamily="50" charset="0"/>
              </a:rPr>
              <a:t>Previo, durante y al finalizar el proceso de evaluación se deberán evidenciar elementos de seguridad, higiene y salud tales como sanitización de área donde se lleve a cabo la evaluación, uso de cubrebocas, sana distancia, etc.</a:t>
            </a:r>
          </a:p>
          <a:p>
            <a:pPr lvl="5" algn="just">
              <a:lnSpc>
                <a:spcPct val="150000"/>
              </a:lnSpc>
            </a:pPr>
            <a:endParaRPr lang="es-MX" dirty="0">
              <a:latin typeface="Montserrat" panose="00000500000000000000" pitchFamily="50" charset="0"/>
            </a:endParaRPr>
          </a:p>
          <a:p>
            <a:pPr lvl="5" algn="just">
              <a:lnSpc>
                <a:spcPct val="150000"/>
              </a:lnSpc>
            </a:pPr>
            <a:endParaRPr lang="es-MX" dirty="0">
              <a:latin typeface="Montserrat" panose="00000500000000000000" pitchFamily="50" charset="0"/>
            </a:endParaRPr>
          </a:p>
          <a:p>
            <a:pPr lvl="5" algn="just">
              <a:lnSpc>
                <a:spcPct val="150000"/>
              </a:lnSpc>
            </a:pPr>
            <a:r>
              <a:rPr lang="es-MX" dirty="0">
                <a:latin typeface="Montserrat" panose="00000500000000000000" pitchFamily="50" charset="0"/>
              </a:rPr>
              <a:t>Deberá tener listo todos los requerimientos propios del proceso, así como todos los requerimientos tecnológicos para la transmisión. Se deberán hacer pruebas previas al proceso de conexión, audio y video principalmente, se sugiere 20 o 15 minutos antes.</a:t>
            </a:r>
          </a:p>
          <a:p>
            <a:pPr lvl="5" algn="just">
              <a:lnSpc>
                <a:spcPct val="150000"/>
              </a:lnSpc>
            </a:pPr>
            <a:endParaRPr lang="es-MX" dirty="0">
              <a:latin typeface="Montserrat" panose="00000500000000000000" pitchFamily="50" charset="0"/>
            </a:endParaRPr>
          </a:p>
        </p:txBody>
      </p:sp>
      <p:sp>
        <p:nvSpPr>
          <p:cNvPr id="2" name="Rectángulo: esquinas redondeadas 1">
            <a:extLst>
              <a:ext uri="{FF2B5EF4-FFF2-40B4-BE49-F238E27FC236}">
                <a16:creationId xmlns:a16="http://schemas.microsoft.com/office/drawing/2014/main" id="{E557DC96-D60B-4D4D-9D4D-0C5F98F5D9E8}"/>
              </a:ext>
            </a:extLst>
          </p:cNvPr>
          <p:cNvSpPr/>
          <p:nvPr/>
        </p:nvSpPr>
        <p:spPr>
          <a:xfrm>
            <a:off x="2018868" y="1120451"/>
            <a:ext cx="2348072" cy="1431679"/>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magen que contiene cuarto&#10;&#10;Descripción generada automáticamente">
            <a:extLst>
              <a:ext uri="{FF2B5EF4-FFF2-40B4-BE49-F238E27FC236}">
                <a16:creationId xmlns:a16="http://schemas.microsoft.com/office/drawing/2014/main" id="{679F0233-9AA9-434A-8ED1-3CAC9CBA2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382" y="2937246"/>
            <a:ext cx="2348072" cy="3530729"/>
          </a:xfrm>
          <a:prstGeom prst="rect">
            <a:avLst/>
          </a:prstGeom>
        </p:spPr>
      </p:pic>
      <p:sp>
        <p:nvSpPr>
          <p:cNvPr id="10" name="Rectángulo: esquinas redondeadas 9">
            <a:extLst>
              <a:ext uri="{FF2B5EF4-FFF2-40B4-BE49-F238E27FC236}">
                <a16:creationId xmlns:a16="http://schemas.microsoft.com/office/drawing/2014/main" id="{058E7186-6603-48AB-8270-41517DB7C1B5}"/>
              </a:ext>
            </a:extLst>
          </p:cNvPr>
          <p:cNvSpPr/>
          <p:nvPr/>
        </p:nvSpPr>
        <p:spPr>
          <a:xfrm>
            <a:off x="12056" y="67235"/>
            <a:ext cx="1800000" cy="6723529"/>
          </a:xfrm>
          <a:prstGeom prst="roundRect">
            <a:avLst>
              <a:gd name="adj" fmla="val 7671"/>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11" name="Rectángulo: esquinas redondeadas 10">
            <a:extLst>
              <a:ext uri="{FF2B5EF4-FFF2-40B4-BE49-F238E27FC236}">
                <a16:creationId xmlns:a16="http://schemas.microsoft.com/office/drawing/2014/main" id="{C9909C43-FCE1-4ACC-AB40-43F803224E74}"/>
              </a:ext>
            </a:extLst>
          </p:cNvPr>
          <p:cNvSpPr>
            <a:spLocks noChangeAspect="1"/>
          </p:cNvSpPr>
          <p:nvPr/>
        </p:nvSpPr>
        <p:spPr>
          <a:xfrm>
            <a:off x="109964"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chemeClr val="accent4">
                    <a:lumMod val="75000"/>
                  </a:schemeClr>
                </a:solidFill>
                <a:effectLst>
                  <a:outerShdw blurRad="38100" dist="19050" dir="2700000" algn="tl" rotWithShape="0">
                    <a:schemeClr val="dk1">
                      <a:alpha val="40000"/>
                    </a:schemeClr>
                  </a:outerShdw>
                </a:effectLst>
                <a:latin typeface="Montserrat" panose="00000500000000000000" pitchFamily="50" charset="0"/>
              </a:rPr>
              <a:t>3</a:t>
            </a:r>
          </a:p>
        </p:txBody>
      </p:sp>
      <p:sp>
        <p:nvSpPr>
          <p:cNvPr id="13" name="CuadroTexto 12">
            <a:extLst>
              <a:ext uri="{FF2B5EF4-FFF2-40B4-BE49-F238E27FC236}">
                <a16:creationId xmlns:a16="http://schemas.microsoft.com/office/drawing/2014/main" id="{B37EFF0E-6EC5-4438-A597-A78A303E349F}"/>
              </a:ext>
            </a:extLst>
          </p:cNvPr>
          <p:cNvSpPr txBox="1"/>
          <p:nvPr/>
        </p:nvSpPr>
        <p:spPr>
          <a:xfrm rot="16200000">
            <a:off x="-2146915"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R</a:t>
            </a:r>
            <a:r>
              <a:rPr lang="es-MX" sz="3600" dirty="0">
                <a:solidFill>
                  <a:schemeClr val="bg1"/>
                </a:solidFill>
                <a:latin typeface="Montserrat" panose="00000500000000000000" pitchFamily="50" charset="0"/>
              </a:rPr>
              <a:t>ecopilación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videncias (IE)</a:t>
            </a:r>
          </a:p>
        </p:txBody>
      </p:sp>
    </p:spTree>
    <p:extLst>
      <p:ext uri="{BB962C8B-B14F-4D97-AF65-F5344CB8AC3E}">
        <p14:creationId xmlns:p14="http://schemas.microsoft.com/office/powerpoint/2010/main" val="1881792233"/>
      </p:ext>
    </p:extLst>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4000" fill="hold"/>
                                        <p:tgtEl>
                                          <p:spTgt spid="13"/>
                                        </p:tgtEl>
                                        <p:attrNameLst>
                                          <p:attrName>ppt_w</p:attrName>
                                        </p:attrNameLst>
                                      </p:cBhvr>
                                      <p:tavLst>
                                        <p:tav tm="0">
                                          <p:val>
                                            <p:fltVal val="0"/>
                                          </p:val>
                                        </p:tav>
                                        <p:tav tm="100000">
                                          <p:val>
                                            <p:strVal val="#ppt_w"/>
                                          </p:val>
                                        </p:tav>
                                      </p:tavLst>
                                    </p:anim>
                                    <p:anim calcmode="lin" valueType="num">
                                      <p:cBhvr>
                                        <p:cTn id="8" dur="4000" fill="hold"/>
                                        <p:tgtEl>
                                          <p:spTgt spid="13"/>
                                        </p:tgtEl>
                                        <p:attrNameLst>
                                          <p:attrName>ppt_h</p:attrName>
                                        </p:attrNameLst>
                                      </p:cBhvr>
                                      <p:tavLst>
                                        <p:tav tm="0">
                                          <p:val>
                                            <p:fltVal val="0"/>
                                          </p:val>
                                        </p:tav>
                                        <p:tav tm="100000">
                                          <p:val>
                                            <p:strVal val="#ppt_h"/>
                                          </p:val>
                                        </p:tav>
                                      </p:tavLst>
                                    </p:anim>
                                    <p:animEffect transition="in" filter="fade">
                                      <p:cBhvr>
                                        <p:cTn id="9" dur="4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n relacionada">
            <a:extLst>
              <a:ext uri="{FF2B5EF4-FFF2-40B4-BE49-F238E27FC236}">
                <a16:creationId xmlns:a16="http://schemas.microsoft.com/office/drawing/2014/main" id="{4C44BF4C-80AA-43AE-9948-BA5DBFEDA485}"/>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8320785" y="3438000"/>
            <a:ext cx="3598824" cy="34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20F3641-B226-4C23-B8B2-DFACCB4E97EF}"/>
              </a:ext>
            </a:extLst>
          </p:cNvPr>
          <p:cNvSpPr txBox="1"/>
          <p:nvPr/>
        </p:nvSpPr>
        <p:spPr>
          <a:xfrm>
            <a:off x="2248102" y="291409"/>
            <a:ext cx="9252731" cy="6275179"/>
          </a:xfrm>
          <a:prstGeom prst="rect">
            <a:avLst/>
          </a:prstGeom>
          <a:noFill/>
        </p:spPr>
        <p:txBody>
          <a:bodyPr wrap="square" rtlCol="0">
            <a:spAutoFit/>
          </a:bodyPr>
          <a:lstStyle/>
          <a:p>
            <a:pPr lvl="2" algn="just">
              <a:lnSpc>
                <a:spcPct val="150000"/>
              </a:lnSpc>
            </a:pPr>
            <a:r>
              <a:rPr lang="es-MX" dirty="0">
                <a:latin typeface="Montserrat" panose="00000500000000000000" pitchFamily="50" charset="0"/>
              </a:rPr>
              <a:t>Respecto del uso de los </a:t>
            </a:r>
            <a:r>
              <a:rPr lang="es-MX" b="1" dirty="0">
                <a:latin typeface="Montserrat" panose="00000500000000000000" pitchFamily="50" charset="0"/>
              </a:rPr>
              <a:t>Instrumentos de Evaluación </a:t>
            </a:r>
            <a:r>
              <a:rPr lang="es-MX" dirty="0">
                <a:latin typeface="Montserrat" panose="00000500000000000000" pitchFamily="50" charset="0"/>
              </a:rPr>
              <a:t>para evaluar los </a:t>
            </a:r>
            <a:r>
              <a:rPr lang="es-MX" b="1" dirty="0">
                <a:latin typeface="Montserrat" panose="00000500000000000000" pitchFamily="50" charset="0"/>
              </a:rPr>
              <a:t>conocimientos</a:t>
            </a:r>
            <a:r>
              <a:rPr lang="es-MX" dirty="0">
                <a:latin typeface="Montserrat" panose="00000500000000000000" pitchFamily="50" charset="0"/>
              </a:rPr>
              <a:t>, es importante señalar que</a:t>
            </a:r>
            <a:r>
              <a:rPr lang="es-MX" b="1" dirty="0">
                <a:latin typeface="Montserrat" panose="00000500000000000000" pitchFamily="50" charset="0"/>
              </a:rPr>
              <a:t> por ningún motivo </a:t>
            </a:r>
            <a:r>
              <a:rPr lang="es-MX" dirty="0">
                <a:latin typeface="Montserrat" panose="00000500000000000000" pitchFamily="50" charset="0"/>
              </a:rPr>
              <a:t>estos se deberán entregar al candidato para la obtención de respuestas, ni tampoco se deberán dar a conocer por ningún medio.</a:t>
            </a:r>
          </a:p>
          <a:p>
            <a:pPr lvl="2" algn="just">
              <a:lnSpc>
                <a:spcPct val="150000"/>
              </a:lnSpc>
            </a:pPr>
            <a:endParaRPr lang="es-MX" dirty="0">
              <a:latin typeface="Montserrat" panose="00000500000000000000" pitchFamily="50" charset="0"/>
            </a:endParaRPr>
          </a:p>
          <a:p>
            <a:pPr lvl="5" algn="just">
              <a:lnSpc>
                <a:spcPct val="150000"/>
              </a:lnSpc>
            </a:pPr>
            <a:endParaRPr lang="es-MX" dirty="0">
              <a:latin typeface="Montserrat" panose="00000500000000000000" pitchFamily="50" charset="0"/>
            </a:endParaRPr>
          </a:p>
          <a:p>
            <a:pPr lvl="7" algn="just">
              <a:lnSpc>
                <a:spcPct val="150000"/>
              </a:lnSpc>
            </a:pPr>
            <a:r>
              <a:rPr lang="es-MX" i="1" dirty="0">
                <a:latin typeface="Montserrat" panose="00000500000000000000" pitchFamily="50" charset="0"/>
              </a:rPr>
              <a:t>“ El evaluador deberá aplicar estos instrumentos de </a:t>
            </a:r>
            <a:r>
              <a:rPr lang="es-MX" b="1" i="1" dirty="0">
                <a:latin typeface="Montserrat" panose="00000500000000000000" pitchFamily="50" charset="0"/>
              </a:rPr>
              <a:t>forma verbal</a:t>
            </a:r>
            <a:r>
              <a:rPr lang="es-MX" i="1" dirty="0">
                <a:latin typeface="Montserrat" panose="00000500000000000000" pitchFamily="50" charset="0"/>
              </a:rPr>
              <a:t> y tendrá que adecuar el planteamiento de las preguntas de acuerdo al tipo de reactivo del cual se requiera obtener la evidencia “</a:t>
            </a:r>
          </a:p>
          <a:p>
            <a:pPr lvl="5" algn="just">
              <a:lnSpc>
                <a:spcPct val="150000"/>
              </a:lnSpc>
            </a:pPr>
            <a:endParaRPr lang="es-MX" dirty="0">
              <a:latin typeface="Montserrat" panose="00000500000000000000" pitchFamily="50" charset="0"/>
            </a:endParaRPr>
          </a:p>
          <a:p>
            <a:pPr lvl="5" algn="just">
              <a:lnSpc>
                <a:spcPct val="150000"/>
              </a:lnSpc>
            </a:pPr>
            <a:endParaRPr lang="es-MX" dirty="0">
              <a:latin typeface="Montserrat" panose="00000500000000000000" pitchFamily="50" charset="0"/>
            </a:endParaRPr>
          </a:p>
          <a:p>
            <a:pPr lvl="2" algn="just">
              <a:lnSpc>
                <a:spcPct val="150000"/>
              </a:lnSpc>
            </a:pPr>
            <a:r>
              <a:rPr lang="es-MX" dirty="0">
                <a:latin typeface="Montserrat" panose="00000500000000000000" pitchFamily="50" charset="0"/>
              </a:rPr>
              <a:t>No esta demás recordar que los Instrumentos de Evaluación en general, </a:t>
            </a:r>
            <a:r>
              <a:rPr lang="es-MX" b="1" dirty="0">
                <a:latin typeface="Montserrat" panose="00000500000000000000" pitchFamily="50" charset="0"/>
              </a:rPr>
              <a:t>nunca</a:t>
            </a:r>
            <a:r>
              <a:rPr lang="es-MX" dirty="0">
                <a:latin typeface="Montserrat" panose="00000500000000000000" pitchFamily="50" charset="0"/>
              </a:rPr>
              <a:t> deben entregarse al candidato.</a:t>
            </a:r>
          </a:p>
        </p:txBody>
      </p:sp>
      <p:pic>
        <p:nvPicPr>
          <p:cNvPr id="4" name="Imagen 3" descr="Imagen que contiene objeto, reloj&#10;&#10;Descripción generada automáticamente">
            <a:extLst>
              <a:ext uri="{FF2B5EF4-FFF2-40B4-BE49-F238E27FC236}">
                <a16:creationId xmlns:a16="http://schemas.microsoft.com/office/drawing/2014/main" id="{0385F71B-000A-4735-B3F8-4BABA1277F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054" y="2860450"/>
            <a:ext cx="1941652" cy="1941652"/>
          </a:xfrm>
          <a:prstGeom prst="rect">
            <a:avLst/>
          </a:prstGeom>
          <a:effectLst>
            <a:outerShdw blurRad="50800" dist="38100" algn="l" rotWithShape="0">
              <a:prstClr val="black">
                <a:alpha val="40000"/>
              </a:prstClr>
            </a:outerShdw>
          </a:effectLst>
        </p:spPr>
      </p:pic>
      <p:sp>
        <p:nvSpPr>
          <p:cNvPr id="2" name="Rectángulo: esquinas redondeadas 1">
            <a:extLst>
              <a:ext uri="{FF2B5EF4-FFF2-40B4-BE49-F238E27FC236}">
                <a16:creationId xmlns:a16="http://schemas.microsoft.com/office/drawing/2014/main" id="{B21B4B82-824D-4657-AB41-12CE56D36D0B}"/>
              </a:ext>
            </a:extLst>
          </p:cNvPr>
          <p:cNvSpPr/>
          <p:nvPr/>
        </p:nvSpPr>
        <p:spPr>
          <a:xfrm>
            <a:off x="12056" y="67235"/>
            <a:ext cx="1800000" cy="6723529"/>
          </a:xfrm>
          <a:prstGeom prst="roundRect">
            <a:avLst>
              <a:gd name="adj" fmla="val 7671"/>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5" name="Rectángulo: esquinas redondeadas 4">
            <a:extLst>
              <a:ext uri="{FF2B5EF4-FFF2-40B4-BE49-F238E27FC236}">
                <a16:creationId xmlns:a16="http://schemas.microsoft.com/office/drawing/2014/main" id="{9CD587D1-014F-4633-B534-419353512CD1}"/>
              </a:ext>
            </a:extLst>
          </p:cNvPr>
          <p:cNvSpPr>
            <a:spLocks noChangeAspect="1"/>
          </p:cNvSpPr>
          <p:nvPr/>
        </p:nvSpPr>
        <p:spPr>
          <a:xfrm>
            <a:off x="109964"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chemeClr val="accent4">
                    <a:lumMod val="75000"/>
                  </a:schemeClr>
                </a:solidFill>
                <a:effectLst>
                  <a:outerShdw blurRad="38100" dist="19050" dir="2700000" algn="tl" rotWithShape="0">
                    <a:schemeClr val="dk1">
                      <a:alpha val="40000"/>
                    </a:schemeClr>
                  </a:outerShdw>
                </a:effectLst>
                <a:latin typeface="Montserrat" panose="00000500000000000000" pitchFamily="50" charset="0"/>
              </a:rPr>
              <a:t>3</a:t>
            </a:r>
          </a:p>
        </p:txBody>
      </p:sp>
      <p:sp>
        <p:nvSpPr>
          <p:cNvPr id="6" name="CuadroTexto 5">
            <a:extLst>
              <a:ext uri="{FF2B5EF4-FFF2-40B4-BE49-F238E27FC236}">
                <a16:creationId xmlns:a16="http://schemas.microsoft.com/office/drawing/2014/main" id="{5F3115EF-BAD6-40CF-A7DA-56FB5ACC7D82}"/>
              </a:ext>
            </a:extLst>
          </p:cNvPr>
          <p:cNvSpPr txBox="1"/>
          <p:nvPr/>
        </p:nvSpPr>
        <p:spPr>
          <a:xfrm rot="16200000">
            <a:off x="-2146915"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R</a:t>
            </a:r>
            <a:r>
              <a:rPr lang="es-MX" sz="3600" dirty="0">
                <a:solidFill>
                  <a:schemeClr val="bg1"/>
                </a:solidFill>
                <a:latin typeface="Montserrat" panose="00000500000000000000" pitchFamily="50" charset="0"/>
              </a:rPr>
              <a:t>ecopilación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videncias (IE)</a:t>
            </a:r>
          </a:p>
        </p:txBody>
      </p:sp>
    </p:spTree>
    <p:extLst>
      <p:ext uri="{BB962C8B-B14F-4D97-AF65-F5344CB8AC3E}">
        <p14:creationId xmlns:p14="http://schemas.microsoft.com/office/powerpoint/2010/main" val="2557442335"/>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anim calcmode="lin" valueType="num">
                                      <p:cBhvr>
                                        <p:cTn id="8" dur="2500" fill="hold"/>
                                        <p:tgtEl>
                                          <p:spTgt spid="6"/>
                                        </p:tgtEl>
                                        <p:attrNameLst>
                                          <p:attrName>ppt_x</p:attrName>
                                        </p:attrNameLst>
                                      </p:cBhvr>
                                      <p:tavLst>
                                        <p:tav tm="0">
                                          <p:val>
                                            <p:strVal val="#ppt_x"/>
                                          </p:val>
                                        </p:tav>
                                        <p:tav tm="100000">
                                          <p:val>
                                            <p:strVal val="#ppt_x"/>
                                          </p:val>
                                        </p:tav>
                                      </p:tavLst>
                                    </p:anim>
                                    <p:anim calcmode="lin" valueType="num">
                                      <p:cBhvr>
                                        <p:cTn id="9" dur="2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2A16E9-5BBC-4E17-985B-B0316C6B8C00}"/>
              </a:ext>
            </a:extLst>
          </p:cNvPr>
          <p:cNvSpPr/>
          <p:nvPr/>
        </p:nvSpPr>
        <p:spPr>
          <a:xfrm>
            <a:off x="8800726" y="4033688"/>
            <a:ext cx="3391274" cy="2824312"/>
          </a:xfrm>
          <a:prstGeom prst="ellipse">
            <a:avLst/>
          </a:prstGeom>
          <a:blipFill dpi="0" rotWithShape="1">
            <a:blip r:embed="rId3" cstate="print">
              <a:alphaModFix amt="5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esquinas redondeadas 6">
            <a:extLst>
              <a:ext uri="{FF2B5EF4-FFF2-40B4-BE49-F238E27FC236}">
                <a16:creationId xmlns:a16="http://schemas.microsoft.com/office/drawing/2014/main" id="{09898DA5-6099-4C8C-A3B1-30488BA94913}"/>
              </a:ext>
            </a:extLst>
          </p:cNvPr>
          <p:cNvSpPr/>
          <p:nvPr/>
        </p:nvSpPr>
        <p:spPr>
          <a:xfrm>
            <a:off x="17679" y="67235"/>
            <a:ext cx="1800000" cy="6723529"/>
          </a:xfrm>
          <a:prstGeom prst="roundRect">
            <a:avLst>
              <a:gd name="adj" fmla="val 7671"/>
            </a:avLst>
          </a:prstGeom>
          <a:solidFill>
            <a:srgbClr val="CC33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8" name="Rectángulo: esquinas redondeadas 7">
            <a:extLst>
              <a:ext uri="{FF2B5EF4-FFF2-40B4-BE49-F238E27FC236}">
                <a16:creationId xmlns:a16="http://schemas.microsoft.com/office/drawing/2014/main" id="{6878618E-7286-4FAE-8CB2-9781B688EE11}"/>
              </a:ext>
            </a:extLst>
          </p:cNvPr>
          <p:cNvSpPr>
            <a:spLocks noChangeAspect="1"/>
          </p:cNvSpPr>
          <p:nvPr/>
        </p:nvSpPr>
        <p:spPr>
          <a:xfrm>
            <a:off x="115587"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CC3300"/>
                </a:solidFill>
                <a:effectLst>
                  <a:outerShdw blurRad="38100" dist="19050" dir="2700000" algn="tl" rotWithShape="0">
                    <a:schemeClr val="dk1">
                      <a:alpha val="40000"/>
                    </a:schemeClr>
                  </a:outerShdw>
                </a:effectLst>
                <a:latin typeface="Montserrat" panose="00000500000000000000" pitchFamily="50" charset="0"/>
              </a:rPr>
              <a:t>4</a:t>
            </a:r>
          </a:p>
        </p:txBody>
      </p:sp>
      <p:sp>
        <p:nvSpPr>
          <p:cNvPr id="33" name="CuadroTexto 32">
            <a:extLst>
              <a:ext uri="{FF2B5EF4-FFF2-40B4-BE49-F238E27FC236}">
                <a16:creationId xmlns:a16="http://schemas.microsoft.com/office/drawing/2014/main" id="{65FA6DA5-5553-4939-899D-39E7043E2F40}"/>
              </a:ext>
            </a:extLst>
          </p:cNvPr>
          <p:cNvSpPr txBox="1"/>
          <p:nvPr/>
        </p:nvSpPr>
        <p:spPr>
          <a:xfrm rot="16200000">
            <a:off x="-2153818"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C</a:t>
            </a:r>
            <a:r>
              <a:rPr lang="es-MX" sz="3600" dirty="0">
                <a:solidFill>
                  <a:schemeClr val="bg1"/>
                </a:solidFill>
                <a:latin typeface="Montserrat" panose="00000500000000000000" pitchFamily="50" charset="0"/>
              </a:rPr>
              <a:t>omunicación del </a:t>
            </a:r>
            <a:r>
              <a:rPr lang="es-MX" sz="3600" b="1" dirty="0">
                <a:solidFill>
                  <a:schemeClr val="bg1"/>
                </a:solidFill>
                <a:latin typeface="Montserrat" panose="00000500000000000000" pitchFamily="50" charset="0"/>
              </a:rPr>
              <a:t>R</a:t>
            </a:r>
            <a:r>
              <a:rPr lang="es-MX" sz="3600" dirty="0">
                <a:solidFill>
                  <a:schemeClr val="bg1"/>
                </a:solidFill>
                <a:latin typeface="Montserrat" panose="00000500000000000000" pitchFamily="50" charset="0"/>
              </a:rPr>
              <a:t>esultado</a:t>
            </a:r>
          </a:p>
        </p:txBody>
      </p:sp>
      <p:grpSp>
        <p:nvGrpSpPr>
          <p:cNvPr id="4" name="Grupo 3">
            <a:extLst>
              <a:ext uri="{FF2B5EF4-FFF2-40B4-BE49-F238E27FC236}">
                <a16:creationId xmlns:a16="http://schemas.microsoft.com/office/drawing/2014/main" id="{DC384F18-C111-4CF6-A96C-49C8C28E4543}"/>
              </a:ext>
            </a:extLst>
          </p:cNvPr>
          <p:cNvGrpSpPr/>
          <p:nvPr/>
        </p:nvGrpSpPr>
        <p:grpSpPr>
          <a:xfrm>
            <a:off x="2300308" y="771014"/>
            <a:ext cx="9262297" cy="5028684"/>
            <a:chOff x="2196898" y="771014"/>
            <a:chExt cx="9262297" cy="5028684"/>
          </a:xfrm>
        </p:grpSpPr>
        <p:sp>
          <p:nvSpPr>
            <p:cNvPr id="3" name="CuadroTexto 2">
              <a:extLst>
                <a:ext uri="{FF2B5EF4-FFF2-40B4-BE49-F238E27FC236}">
                  <a16:creationId xmlns:a16="http://schemas.microsoft.com/office/drawing/2014/main" id="{D20F3641-B226-4C23-B8B2-DFACCB4E97EF}"/>
                </a:ext>
              </a:extLst>
            </p:cNvPr>
            <p:cNvSpPr txBox="1"/>
            <p:nvPr/>
          </p:nvSpPr>
          <p:spPr>
            <a:xfrm>
              <a:off x="2196898" y="771014"/>
              <a:ext cx="9262297" cy="5028684"/>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La </a:t>
              </a:r>
              <a:r>
                <a:rPr lang="es-MX" b="1" dirty="0">
                  <a:latin typeface="Montserrat" panose="00000500000000000000" pitchFamily="50" charset="0"/>
                </a:rPr>
                <a:t>cuarta</a:t>
              </a:r>
              <a:r>
                <a:rPr lang="es-MX" dirty="0">
                  <a:latin typeface="Montserrat" panose="00000500000000000000" pitchFamily="50" charset="0"/>
                </a:rPr>
                <a:t> actividad referida a la comunicación del resultado se podrá llevar a cabo mediante de una videollamada de acuerdo a lo establecido durante el Plan de Evaluación, el evaluador deberá tener ya requisitada la </a:t>
              </a:r>
              <a:r>
                <a:rPr lang="es-MX" b="1" dirty="0">
                  <a:latin typeface="Montserrat" panose="00000500000000000000" pitchFamily="50" charset="0"/>
                </a:rPr>
                <a:t>Cédula de Evaluación</a:t>
              </a:r>
              <a:r>
                <a:rPr lang="es-MX" dirty="0">
                  <a:latin typeface="Montserrat" panose="00000500000000000000" pitchFamily="50" charset="0"/>
                </a:rPr>
                <a:t> para la comunicación del resultado al candidato, con las recomendaciones correspondientes.</a:t>
              </a:r>
            </a:p>
            <a:p>
              <a:pPr algn="just">
                <a:lnSpc>
                  <a:spcPct val="150000"/>
                </a:lnSpc>
              </a:pPr>
              <a:endParaRPr lang="es-MX" dirty="0">
                <a:latin typeface="Montserrat" panose="00000500000000000000" pitchFamily="50" charset="0"/>
              </a:endParaRPr>
            </a:p>
            <a:p>
              <a:pPr lvl="5" algn="just">
                <a:lnSpc>
                  <a:spcPct val="150000"/>
                </a:lnSpc>
              </a:pPr>
              <a:r>
                <a:rPr lang="es-MX" dirty="0">
                  <a:latin typeface="Montserrat" panose="00000500000000000000" pitchFamily="50" charset="0"/>
                </a:rPr>
                <a:t>El evaluador firmará la </a:t>
              </a:r>
              <a:r>
                <a:rPr lang="es-MX" b="1" dirty="0">
                  <a:latin typeface="Montserrat" panose="00000500000000000000" pitchFamily="50" charset="0"/>
                </a:rPr>
                <a:t>Cédula de Evaluación </a:t>
              </a:r>
              <a:r>
                <a:rPr lang="es-MX" dirty="0">
                  <a:latin typeface="Montserrat" panose="00000500000000000000" pitchFamily="50" charset="0"/>
                </a:rPr>
                <a:t>y la enviará a través de un medio electrónico al candidato para recabar la firma del candidato , quién después de haber firmado devolverá la Cédula de Evaluación al evaluador mediante el mismo medio.</a:t>
              </a:r>
            </a:p>
            <a:p>
              <a:pPr lvl="5" algn="just">
                <a:lnSpc>
                  <a:spcPct val="150000"/>
                </a:lnSpc>
              </a:pPr>
              <a:endParaRPr lang="es-MX" dirty="0">
                <a:latin typeface="Montserrat" panose="00000500000000000000" pitchFamily="50" charset="0"/>
              </a:endParaRPr>
            </a:p>
          </p:txBody>
        </p:sp>
        <p:pic>
          <p:nvPicPr>
            <p:cNvPr id="17410" name="Picture 2" descr="Firma - Iconos gratis de negocio">
              <a:extLst>
                <a:ext uri="{FF2B5EF4-FFF2-40B4-BE49-F238E27FC236}">
                  <a16:creationId xmlns:a16="http://schemas.microsoft.com/office/drawing/2014/main" id="{46792D4D-FB76-452C-93E6-70CF2A7AB9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7964" y="3592987"/>
              <a:ext cx="1489860" cy="1489860"/>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714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500" fill="hold"/>
                                        <p:tgtEl>
                                          <p:spTgt spid="33"/>
                                        </p:tgtEl>
                                        <p:attrNameLst>
                                          <p:attrName>ppt_w</p:attrName>
                                        </p:attrNameLst>
                                      </p:cBhvr>
                                      <p:tavLst>
                                        <p:tav tm="0">
                                          <p:val>
                                            <p:fltVal val="0"/>
                                          </p:val>
                                        </p:tav>
                                        <p:tav tm="100000">
                                          <p:val>
                                            <p:strVal val="#ppt_w"/>
                                          </p:val>
                                        </p:tav>
                                      </p:tavLst>
                                    </p:anim>
                                    <p:anim calcmode="lin" valueType="num">
                                      <p:cBhvr>
                                        <p:cTn id="8" dur="2500" fill="hold"/>
                                        <p:tgtEl>
                                          <p:spTgt spid="33"/>
                                        </p:tgtEl>
                                        <p:attrNameLst>
                                          <p:attrName>ppt_h</p:attrName>
                                        </p:attrNameLst>
                                      </p:cBhvr>
                                      <p:tavLst>
                                        <p:tav tm="0">
                                          <p:val>
                                            <p:fltVal val="0"/>
                                          </p:val>
                                        </p:tav>
                                        <p:tav tm="100000">
                                          <p:val>
                                            <p:strVal val="#ppt_h"/>
                                          </p:val>
                                        </p:tav>
                                      </p:tavLst>
                                    </p:anim>
                                    <p:anim calcmode="lin" valueType="num">
                                      <p:cBhvr>
                                        <p:cTn id="9" dur="2500" fill="hold"/>
                                        <p:tgtEl>
                                          <p:spTgt spid="33"/>
                                        </p:tgtEl>
                                        <p:attrNameLst>
                                          <p:attrName>style.rotation</p:attrName>
                                        </p:attrNameLst>
                                      </p:cBhvr>
                                      <p:tavLst>
                                        <p:tav tm="0">
                                          <p:val>
                                            <p:fltVal val="90"/>
                                          </p:val>
                                        </p:tav>
                                        <p:tav tm="100000">
                                          <p:val>
                                            <p:fltVal val="0"/>
                                          </p:val>
                                        </p:tav>
                                      </p:tavLst>
                                    </p:anim>
                                    <p:animEffect transition="in" filter="fade">
                                      <p:cBhvr>
                                        <p:cTn id="10" dur="2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2A16E9-5BBC-4E17-985B-B0316C6B8C00}"/>
              </a:ext>
            </a:extLst>
          </p:cNvPr>
          <p:cNvSpPr/>
          <p:nvPr/>
        </p:nvSpPr>
        <p:spPr>
          <a:xfrm>
            <a:off x="8800726" y="4033688"/>
            <a:ext cx="3391274" cy="2824312"/>
          </a:xfrm>
          <a:prstGeom prst="ellipse">
            <a:avLst/>
          </a:prstGeom>
          <a:blipFill dpi="0" rotWithShape="1">
            <a:blip r:embed="rId3" cstate="print">
              <a:alphaModFix amt="5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esquinas redondeadas 6">
            <a:extLst>
              <a:ext uri="{FF2B5EF4-FFF2-40B4-BE49-F238E27FC236}">
                <a16:creationId xmlns:a16="http://schemas.microsoft.com/office/drawing/2014/main" id="{09898DA5-6099-4C8C-A3B1-30488BA94913}"/>
              </a:ext>
            </a:extLst>
          </p:cNvPr>
          <p:cNvSpPr/>
          <p:nvPr/>
        </p:nvSpPr>
        <p:spPr>
          <a:xfrm>
            <a:off x="17679" y="67235"/>
            <a:ext cx="1800000" cy="6723529"/>
          </a:xfrm>
          <a:prstGeom prst="roundRect">
            <a:avLst>
              <a:gd name="adj" fmla="val 7671"/>
            </a:avLst>
          </a:prstGeom>
          <a:solidFill>
            <a:srgbClr val="CC33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8" name="Rectángulo: esquinas redondeadas 7">
            <a:extLst>
              <a:ext uri="{FF2B5EF4-FFF2-40B4-BE49-F238E27FC236}">
                <a16:creationId xmlns:a16="http://schemas.microsoft.com/office/drawing/2014/main" id="{6878618E-7286-4FAE-8CB2-9781B688EE11}"/>
              </a:ext>
            </a:extLst>
          </p:cNvPr>
          <p:cNvSpPr>
            <a:spLocks noChangeAspect="1"/>
          </p:cNvSpPr>
          <p:nvPr/>
        </p:nvSpPr>
        <p:spPr>
          <a:xfrm>
            <a:off x="115587"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CC3300"/>
                </a:solidFill>
                <a:effectLst>
                  <a:outerShdw blurRad="38100" dist="19050" dir="2700000" algn="tl" rotWithShape="0">
                    <a:schemeClr val="dk1">
                      <a:alpha val="40000"/>
                    </a:schemeClr>
                  </a:outerShdw>
                </a:effectLst>
                <a:latin typeface="Montserrat" panose="00000500000000000000" pitchFamily="50" charset="0"/>
              </a:rPr>
              <a:t>4</a:t>
            </a:r>
          </a:p>
        </p:txBody>
      </p:sp>
      <p:sp>
        <p:nvSpPr>
          <p:cNvPr id="33" name="CuadroTexto 32">
            <a:extLst>
              <a:ext uri="{FF2B5EF4-FFF2-40B4-BE49-F238E27FC236}">
                <a16:creationId xmlns:a16="http://schemas.microsoft.com/office/drawing/2014/main" id="{65FA6DA5-5553-4939-899D-39E7043E2F40}"/>
              </a:ext>
            </a:extLst>
          </p:cNvPr>
          <p:cNvSpPr txBox="1"/>
          <p:nvPr/>
        </p:nvSpPr>
        <p:spPr>
          <a:xfrm rot="16200000">
            <a:off x="-2153818"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C</a:t>
            </a:r>
            <a:r>
              <a:rPr lang="es-MX" sz="3600" dirty="0">
                <a:solidFill>
                  <a:schemeClr val="bg1"/>
                </a:solidFill>
                <a:latin typeface="Montserrat" panose="00000500000000000000" pitchFamily="50" charset="0"/>
              </a:rPr>
              <a:t>omunicación del </a:t>
            </a:r>
            <a:r>
              <a:rPr lang="es-MX" sz="3600" b="1" dirty="0">
                <a:solidFill>
                  <a:schemeClr val="bg1"/>
                </a:solidFill>
                <a:latin typeface="Montserrat" panose="00000500000000000000" pitchFamily="50" charset="0"/>
              </a:rPr>
              <a:t>R</a:t>
            </a:r>
            <a:r>
              <a:rPr lang="es-MX" sz="3600" dirty="0">
                <a:solidFill>
                  <a:schemeClr val="bg1"/>
                </a:solidFill>
                <a:latin typeface="Montserrat" panose="00000500000000000000" pitchFamily="50" charset="0"/>
              </a:rPr>
              <a:t>esultado</a:t>
            </a:r>
          </a:p>
        </p:txBody>
      </p:sp>
      <p:grpSp>
        <p:nvGrpSpPr>
          <p:cNvPr id="12" name="Grupo 11">
            <a:extLst>
              <a:ext uri="{FF2B5EF4-FFF2-40B4-BE49-F238E27FC236}">
                <a16:creationId xmlns:a16="http://schemas.microsoft.com/office/drawing/2014/main" id="{4033AC7F-7D15-457A-AF4F-69670DA13C57}"/>
              </a:ext>
            </a:extLst>
          </p:cNvPr>
          <p:cNvGrpSpPr/>
          <p:nvPr/>
        </p:nvGrpSpPr>
        <p:grpSpPr>
          <a:xfrm>
            <a:off x="2140628" y="386779"/>
            <a:ext cx="9262297" cy="6092511"/>
            <a:chOff x="2140628" y="386779"/>
            <a:chExt cx="9262297" cy="6092511"/>
          </a:xfrm>
        </p:grpSpPr>
        <p:grpSp>
          <p:nvGrpSpPr>
            <p:cNvPr id="9" name="Grupo 8">
              <a:extLst>
                <a:ext uri="{FF2B5EF4-FFF2-40B4-BE49-F238E27FC236}">
                  <a16:creationId xmlns:a16="http://schemas.microsoft.com/office/drawing/2014/main" id="{E74F6DAE-EBFD-47FD-9769-0573B73B4446}"/>
                </a:ext>
              </a:extLst>
            </p:cNvPr>
            <p:cNvGrpSpPr/>
            <p:nvPr/>
          </p:nvGrpSpPr>
          <p:grpSpPr>
            <a:xfrm>
              <a:off x="2140628" y="386779"/>
              <a:ext cx="9262297" cy="6092511"/>
              <a:chOff x="2140628" y="260167"/>
              <a:chExt cx="9262297" cy="6092511"/>
            </a:xfrm>
          </p:grpSpPr>
          <p:sp>
            <p:nvSpPr>
              <p:cNvPr id="3" name="CuadroTexto 2">
                <a:extLst>
                  <a:ext uri="{FF2B5EF4-FFF2-40B4-BE49-F238E27FC236}">
                    <a16:creationId xmlns:a16="http://schemas.microsoft.com/office/drawing/2014/main" id="{D20F3641-B226-4C23-B8B2-DFACCB4E97EF}"/>
                  </a:ext>
                </a:extLst>
              </p:cNvPr>
              <p:cNvSpPr txBox="1"/>
              <p:nvPr/>
            </p:nvSpPr>
            <p:spPr>
              <a:xfrm>
                <a:off x="2140628" y="260167"/>
                <a:ext cx="9262297" cy="5859681"/>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En candidato deberá firmar en el recuadro de la </a:t>
                </a:r>
                <a:r>
                  <a:rPr lang="es-MX" b="1" dirty="0">
                    <a:latin typeface="Montserrat" panose="00000500000000000000" pitchFamily="50" charset="0"/>
                  </a:rPr>
                  <a:t>Cédula de Evaluación </a:t>
                </a:r>
                <a:r>
                  <a:rPr lang="es-MX" dirty="0">
                    <a:latin typeface="Montserrat" panose="00000500000000000000" pitchFamily="50" charset="0"/>
                  </a:rPr>
                  <a:t>correspondiente, que contiene una leyenda que en los portafolios de evaluaciones presenciales no contiene y que es la siguiente:</a:t>
                </a:r>
              </a:p>
              <a:p>
                <a:pPr algn="just">
                  <a:lnSpc>
                    <a:spcPct val="150000"/>
                  </a:lnSpc>
                </a:pPr>
                <a:endParaRPr lang="es-MX" dirty="0">
                  <a:latin typeface="Montserrat" panose="00000500000000000000" pitchFamily="50" charset="0"/>
                </a:endParaRPr>
              </a:p>
              <a:p>
                <a:pPr algn="just">
                  <a:lnSpc>
                    <a:spcPct val="150000"/>
                  </a:lnSpc>
                </a:pPr>
                <a:endParaRPr lang="es-MX" dirty="0">
                  <a:latin typeface="Montserrat" panose="00000500000000000000" pitchFamily="50" charset="0"/>
                </a:endParaRPr>
              </a:p>
              <a:p>
                <a:pPr algn="just">
                  <a:lnSpc>
                    <a:spcPct val="150000"/>
                  </a:lnSpc>
                </a:pPr>
                <a:endParaRPr lang="es-MX" dirty="0">
                  <a:latin typeface="Montserrat" panose="00000500000000000000" pitchFamily="50" charset="0"/>
                </a:endParaRPr>
              </a:p>
              <a:p>
                <a:pPr algn="just">
                  <a:lnSpc>
                    <a:spcPct val="150000"/>
                  </a:lnSpc>
                </a:pPr>
                <a:endParaRPr lang="es-MX" dirty="0">
                  <a:latin typeface="Montserrat" panose="00000500000000000000" pitchFamily="50" charset="0"/>
                </a:endParaRPr>
              </a:p>
              <a:p>
                <a:pPr algn="just">
                  <a:lnSpc>
                    <a:spcPct val="150000"/>
                  </a:lnSpc>
                </a:pPr>
                <a:endParaRPr lang="es-MX" dirty="0">
                  <a:latin typeface="Montserrat" panose="00000500000000000000" pitchFamily="50" charset="0"/>
                </a:endParaRPr>
              </a:p>
              <a:p>
                <a:pPr algn="just">
                  <a:lnSpc>
                    <a:spcPct val="150000"/>
                  </a:lnSpc>
                </a:pPr>
                <a:endParaRPr lang="es-MX" dirty="0">
                  <a:latin typeface="Montserrat" panose="00000500000000000000" pitchFamily="50" charset="0"/>
                </a:endParaRPr>
              </a:p>
              <a:p>
                <a:pPr lvl="5" algn="just">
                  <a:lnSpc>
                    <a:spcPct val="150000"/>
                  </a:lnSpc>
                </a:pPr>
                <a:endParaRPr lang="es-MX" dirty="0">
                  <a:latin typeface="Montserrat" panose="00000500000000000000" pitchFamily="50" charset="0"/>
                </a:endParaRPr>
              </a:p>
              <a:p>
                <a:pPr lvl="5" algn="just">
                  <a:lnSpc>
                    <a:spcPct val="150000"/>
                  </a:lnSpc>
                </a:pPr>
                <a:endParaRPr lang="es-MX" dirty="0">
                  <a:latin typeface="Montserrat" panose="00000500000000000000" pitchFamily="50" charset="0"/>
                </a:endParaRPr>
              </a:p>
              <a:p>
                <a:pPr lvl="5" algn="just">
                  <a:lnSpc>
                    <a:spcPct val="150000"/>
                  </a:lnSpc>
                </a:pPr>
                <a:r>
                  <a:rPr lang="es-MX" dirty="0">
                    <a:latin typeface="Montserrat" panose="00000500000000000000" pitchFamily="50" charset="0"/>
                  </a:rPr>
                  <a:t>De la misma manera, también  se enviará al candidato la </a:t>
                </a:r>
                <a:r>
                  <a:rPr lang="es-MX" b="1" dirty="0">
                    <a:latin typeface="Montserrat" panose="00000500000000000000" pitchFamily="50" charset="0"/>
                  </a:rPr>
                  <a:t>Encuesta de Satisfacción </a:t>
                </a:r>
                <a:r>
                  <a:rPr lang="es-MX" dirty="0">
                    <a:latin typeface="Montserrat" panose="00000500000000000000" pitchFamily="50" charset="0"/>
                  </a:rPr>
                  <a:t>para ser contestada y devuelta al evaluador.</a:t>
                </a:r>
              </a:p>
            </p:txBody>
          </p:sp>
          <p:pic>
            <p:nvPicPr>
              <p:cNvPr id="5" name="Imagen 4" descr="Imagen que contiene cuarto, alimentos&#10;&#10;Descripción generada automáticamente">
                <a:extLst>
                  <a:ext uri="{FF2B5EF4-FFF2-40B4-BE49-F238E27FC236}">
                    <a16:creationId xmlns:a16="http://schemas.microsoft.com/office/drawing/2014/main" id="{11ED7B14-C43F-4BF1-961D-0AB8207308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9433" y="5038453"/>
                <a:ext cx="1828392" cy="1314225"/>
              </a:xfrm>
              <a:prstGeom prst="rect">
                <a:avLst/>
              </a:prstGeom>
              <a:effectLst>
                <a:outerShdw blurRad="76200" dir="13500000" sy="23000" kx="1200000" algn="br" rotWithShape="0">
                  <a:prstClr val="black">
                    <a:alpha val="20000"/>
                  </a:prstClr>
                </a:outerShdw>
              </a:effectLst>
            </p:spPr>
          </p:pic>
          <p:pic>
            <p:nvPicPr>
              <p:cNvPr id="6" name="Imagen 5">
                <a:extLst>
                  <a:ext uri="{FF2B5EF4-FFF2-40B4-BE49-F238E27FC236}">
                    <a16:creationId xmlns:a16="http://schemas.microsoft.com/office/drawing/2014/main" id="{DCD3D443-A7D7-4180-8EB8-48E3176BC10B}"/>
                  </a:ext>
                </a:extLst>
              </p:cNvPr>
              <p:cNvPicPr>
                <a:picLocks noChangeAspect="1"/>
              </p:cNvPicPr>
              <p:nvPr/>
            </p:nvPicPr>
            <p:blipFill>
              <a:blip r:embed="rId6"/>
              <a:stretch>
                <a:fillRect/>
              </a:stretch>
            </p:blipFill>
            <p:spPr>
              <a:xfrm>
                <a:off x="3194441" y="1568897"/>
                <a:ext cx="7494945" cy="3017168"/>
              </a:xfrm>
              <a:prstGeom prst="rect">
                <a:avLst/>
              </a:prstGeom>
            </p:spPr>
          </p:pic>
        </p:grpSp>
        <p:sp>
          <p:nvSpPr>
            <p:cNvPr id="10" name="Rectángulo: esquinas redondeadas 9">
              <a:extLst>
                <a:ext uri="{FF2B5EF4-FFF2-40B4-BE49-F238E27FC236}">
                  <a16:creationId xmlns:a16="http://schemas.microsoft.com/office/drawing/2014/main" id="{1E8B6718-31FC-4494-B82A-23DCA15DAD1A}"/>
                </a:ext>
              </a:extLst>
            </p:cNvPr>
            <p:cNvSpPr/>
            <p:nvPr/>
          </p:nvSpPr>
          <p:spPr>
            <a:xfrm>
              <a:off x="4107766" y="2658794"/>
              <a:ext cx="6217920" cy="922506"/>
            </a:xfrm>
            <a:prstGeom prst="roundRect">
              <a:avLst>
                <a:gd name="adj" fmla="val 806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300564738"/>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4000" fill="hold"/>
                                        <p:tgtEl>
                                          <p:spTgt spid="33"/>
                                        </p:tgtEl>
                                        <p:attrNameLst>
                                          <p:attrName>ppt_w</p:attrName>
                                        </p:attrNameLst>
                                      </p:cBhvr>
                                      <p:tavLst>
                                        <p:tav tm="0">
                                          <p:val>
                                            <p:fltVal val="0"/>
                                          </p:val>
                                        </p:tav>
                                        <p:tav tm="100000">
                                          <p:val>
                                            <p:strVal val="#ppt_w"/>
                                          </p:val>
                                        </p:tav>
                                      </p:tavLst>
                                    </p:anim>
                                    <p:anim calcmode="lin" valueType="num">
                                      <p:cBhvr>
                                        <p:cTn id="8" dur="4000" fill="hold"/>
                                        <p:tgtEl>
                                          <p:spTgt spid="33"/>
                                        </p:tgtEl>
                                        <p:attrNameLst>
                                          <p:attrName>ppt_h</p:attrName>
                                        </p:attrNameLst>
                                      </p:cBhvr>
                                      <p:tavLst>
                                        <p:tav tm="0">
                                          <p:val>
                                            <p:fltVal val="0"/>
                                          </p:val>
                                        </p:tav>
                                        <p:tav tm="100000">
                                          <p:val>
                                            <p:strVal val="#ppt_h"/>
                                          </p:val>
                                        </p:tav>
                                      </p:tavLst>
                                    </p:anim>
                                    <p:anim calcmode="lin" valueType="num">
                                      <p:cBhvr>
                                        <p:cTn id="9" dur="4000" fill="hold"/>
                                        <p:tgtEl>
                                          <p:spTgt spid="33"/>
                                        </p:tgtEl>
                                        <p:attrNameLst>
                                          <p:attrName>style.rotation</p:attrName>
                                        </p:attrNameLst>
                                      </p:cBhvr>
                                      <p:tavLst>
                                        <p:tav tm="0">
                                          <p:val>
                                            <p:fltVal val="90"/>
                                          </p:val>
                                        </p:tav>
                                        <p:tav tm="100000">
                                          <p:val>
                                            <p:fltVal val="0"/>
                                          </p:val>
                                        </p:tav>
                                      </p:tavLst>
                                    </p:anim>
                                    <p:animEffect transition="in" filter="fade">
                                      <p:cBhvr>
                                        <p:cTn id="10" dur="4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3">
            <a:extLst>
              <a:ext uri="{FF2B5EF4-FFF2-40B4-BE49-F238E27FC236}">
                <a16:creationId xmlns:a16="http://schemas.microsoft.com/office/drawing/2014/main" id="{50ADE78E-2AC6-4025-B88E-F383362E6B27}"/>
              </a:ext>
            </a:extLst>
          </p:cNvPr>
          <p:cNvSpPr/>
          <p:nvPr/>
        </p:nvSpPr>
        <p:spPr>
          <a:xfrm>
            <a:off x="0" y="483423"/>
            <a:ext cx="11915333" cy="503237"/>
          </a:xfrm>
          <a:prstGeom prst="roundRect">
            <a:avLst/>
          </a:prstGeom>
          <a:solidFill>
            <a:srgbClr val="BBB287"/>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C</a:t>
            </a:r>
            <a:r>
              <a:rPr kumimoji="0" lang="es-MX" sz="2800"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onsideraciones </a:t>
            </a:r>
            <a:r>
              <a:rPr kumimoji="0" lang="es-MX"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G</a:t>
            </a:r>
            <a:r>
              <a:rPr kumimoji="0" lang="es-MX" sz="2800"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enerales</a:t>
            </a:r>
            <a:endParaRPr kumimoji="0" lang="es-MX"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endParaRPr>
          </a:p>
        </p:txBody>
      </p:sp>
      <p:grpSp>
        <p:nvGrpSpPr>
          <p:cNvPr id="12" name="Grupo 11">
            <a:extLst>
              <a:ext uri="{FF2B5EF4-FFF2-40B4-BE49-F238E27FC236}">
                <a16:creationId xmlns:a16="http://schemas.microsoft.com/office/drawing/2014/main" id="{6CC7F6B0-2E79-4973-8071-2ADB4E08A18E}"/>
              </a:ext>
            </a:extLst>
          </p:cNvPr>
          <p:cNvGrpSpPr>
            <a:grpSpLocks noChangeAspect="1"/>
          </p:cNvGrpSpPr>
          <p:nvPr/>
        </p:nvGrpSpPr>
        <p:grpSpPr>
          <a:xfrm>
            <a:off x="276666" y="109030"/>
            <a:ext cx="1252025" cy="1252025"/>
            <a:chOff x="705050" y="1806142"/>
            <a:chExt cx="3240000" cy="3240000"/>
          </a:xfrm>
        </p:grpSpPr>
        <p:sp>
          <p:nvSpPr>
            <p:cNvPr id="15" name="Elipse 14" descr="Evaluación a distancia o remota">
              <a:extLst>
                <a:ext uri="{FF2B5EF4-FFF2-40B4-BE49-F238E27FC236}">
                  <a16:creationId xmlns:a16="http://schemas.microsoft.com/office/drawing/2014/main" id="{7AD06F24-1606-43DC-886F-B84E163F27C0}"/>
                </a:ext>
              </a:extLst>
            </p:cNvPr>
            <p:cNvSpPr/>
            <p:nvPr/>
          </p:nvSpPr>
          <p:spPr>
            <a:xfrm>
              <a:off x="1245050" y="2346142"/>
              <a:ext cx="2160000" cy="216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76200">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11A81585-B447-4D7F-BE58-1606EC10D789}"/>
                </a:ext>
              </a:extLst>
            </p:cNvPr>
            <p:cNvSpPr/>
            <p:nvPr/>
          </p:nvSpPr>
          <p:spPr>
            <a:xfrm>
              <a:off x="705050" y="1806142"/>
              <a:ext cx="3240000" cy="3240000"/>
            </a:xfrm>
            <a:prstGeom prst="ellipse">
              <a:avLst/>
            </a:prstGeom>
            <a:noFill/>
            <a:ln w="57150">
              <a:solidFill>
                <a:schemeClr val="tx1"/>
              </a:solidFill>
              <a:prstDash val="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4" name="CuadroTexto 13">
            <a:extLst>
              <a:ext uri="{FF2B5EF4-FFF2-40B4-BE49-F238E27FC236}">
                <a16:creationId xmlns:a16="http://schemas.microsoft.com/office/drawing/2014/main" id="{46BB8500-A050-4BE3-87F2-16F2BA518E09}"/>
              </a:ext>
            </a:extLst>
          </p:cNvPr>
          <p:cNvSpPr txBox="1"/>
          <p:nvPr/>
        </p:nvSpPr>
        <p:spPr>
          <a:xfrm>
            <a:off x="1320020" y="1735448"/>
            <a:ext cx="7202935" cy="461665"/>
          </a:xfrm>
          <a:prstGeom prst="rect">
            <a:avLst/>
          </a:prstGeom>
          <a:noFill/>
        </p:spPr>
        <p:txBody>
          <a:bodyPr wrap="square" rtlCol="0">
            <a:spAutoFit/>
          </a:bodyPr>
          <a:lstStyle/>
          <a:p>
            <a:pPr marL="342900" indent="-342900">
              <a:buFont typeface="Wingdings" panose="05000000000000000000" pitchFamily="2" charset="2"/>
              <a:buChar char="§"/>
            </a:pPr>
            <a:r>
              <a:rPr lang="es-MX" sz="2400" b="1"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I</a:t>
            </a:r>
            <a:r>
              <a:rPr lang="es-MX" sz="2400"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ntegración del </a:t>
            </a:r>
            <a:r>
              <a:rPr lang="es-MX" sz="2400" b="1"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p</a:t>
            </a:r>
            <a:r>
              <a:rPr lang="es-MX" sz="2400"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ortafolio de </a:t>
            </a:r>
            <a:r>
              <a:rPr lang="es-MX" sz="2400" b="1"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e</a:t>
            </a:r>
            <a:r>
              <a:rPr lang="es-MX" sz="2400"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videncias</a:t>
            </a:r>
          </a:p>
        </p:txBody>
      </p:sp>
      <p:sp>
        <p:nvSpPr>
          <p:cNvPr id="70" name="CuadroTexto 69">
            <a:extLst>
              <a:ext uri="{FF2B5EF4-FFF2-40B4-BE49-F238E27FC236}">
                <a16:creationId xmlns:a16="http://schemas.microsoft.com/office/drawing/2014/main" id="{58BC58D0-CC3F-4FB4-8A08-1A9C334E8A8F}"/>
              </a:ext>
            </a:extLst>
          </p:cNvPr>
          <p:cNvSpPr txBox="1"/>
          <p:nvPr/>
        </p:nvSpPr>
        <p:spPr>
          <a:xfrm>
            <a:off x="645162" y="2375875"/>
            <a:ext cx="7877793" cy="3933897"/>
          </a:xfrm>
          <a:prstGeom prst="rect">
            <a:avLst/>
          </a:prstGeom>
          <a:noFill/>
        </p:spPr>
        <p:txBody>
          <a:bodyPr wrap="square" rtlCol="0">
            <a:spAutoFit/>
          </a:bodyPr>
          <a:lstStyle/>
          <a:p>
            <a:pPr algn="just">
              <a:lnSpc>
                <a:spcPct val="150000"/>
              </a:lnSpc>
            </a:pPr>
            <a:r>
              <a:rPr lang="es-MX" sz="1400" dirty="0">
                <a:latin typeface="Montserrat" panose="00000500000000000000" pitchFamily="50" charset="0"/>
              </a:rPr>
              <a:t>La integración del Portafolio de Evidencias se realizará igual que en los portafolios de evaluaciones presenciales, integrando las evidencias de producto como siempre y conservando el orden del mismo.</a:t>
            </a:r>
          </a:p>
          <a:p>
            <a:pPr algn="just">
              <a:lnSpc>
                <a:spcPct val="150000"/>
              </a:lnSpc>
            </a:pPr>
            <a:endParaRPr lang="es-MX" sz="1400" dirty="0">
              <a:latin typeface="Montserrat" panose="00000500000000000000" pitchFamily="50" charset="0"/>
            </a:endParaRPr>
          </a:p>
          <a:p>
            <a:pPr algn="just">
              <a:lnSpc>
                <a:spcPct val="150000"/>
              </a:lnSpc>
            </a:pPr>
            <a:r>
              <a:rPr lang="es-MX" sz="1400" dirty="0">
                <a:latin typeface="Montserrat" panose="00000500000000000000" pitchFamily="50" charset="0"/>
              </a:rPr>
              <a:t>Todos </a:t>
            </a:r>
            <a:r>
              <a:rPr lang="es-MX" sz="1400" b="1" dirty="0">
                <a:latin typeface="Montserrat" panose="00000500000000000000" pitchFamily="50" charset="0"/>
              </a:rPr>
              <a:t>los portafolios de evaluaciones a distancia deberán contar con su presentación </a:t>
            </a:r>
            <a:r>
              <a:rPr lang="es-MX" sz="1400" dirty="0">
                <a:latin typeface="Montserrat" panose="00000500000000000000" pitchFamily="50" charset="0"/>
              </a:rPr>
              <a:t>correspondiente que integrará los videos y fotografías de las evidencias de desempeño criticas establecidas desde el plan de evaluación y que se enviaran a la DAOCE para el proceso de revisión y dictaminación.</a:t>
            </a:r>
          </a:p>
          <a:p>
            <a:pPr algn="just">
              <a:lnSpc>
                <a:spcPct val="150000"/>
              </a:lnSpc>
            </a:pPr>
            <a:endParaRPr lang="es-MX" sz="1400" dirty="0">
              <a:latin typeface="Montserrat" panose="00000500000000000000" pitchFamily="50" charset="0"/>
            </a:endParaRPr>
          </a:p>
          <a:p>
            <a:pPr algn="just">
              <a:lnSpc>
                <a:spcPct val="150000"/>
              </a:lnSpc>
            </a:pPr>
            <a:r>
              <a:rPr lang="es-MX" sz="1400" dirty="0">
                <a:latin typeface="Montserrat" panose="00000500000000000000" pitchFamily="50" charset="0"/>
              </a:rPr>
              <a:t>El envío de estos documentos será como siempre vía correo electrónico junto con las bases de datos, el pago, y oficio de solicitud de revisión y dictaminación, conforme a la muestra.</a:t>
            </a:r>
          </a:p>
        </p:txBody>
      </p:sp>
      <p:grpSp>
        <p:nvGrpSpPr>
          <p:cNvPr id="75" name="Grupo 74">
            <a:extLst>
              <a:ext uri="{FF2B5EF4-FFF2-40B4-BE49-F238E27FC236}">
                <a16:creationId xmlns:a16="http://schemas.microsoft.com/office/drawing/2014/main" id="{A99FCAD5-F96D-4AF4-82CE-7A1D70EE4D45}"/>
              </a:ext>
            </a:extLst>
          </p:cNvPr>
          <p:cNvGrpSpPr>
            <a:grpSpLocks noChangeAspect="1"/>
          </p:cNvGrpSpPr>
          <p:nvPr/>
        </p:nvGrpSpPr>
        <p:grpSpPr>
          <a:xfrm>
            <a:off x="8695602" y="1816153"/>
            <a:ext cx="3055962" cy="4408295"/>
            <a:chOff x="646126" y="2152461"/>
            <a:chExt cx="3180155" cy="4687871"/>
          </a:xfrm>
        </p:grpSpPr>
        <p:grpSp>
          <p:nvGrpSpPr>
            <p:cNvPr id="69" name="Grupo 68">
              <a:extLst>
                <a:ext uri="{FF2B5EF4-FFF2-40B4-BE49-F238E27FC236}">
                  <a16:creationId xmlns:a16="http://schemas.microsoft.com/office/drawing/2014/main" id="{E8512976-3C4A-41AA-9AAA-60976A54E40D}"/>
                </a:ext>
              </a:extLst>
            </p:cNvPr>
            <p:cNvGrpSpPr>
              <a:grpSpLocks noChangeAspect="1"/>
            </p:cNvGrpSpPr>
            <p:nvPr/>
          </p:nvGrpSpPr>
          <p:grpSpPr>
            <a:xfrm rot="5400000">
              <a:off x="749741" y="2152461"/>
              <a:ext cx="2553079" cy="2553079"/>
              <a:chOff x="802326" y="1997612"/>
              <a:chExt cx="3648788" cy="3648788"/>
            </a:xfrm>
          </p:grpSpPr>
          <p:pic>
            <p:nvPicPr>
              <p:cNvPr id="65" name="Imagen 64" descr="Imagen que contiene lego&#10;&#10;Descripción generada automáticamente">
                <a:extLst>
                  <a:ext uri="{FF2B5EF4-FFF2-40B4-BE49-F238E27FC236}">
                    <a16:creationId xmlns:a16="http://schemas.microsoft.com/office/drawing/2014/main" id="{DADB8DF1-0C74-46A1-AF45-D04A78F0A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6" y="1997612"/>
                <a:ext cx="3648788" cy="3648788"/>
              </a:xfrm>
              <a:prstGeom prst="rect">
                <a:avLst/>
              </a:prstGeom>
              <a:effectLst>
                <a:outerShdw blurRad="50800" dist="38100" dir="2700000" algn="tl" rotWithShape="0">
                  <a:prstClr val="black">
                    <a:alpha val="40000"/>
                  </a:prstClr>
                </a:outerShdw>
              </a:effectLst>
            </p:spPr>
          </p:pic>
          <p:sp>
            <p:nvSpPr>
              <p:cNvPr id="68" name="Rectángulo: esquinas redondeadas 67">
                <a:extLst>
                  <a:ext uri="{FF2B5EF4-FFF2-40B4-BE49-F238E27FC236}">
                    <a16:creationId xmlns:a16="http://schemas.microsoft.com/office/drawing/2014/main" id="{F62AB434-D5FD-4850-8E96-5E354EDB1D11}"/>
                  </a:ext>
                </a:extLst>
              </p:cNvPr>
              <p:cNvSpPr/>
              <p:nvPr/>
            </p:nvSpPr>
            <p:spPr>
              <a:xfrm rot="16200000">
                <a:off x="1270763" y="3141895"/>
                <a:ext cx="2071467" cy="2718704"/>
              </a:xfrm>
              <a:prstGeom prst="roundRect">
                <a:avLst>
                  <a:gd name="adj" fmla="val 7977"/>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2" name="Imagen 71">
              <a:extLst>
                <a:ext uri="{FF2B5EF4-FFF2-40B4-BE49-F238E27FC236}">
                  <a16:creationId xmlns:a16="http://schemas.microsoft.com/office/drawing/2014/main" id="{B389F211-F408-42BB-BB34-0C6C185978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525" y="4574577"/>
              <a:ext cx="2265756" cy="2265755"/>
            </a:xfrm>
            <a:prstGeom prst="rect">
              <a:avLst/>
            </a:prstGeom>
          </p:spPr>
        </p:pic>
        <p:pic>
          <p:nvPicPr>
            <p:cNvPr id="74" name="Gráfico 73" descr="Agregar">
              <a:extLst>
                <a:ext uri="{FF2B5EF4-FFF2-40B4-BE49-F238E27FC236}">
                  <a16:creationId xmlns:a16="http://schemas.microsoft.com/office/drawing/2014/main" id="{D10CD42C-7EEA-4108-BC01-DE3216EC35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126" y="4601356"/>
              <a:ext cx="914400" cy="914400"/>
            </a:xfrm>
            <a:prstGeom prst="rect">
              <a:avLst/>
            </a:prstGeom>
            <a:effectLst>
              <a:outerShdw blurRad="50800" dist="38100" dir="2700000" algn="tl" rotWithShape="0">
                <a:prstClr val="black">
                  <a:alpha val="40000"/>
                </a:prstClr>
              </a:outerShdw>
            </a:effectLst>
          </p:spPr>
        </p:pic>
      </p:grpSp>
      <p:sp>
        <p:nvSpPr>
          <p:cNvPr id="76" name="Flecha: cheurón 75">
            <a:extLst>
              <a:ext uri="{FF2B5EF4-FFF2-40B4-BE49-F238E27FC236}">
                <a16:creationId xmlns:a16="http://schemas.microsoft.com/office/drawing/2014/main" id="{4779BC79-2909-4764-ABA1-30F021676716}"/>
              </a:ext>
            </a:extLst>
          </p:cNvPr>
          <p:cNvSpPr/>
          <p:nvPr/>
        </p:nvSpPr>
        <p:spPr>
          <a:xfrm>
            <a:off x="750627" y="1660163"/>
            <a:ext cx="569393" cy="573029"/>
          </a:xfrm>
          <a:prstGeom prst="chevron">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99653546"/>
      </p:ext>
    </p:extLst>
  </p:cSld>
  <p:clrMapOvr>
    <a:masterClrMapping/>
  </p:clrMapOvr>
  <mc:AlternateContent xmlns:mc="http://schemas.openxmlformats.org/markup-compatibility/2006" xmlns:p14="http://schemas.microsoft.com/office/powerpoint/2010/main">
    <mc:Choice Requires="p14">
      <p:transition spd="slow" p14:dur="2500">
        <p:pull dir="r"/>
      </p:transition>
    </mc:Choice>
    <mc:Fallback xmlns="">
      <p:transition spd="slow">
        <p:pull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3">
            <a:extLst>
              <a:ext uri="{FF2B5EF4-FFF2-40B4-BE49-F238E27FC236}">
                <a16:creationId xmlns:a16="http://schemas.microsoft.com/office/drawing/2014/main" id="{50ADE78E-2AC6-4025-B88E-F383362E6B27}"/>
              </a:ext>
            </a:extLst>
          </p:cNvPr>
          <p:cNvSpPr/>
          <p:nvPr/>
        </p:nvSpPr>
        <p:spPr>
          <a:xfrm>
            <a:off x="0" y="483423"/>
            <a:ext cx="11915333" cy="503237"/>
          </a:xfrm>
          <a:prstGeom prst="roundRect">
            <a:avLst/>
          </a:prstGeom>
          <a:solidFill>
            <a:srgbClr val="BBB287"/>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C</a:t>
            </a:r>
            <a:r>
              <a:rPr kumimoji="0" lang="es-MX" sz="2800"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onsideraciones </a:t>
            </a:r>
            <a:r>
              <a:rPr kumimoji="0" lang="es-MX" sz="2800" b="1"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G</a:t>
            </a:r>
            <a:r>
              <a:rPr kumimoji="0" lang="es-MX" sz="2800" i="1"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enerales</a:t>
            </a:r>
            <a:endParaRPr kumimoji="0" lang="es-MX"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endParaRPr>
          </a:p>
        </p:txBody>
      </p:sp>
      <p:grpSp>
        <p:nvGrpSpPr>
          <p:cNvPr id="12" name="Grupo 11">
            <a:extLst>
              <a:ext uri="{FF2B5EF4-FFF2-40B4-BE49-F238E27FC236}">
                <a16:creationId xmlns:a16="http://schemas.microsoft.com/office/drawing/2014/main" id="{6CC7F6B0-2E79-4973-8071-2ADB4E08A18E}"/>
              </a:ext>
            </a:extLst>
          </p:cNvPr>
          <p:cNvGrpSpPr>
            <a:grpSpLocks noChangeAspect="1"/>
          </p:cNvGrpSpPr>
          <p:nvPr/>
        </p:nvGrpSpPr>
        <p:grpSpPr>
          <a:xfrm>
            <a:off x="276666" y="109030"/>
            <a:ext cx="1252025" cy="1252025"/>
            <a:chOff x="705050" y="1806142"/>
            <a:chExt cx="3240000" cy="3240000"/>
          </a:xfrm>
        </p:grpSpPr>
        <p:sp>
          <p:nvSpPr>
            <p:cNvPr id="15" name="Elipse 14" descr="Evaluación a distancia o remota">
              <a:extLst>
                <a:ext uri="{FF2B5EF4-FFF2-40B4-BE49-F238E27FC236}">
                  <a16:creationId xmlns:a16="http://schemas.microsoft.com/office/drawing/2014/main" id="{7AD06F24-1606-43DC-886F-B84E163F27C0}"/>
                </a:ext>
              </a:extLst>
            </p:cNvPr>
            <p:cNvSpPr/>
            <p:nvPr/>
          </p:nvSpPr>
          <p:spPr>
            <a:xfrm>
              <a:off x="1245050" y="2346142"/>
              <a:ext cx="2160000" cy="216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76200">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a:extLst>
                <a:ext uri="{FF2B5EF4-FFF2-40B4-BE49-F238E27FC236}">
                  <a16:creationId xmlns:a16="http://schemas.microsoft.com/office/drawing/2014/main" id="{11A81585-B447-4D7F-BE58-1606EC10D789}"/>
                </a:ext>
              </a:extLst>
            </p:cNvPr>
            <p:cNvSpPr/>
            <p:nvPr/>
          </p:nvSpPr>
          <p:spPr>
            <a:xfrm>
              <a:off x="705050" y="1806142"/>
              <a:ext cx="3240000" cy="3240000"/>
            </a:xfrm>
            <a:prstGeom prst="ellipse">
              <a:avLst/>
            </a:prstGeom>
            <a:noFill/>
            <a:ln w="57150">
              <a:solidFill>
                <a:schemeClr val="tx1"/>
              </a:solidFill>
              <a:prstDash val="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4" name="CuadroTexto 13">
            <a:extLst>
              <a:ext uri="{FF2B5EF4-FFF2-40B4-BE49-F238E27FC236}">
                <a16:creationId xmlns:a16="http://schemas.microsoft.com/office/drawing/2014/main" id="{46BB8500-A050-4BE3-87F2-16F2BA518E09}"/>
              </a:ext>
            </a:extLst>
          </p:cNvPr>
          <p:cNvSpPr txBox="1"/>
          <p:nvPr/>
        </p:nvSpPr>
        <p:spPr>
          <a:xfrm>
            <a:off x="4640240" y="1440869"/>
            <a:ext cx="7343332" cy="461665"/>
          </a:xfrm>
          <a:prstGeom prst="rect">
            <a:avLst/>
          </a:prstGeom>
          <a:noFill/>
        </p:spPr>
        <p:txBody>
          <a:bodyPr wrap="square" rtlCol="0">
            <a:spAutoFit/>
          </a:bodyPr>
          <a:lstStyle/>
          <a:p>
            <a:pPr marL="342900" indent="-342900">
              <a:buFont typeface="Wingdings" panose="05000000000000000000" pitchFamily="2" charset="2"/>
              <a:buChar char="§"/>
            </a:pPr>
            <a:r>
              <a:rPr lang="es-MX" sz="2400" b="1"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R</a:t>
            </a:r>
            <a:r>
              <a:rPr lang="es-MX" sz="2400"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ecabación de </a:t>
            </a:r>
            <a:r>
              <a:rPr lang="es-MX" sz="2400" b="1"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f</a:t>
            </a:r>
            <a:r>
              <a:rPr lang="es-MX" sz="2400"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irmas</a:t>
            </a:r>
          </a:p>
        </p:txBody>
      </p:sp>
      <p:sp>
        <p:nvSpPr>
          <p:cNvPr id="70" name="CuadroTexto 69">
            <a:extLst>
              <a:ext uri="{FF2B5EF4-FFF2-40B4-BE49-F238E27FC236}">
                <a16:creationId xmlns:a16="http://schemas.microsoft.com/office/drawing/2014/main" id="{58BC58D0-CC3F-4FB4-8A08-1A9C334E8A8F}"/>
              </a:ext>
            </a:extLst>
          </p:cNvPr>
          <p:cNvSpPr txBox="1"/>
          <p:nvPr/>
        </p:nvSpPr>
        <p:spPr>
          <a:xfrm>
            <a:off x="3113696" y="2198823"/>
            <a:ext cx="8268538" cy="1897314"/>
          </a:xfrm>
          <a:prstGeom prst="rect">
            <a:avLst/>
          </a:prstGeom>
          <a:noFill/>
        </p:spPr>
        <p:txBody>
          <a:bodyPr wrap="square" rtlCol="0">
            <a:spAutoFit/>
          </a:bodyPr>
          <a:lstStyle/>
          <a:p>
            <a:pPr algn="just">
              <a:lnSpc>
                <a:spcPct val="150000"/>
              </a:lnSpc>
            </a:pPr>
            <a:r>
              <a:rPr lang="es-MX" sz="1600" dirty="0">
                <a:latin typeface="Montserrat" panose="00000500000000000000" pitchFamily="50" charset="0"/>
              </a:rPr>
              <a:t>El Centro de Evaluación junto con el evaluador definirán sus estrategias para la recabación de firmas del candidato, estas estrategias no deberán en ningún caso, faltar a la normatividad de la ejecución de los procesos de evaluación.</a:t>
            </a:r>
          </a:p>
          <a:p>
            <a:pPr algn="just">
              <a:lnSpc>
                <a:spcPct val="150000"/>
              </a:lnSpc>
            </a:pPr>
            <a:endParaRPr lang="es-MX" sz="1600" dirty="0">
              <a:latin typeface="Montserrat" panose="00000500000000000000" pitchFamily="50" charset="0"/>
            </a:endParaRPr>
          </a:p>
          <a:p>
            <a:pPr algn="just">
              <a:lnSpc>
                <a:spcPct val="150000"/>
              </a:lnSpc>
            </a:pPr>
            <a:r>
              <a:rPr lang="es-MX" sz="1600" dirty="0">
                <a:latin typeface="Montserrat" panose="00000500000000000000" pitchFamily="50" charset="0"/>
              </a:rPr>
              <a:t>En caso de que el candidato cuente con firma electrónica podrá firmar con ella.</a:t>
            </a:r>
          </a:p>
        </p:txBody>
      </p:sp>
      <p:sp>
        <p:nvSpPr>
          <p:cNvPr id="2" name="Flecha: cheurón 1">
            <a:extLst>
              <a:ext uri="{FF2B5EF4-FFF2-40B4-BE49-F238E27FC236}">
                <a16:creationId xmlns:a16="http://schemas.microsoft.com/office/drawing/2014/main" id="{75883F3D-4E80-4AD7-8011-D679F5A1183E}"/>
              </a:ext>
            </a:extLst>
          </p:cNvPr>
          <p:cNvSpPr/>
          <p:nvPr/>
        </p:nvSpPr>
        <p:spPr>
          <a:xfrm>
            <a:off x="4135272" y="1372001"/>
            <a:ext cx="569393" cy="573029"/>
          </a:xfrm>
          <a:prstGeom prst="chevron">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2050" name="Picture 2" descr="Firmar contratos online solución para empresas | Signaturit">
            <a:extLst>
              <a:ext uri="{FF2B5EF4-FFF2-40B4-BE49-F238E27FC236}">
                <a16:creationId xmlns:a16="http://schemas.microsoft.com/office/drawing/2014/main" id="{EBCEEE22-3538-4536-A75D-609824B780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437" y="1928471"/>
            <a:ext cx="1800000" cy="18000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19E382D-34B9-49C4-93D7-E6711068A8B6}"/>
              </a:ext>
            </a:extLst>
          </p:cNvPr>
          <p:cNvSpPr txBox="1"/>
          <p:nvPr/>
        </p:nvSpPr>
        <p:spPr>
          <a:xfrm>
            <a:off x="957615" y="4514242"/>
            <a:ext cx="7343332" cy="461665"/>
          </a:xfrm>
          <a:prstGeom prst="rect">
            <a:avLst/>
          </a:prstGeom>
          <a:noFill/>
        </p:spPr>
        <p:txBody>
          <a:bodyPr wrap="square" rtlCol="0">
            <a:spAutoFit/>
          </a:bodyPr>
          <a:lstStyle/>
          <a:p>
            <a:pPr marL="342900" indent="-342900">
              <a:buFont typeface="Wingdings" panose="05000000000000000000" pitchFamily="2" charset="2"/>
              <a:buChar char="§"/>
            </a:pPr>
            <a:r>
              <a:rPr lang="es-MX" sz="2400" b="1"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A</a:t>
            </a:r>
            <a:r>
              <a:rPr lang="es-MX" sz="2400" dirty="0">
                <a:effectLst>
                  <a:outerShdw blurRad="38100" dist="38100" dir="2700000" algn="tl">
                    <a:srgbClr val="000000">
                      <a:alpha val="43137"/>
                    </a:srgbClr>
                  </a:outerShdw>
                </a:effectLst>
                <a:latin typeface="Montserrat" panose="00000500000000000000" pitchFamily="50" charset="0"/>
                <a:ea typeface="Yu Gothic UI" panose="020B0500000000000000" pitchFamily="34" charset="-128"/>
              </a:rPr>
              <a:t>sesorías</a:t>
            </a:r>
          </a:p>
        </p:txBody>
      </p:sp>
      <p:sp>
        <p:nvSpPr>
          <p:cNvPr id="5" name="CuadroTexto 4">
            <a:extLst>
              <a:ext uri="{FF2B5EF4-FFF2-40B4-BE49-F238E27FC236}">
                <a16:creationId xmlns:a16="http://schemas.microsoft.com/office/drawing/2014/main" id="{230CBF63-274E-4296-B1C3-89464B040D90}"/>
              </a:ext>
            </a:extLst>
          </p:cNvPr>
          <p:cNvSpPr txBox="1"/>
          <p:nvPr/>
        </p:nvSpPr>
        <p:spPr>
          <a:xfrm>
            <a:off x="354914" y="5050691"/>
            <a:ext cx="7877793" cy="1348574"/>
          </a:xfrm>
          <a:prstGeom prst="rect">
            <a:avLst/>
          </a:prstGeom>
          <a:noFill/>
        </p:spPr>
        <p:txBody>
          <a:bodyPr wrap="square" rtlCol="0">
            <a:spAutoFit/>
          </a:bodyPr>
          <a:lstStyle/>
          <a:p>
            <a:pPr algn="just">
              <a:lnSpc>
                <a:spcPct val="150000"/>
              </a:lnSpc>
            </a:pPr>
            <a:r>
              <a:rPr lang="es-MX" sz="1400" dirty="0">
                <a:latin typeface="Montserrat" panose="00000500000000000000" pitchFamily="50" charset="0"/>
              </a:rPr>
              <a:t>Previo a la ejecución de los procesos de evaluación en línea, se podrá solicitar asesoría a la DAOCE a través de la Coordinación de Operación de Centros de Evaluación, para su programación, con la finalidad de tener claridad en los procesos tanto de evaluación, integración y gestión de los mismos.</a:t>
            </a:r>
          </a:p>
        </p:txBody>
      </p:sp>
      <p:sp>
        <p:nvSpPr>
          <p:cNvPr id="6" name="Flecha: cheurón 5">
            <a:extLst>
              <a:ext uri="{FF2B5EF4-FFF2-40B4-BE49-F238E27FC236}">
                <a16:creationId xmlns:a16="http://schemas.microsoft.com/office/drawing/2014/main" id="{9004A63F-23D9-47DC-A82E-B3C537409A51}"/>
              </a:ext>
            </a:extLst>
          </p:cNvPr>
          <p:cNvSpPr/>
          <p:nvPr/>
        </p:nvSpPr>
        <p:spPr>
          <a:xfrm>
            <a:off x="452647" y="4445374"/>
            <a:ext cx="569393" cy="573029"/>
          </a:xfrm>
          <a:prstGeom prst="chevron">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3074" name="Picture 2" descr="Imagen PC y móviles">
            <a:extLst>
              <a:ext uri="{FF2B5EF4-FFF2-40B4-BE49-F238E27FC236}">
                <a16:creationId xmlns:a16="http://schemas.microsoft.com/office/drawing/2014/main" id="{C9EE61F9-FDA6-46DA-BCBA-F22B0441D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033" y="4145148"/>
            <a:ext cx="3107205" cy="254396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015623"/>
      </p:ext>
    </p:extLst>
  </p:cSld>
  <p:clrMapOvr>
    <a:masterClrMapping/>
  </p:clrMapOvr>
  <mc:AlternateContent xmlns:mc="http://schemas.openxmlformats.org/markup-compatibility/2006" xmlns:p14="http://schemas.microsoft.com/office/powerpoint/2010/main">
    <mc:Choice Requires="p14">
      <p:transition spd="slow" p14:dur="2500">
        <p:wipe dir="u"/>
      </p:transition>
    </mc:Choice>
    <mc:Fallback xmlns="">
      <p:transition spd="slow">
        <p:wipe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D6CB4C-360A-4978-B4B2-A4093C83E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460" y="3909589"/>
            <a:ext cx="5494765" cy="2948411"/>
          </a:xfrm>
          <a:prstGeom prst="rect">
            <a:avLst/>
          </a:prstGeom>
          <a:effectLst>
            <a:outerShdw blurRad="50800" dist="38100" dir="8100000" algn="tr" rotWithShape="0">
              <a:prstClr val="black">
                <a:alpha val="40000"/>
              </a:prstClr>
            </a:outerShdw>
          </a:effectLst>
        </p:spPr>
      </p:pic>
      <p:sp>
        <p:nvSpPr>
          <p:cNvPr id="3" name="Rectángulo redondeado 3">
            <a:extLst>
              <a:ext uri="{FF2B5EF4-FFF2-40B4-BE49-F238E27FC236}">
                <a16:creationId xmlns:a16="http://schemas.microsoft.com/office/drawing/2014/main" id="{50ADE78E-2AC6-4025-B88E-F383362E6B27}"/>
              </a:ext>
            </a:extLst>
          </p:cNvPr>
          <p:cNvSpPr/>
          <p:nvPr/>
        </p:nvSpPr>
        <p:spPr>
          <a:xfrm>
            <a:off x="0" y="483423"/>
            <a:ext cx="11915333" cy="503237"/>
          </a:xfrm>
          <a:prstGeom prst="roundRect">
            <a:avLst/>
          </a:prstGeom>
          <a:solidFill>
            <a:srgbClr val="BBB287"/>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2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C</a:t>
            </a:r>
            <a:r>
              <a:rPr kumimoji="0" lang="es-MX" sz="280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ontacto</a:t>
            </a:r>
            <a:endParaRPr kumimoji="0" lang="es-MX" sz="240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endParaRPr>
          </a:p>
        </p:txBody>
      </p:sp>
      <p:sp>
        <p:nvSpPr>
          <p:cNvPr id="70" name="CuadroTexto 69">
            <a:extLst>
              <a:ext uri="{FF2B5EF4-FFF2-40B4-BE49-F238E27FC236}">
                <a16:creationId xmlns:a16="http://schemas.microsoft.com/office/drawing/2014/main" id="{58BC58D0-CC3F-4FB4-8A08-1A9C334E8A8F}"/>
              </a:ext>
            </a:extLst>
          </p:cNvPr>
          <p:cNvSpPr txBox="1"/>
          <p:nvPr/>
        </p:nvSpPr>
        <p:spPr>
          <a:xfrm>
            <a:off x="1811339" y="1697189"/>
            <a:ext cx="8629198" cy="369332"/>
          </a:xfrm>
          <a:prstGeom prst="rect">
            <a:avLst/>
          </a:prstGeom>
          <a:noFill/>
        </p:spPr>
        <p:txBody>
          <a:bodyPr wrap="square" rtlCol="0">
            <a:spAutoFit/>
          </a:bodyPr>
          <a:lstStyle/>
          <a:p>
            <a:pPr algn="just"/>
            <a:r>
              <a:rPr lang="es-MX" dirty="0">
                <a:latin typeface="Montserrat" panose="00000500000000000000" pitchFamily="50" charset="0"/>
              </a:rPr>
              <a:t>Dudas o aclaraciones respecto de la modalidad de Evaluación a Distancia: </a:t>
            </a:r>
          </a:p>
        </p:txBody>
      </p:sp>
      <p:sp>
        <p:nvSpPr>
          <p:cNvPr id="7" name="CuadroTexto 6">
            <a:extLst>
              <a:ext uri="{FF2B5EF4-FFF2-40B4-BE49-F238E27FC236}">
                <a16:creationId xmlns:a16="http://schemas.microsoft.com/office/drawing/2014/main" id="{2B77C658-4690-4DD4-9484-900740C0EF25}"/>
              </a:ext>
            </a:extLst>
          </p:cNvPr>
          <p:cNvSpPr txBox="1"/>
          <p:nvPr/>
        </p:nvSpPr>
        <p:spPr>
          <a:xfrm>
            <a:off x="50775" y="2592384"/>
            <a:ext cx="6964171" cy="3139321"/>
          </a:xfrm>
          <a:prstGeom prst="rect">
            <a:avLst/>
          </a:prstGeom>
          <a:noFill/>
        </p:spPr>
        <p:txBody>
          <a:bodyPr wrap="square" rtlCol="0">
            <a:spAutoFit/>
          </a:bodyPr>
          <a:lstStyle/>
          <a:p>
            <a:pPr algn="just"/>
            <a:r>
              <a:rPr lang="es-MX" dirty="0">
                <a:latin typeface="Montserrat" panose="00000500000000000000" pitchFamily="50" charset="0"/>
              </a:rPr>
              <a:t>Coordinación de Operación:</a:t>
            </a:r>
          </a:p>
          <a:p>
            <a:pPr algn="just"/>
            <a:endParaRPr lang="es-MX" dirty="0">
              <a:latin typeface="Montserrat" panose="00000500000000000000" pitchFamily="50" charset="0"/>
            </a:endParaRPr>
          </a:p>
          <a:p>
            <a:pPr marL="285750" indent="-285750" algn="just">
              <a:buFont typeface="Arial" panose="020B0604020202020204" pitchFamily="34" charset="0"/>
              <a:buChar char="•"/>
            </a:pPr>
            <a:r>
              <a:rPr lang="es-MX" b="1" dirty="0">
                <a:latin typeface="Montserrat" panose="00000500000000000000" pitchFamily="50" charset="0"/>
              </a:rPr>
              <a:t>Mtro. Otilio Eslava Borja, </a:t>
            </a:r>
          </a:p>
          <a:p>
            <a:pPr algn="just"/>
            <a:r>
              <a:rPr lang="es-MX" i="1" dirty="0">
                <a:latin typeface="Montserrat" panose="00000500000000000000" pitchFamily="50" charset="0"/>
              </a:rPr>
              <a:t>Coordinador de Operación de Centros de Evaluación</a:t>
            </a:r>
          </a:p>
          <a:p>
            <a:pPr algn="just"/>
            <a:r>
              <a:rPr lang="es-MX" dirty="0">
                <a:latin typeface="Montserrat" panose="00000500000000000000" pitchFamily="50" charset="0"/>
              </a:rPr>
              <a:t>Correo: </a:t>
            </a:r>
            <a:r>
              <a:rPr lang="es-MX" dirty="0">
                <a:latin typeface="Montserrat" panose="00000500000000000000" pitchFamily="50" charset="0"/>
                <a:hlinkClick r:id="rId3"/>
              </a:rPr>
              <a:t>eslava@conalep.edu.mx</a:t>
            </a:r>
            <a:endParaRPr lang="es-MX" dirty="0">
              <a:latin typeface="Montserrat" panose="00000500000000000000" pitchFamily="50" charset="0"/>
            </a:endParaRPr>
          </a:p>
          <a:p>
            <a:pPr algn="just"/>
            <a:endParaRPr lang="es-MX" dirty="0">
              <a:latin typeface="Montserrat" panose="00000500000000000000" pitchFamily="50" charset="0"/>
            </a:endParaRPr>
          </a:p>
          <a:p>
            <a:pPr algn="just"/>
            <a:endParaRPr lang="es-MX" dirty="0">
              <a:latin typeface="Montserrat" panose="00000500000000000000" pitchFamily="50" charset="0"/>
            </a:endParaRPr>
          </a:p>
          <a:p>
            <a:pPr marL="742950" lvl="1" indent="-285750" algn="just">
              <a:buFont typeface="Arial" panose="020B0604020202020204" pitchFamily="34" charset="0"/>
              <a:buChar char="•"/>
            </a:pPr>
            <a:r>
              <a:rPr lang="es-MX" b="1" dirty="0">
                <a:latin typeface="Montserrat" panose="00000500000000000000" pitchFamily="50" charset="0"/>
              </a:rPr>
              <a:t>Ernesto Hernández Gallardo</a:t>
            </a:r>
          </a:p>
          <a:p>
            <a:pPr lvl="1" algn="just"/>
            <a:r>
              <a:rPr lang="es-MX" i="1" dirty="0">
                <a:latin typeface="Montserrat" panose="00000500000000000000" pitchFamily="50" charset="0"/>
              </a:rPr>
              <a:t>Jefe de Departamento de  verificación de resultados</a:t>
            </a:r>
          </a:p>
          <a:p>
            <a:pPr lvl="1" algn="just"/>
            <a:r>
              <a:rPr lang="es-MX" dirty="0">
                <a:latin typeface="Montserrat" panose="00000500000000000000" pitchFamily="50" charset="0"/>
              </a:rPr>
              <a:t>Correo: </a:t>
            </a:r>
            <a:r>
              <a:rPr lang="es-MX" dirty="0">
                <a:latin typeface="Montserrat" panose="00000500000000000000" pitchFamily="50" charset="0"/>
                <a:hlinkClick r:id="rId4"/>
              </a:rPr>
              <a:t>egallar@conalep.edu.mx</a:t>
            </a:r>
            <a:endParaRPr lang="es-MX" dirty="0">
              <a:latin typeface="Montserrat" panose="00000500000000000000" pitchFamily="50" charset="0"/>
            </a:endParaRPr>
          </a:p>
          <a:p>
            <a:pPr algn="just"/>
            <a:endParaRPr lang="es-MX" dirty="0">
              <a:latin typeface="Montserrat" panose="00000500000000000000" pitchFamily="50" charset="0"/>
            </a:endParaRPr>
          </a:p>
        </p:txBody>
      </p:sp>
    </p:spTree>
    <p:extLst>
      <p:ext uri="{BB962C8B-B14F-4D97-AF65-F5344CB8AC3E}">
        <p14:creationId xmlns:p14="http://schemas.microsoft.com/office/powerpoint/2010/main" val="108109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95D9CDEF-28E8-4B85-B3EE-2529CBDAC937}"/>
              </a:ext>
            </a:extLst>
          </p:cNvPr>
          <p:cNvSpPr/>
          <p:nvPr/>
        </p:nvSpPr>
        <p:spPr>
          <a:xfrm>
            <a:off x="2920621" y="532263"/>
            <a:ext cx="9034818" cy="79155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t="100000" r="100000"/>
            </a:path>
            <a:tileRect l="-100000" b="-10000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sp>
        <p:nvSpPr>
          <p:cNvPr id="7" name="Título 1">
            <a:extLst>
              <a:ext uri="{FF2B5EF4-FFF2-40B4-BE49-F238E27FC236}">
                <a16:creationId xmlns:a16="http://schemas.microsoft.com/office/drawing/2014/main" id="{6F222635-AD46-47EF-A5C5-7B07B8E0EF48}"/>
              </a:ext>
            </a:extLst>
          </p:cNvPr>
          <p:cNvSpPr txBox="1">
            <a:spLocks/>
          </p:cNvSpPr>
          <p:nvPr/>
        </p:nvSpPr>
        <p:spPr>
          <a:xfrm>
            <a:off x="3713871" y="701477"/>
            <a:ext cx="8128173" cy="44767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2800" dirty="0">
                <a:effectLst>
                  <a:outerShdw blurRad="38100" dist="38100" dir="2700000" algn="tl">
                    <a:srgbClr val="000000">
                      <a:alpha val="43137"/>
                    </a:srgbClr>
                  </a:outerShdw>
                </a:effectLst>
                <a:latin typeface="Montserrat" panose="00000500000000000000" pitchFamily="50" charset="0"/>
              </a:rPr>
              <a:t>Generalidades </a:t>
            </a:r>
          </a:p>
        </p:txBody>
      </p:sp>
      <p:cxnSp>
        <p:nvCxnSpPr>
          <p:cNvPr id="8" name="Conector recto 7">
            <a:extLst>
              <a:ext uri="{FF2B5EF4-FFF2-40B4-BE49-F238E27FC236}">
                <a16:creationId xmlns:a16="http://schemas.microsoft.com/office/drawing/2014/main" id="{566D6234-543B-4449-A852-9ECEB863AC9D}"/>
              </a:ext>
            </a:extLst>
          </p:cNvPr>
          <p:cNvCxnSpPr/>
          <p:nvPr/>
        </p:nvCxnSpPr>
        <p:spPr>
          <a:xfrm>
            <a:off x="-132522" y="925314"/>
            <a:ext cx="9036000" cy="0"/>
          </a:xfrm>
          <a:prstGeom prst="line">
            <a:avLst/>
          </a:prstGeom>
          <a:ln w="76200">
            <a:solidFill>
              <a:schemeClr val="tx1">
                <a:lumMod val="65000"/>
                <a:lumOff val="35000"/>
              </a:schemeClr>
            </a:solidFill>
            <a:headEnd type="oval" w="med" len="med"/>
            <a:tailEnd type="oval" w="med" len="med"/>
          </a:ln>
          <a:effectLst>
            <a:outerShdw blurRad="50800" dist="38100" dir="8100000" algn="tr"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CuadroTexto 3">
            <a:extLst>
              <a:ext uri="{FF2B5EF4-FFF2-40B4-BE49-F238E27FC236}">
                <a16:creationId xmlns:a16="http://schemas.microsoft.com/office/drawing/2014/main" id="{9B402EA1-474C-44B6-96CE-7AF82C4FA414}"/>
              </a:ext>
            </a:extLst>
          </p:cNvPr>
          <p:cNvSpPr txBox="1"/>
          <p:nvPr/>
        </p:nvSpPr>
        <p:spPr>
          <a:xfrm>
            <a:off x="1005385" y="1730520"/>
            <a:ext cx="10181230" cy="4613186"/>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Derivado de las condiciones de operación en las evaluaciones de competencia laboral, debido principalmente al  tema del COVID-19, tanto el CONOCER como el CONALEP se dieron a la tarea de implementar mecanismos de evaluación a distancia que permitieran continuar con el fortalecimiento de la evaluación de competencias, siempre cuidando que la normatividad que garantiza la calidad y transparencia de los procesos de evaluación no se vea afectada.</a:t>
            </a:r>
          </a:p>
          <a:p>
            <a:pPr algn="just">
              <a:lnSpc>
                <a:spcPct val="150000"/>
              </a:lnSpc>
            </a:pPr>
            <a:endParaRPr lang="es-MX" dirty="0">
              <a:latin typeface="Montserrat" panose="00000500000000000000" pitchFamily="50" charset="0"/>
            </a:endParaRPr>
          </a:p>
          <a:p>
            <a:pPr algn="just">
              <a:lnSpc>
                <a:spcPct val="150000"/>
              </a:lnSpc>
            </a:pPr>
            <a:r>
              <a:rPr lang="es-MX" dirty="0">
                <a:latin typeface="Montserrat" panose="00000500000000000000" pitchFamily="50" charset="0"/>
              </a:rPr>
              <a:t>En este sentido, para llevar los procesos de evaluación en la modalidad a distancia, se deberá tomar en cuanta la viabilidad del proceso atendiendo a las características del estándar que se evaluará, es decir, no todos los procesos de evaluación son factibles de evaluarse en la modalidad a distancia.</a:t>
            </a:r>
          </a:p>
        </p:txBody>
      </p:sp>
    </p:spTree>
    <p:extLst>
      <p:ext uri="{BB962C8B-B14F-4D97-AF65-F5344CB8AC3E}">
        <p14:creationId xmlns:p14="http://schemas.microsoft.com/office/powerpoint/2010/main" val="1828236718"/>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95D9CDEF-28E8-4B85-B3EE-2529CBDAC937}"/>
              </a:ext>
            </a:extLst>
          </p:cNvPr>
          <p:cNvSpPr/>
          <p:nvPr/>
        </p:nvSpPr>
        <p:spPr>
          <a:xfrm>
            <a:off x="2920621" y="532263"/>
            <a:ext cx="9034818" cy="79155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t="100000" r="100000"/>
            </a:path>
            <a:tileRect l="-100000" b="-10000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sp>
        <p:nvSpPr>
          <p:cNvPr id="7" name="Título 1">
            <a:extLst>
              <a:ext uri="{FF2B5EF4-FFF2-40B4-BE49-F238E27FC236}">
                <a16:creationId xmlns:a16="http://schemas.microsoft.com/office/drawing/2014/main" id="{6F222635-AD46-47EF-A5C5-7B07B8E0EF48}"/>
              </a:ext>
            </a:extLst>
          </p:cNvPr>
          <p:cNvSpPr txBox="1">
            <a:spLocks/>
          </p:cNvSpPr>
          <p:nvPr/>
        </p:nvSpPr>
        <p:spPr>
          <a:xfrm>
            <a:off x="3713871" y="701477"/>
            <a:ext cx="8128173" cy="44767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2800" dirty="0">
                <a:effectLst>
                  <a:outerShdw blurRad="38100" dist="38100" dir="2700000" algn="tl">
                    <a:srgbClr val="000000">
                      <a:alpha val="43137"/>
                    </a:srgbClr>
                  </a:outerShdw>
                </a:effectLst>
                <a:latin typeface="Montserrat" panose="00000500000000000000" pitchFamily="50" charset="0"/>
              </a:rPr>
              <a:t>Generalidades </a:t>
            </a:r>
          </a:p>
        </p:txBody>
      </p:sp>
      <p:cxnSp>
        <p:nvCxnSpPr>
          <p:cNvPr id="8" name="Conector recto 7">
            <a:extLst>
              <a:ext uri="{FF2B5EF4-FFF2-40B4-BE49-F238E27FC236}">
                <a16:creationId xmlns:a16="http://schemas.microsoft.com/office/drawing/2014/main" id="{566D6234-543B-4449-A852-9ECEB863AC9D}"/>
              </a:ext>
            </a:extLst>
          </p:cNvPr>
          <p:cNvCxnSpPr/>
          <p:nvPr/>
        </p:nvCxnSpPr>
        <p:spPr>
          <a:xfrm>
            <a:off x="-132522" y="925314"/>
            <a:ext cx="9036000" cy="0"/>
          </a:xfrm>
          <a:prstGeom prst="line">
            <a:avLst/>
          </a:prstGeom>
          <a:ln w="76200">
            <a:solidFill>
              <a:schemeClr val="tx1">
                <a:lumMod val="65000"/>
                <a:lumOff val="35000"/>
              </a:schemeClr>
            </a:solidFill>
            <a:headEnd type="oval" w="med" len="med"/>
            <a:tailEnd type="oval" w="med" len="med"/>
          </a:ln>
          <a:effectLst>
            <a:outerShdw blurRad="50800" dist="38100" dir="8100000" algn="tr"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CuadroTexto 3">
            <a:extLst>
              <a:ext uri="{FF2B5EF4-FFF2-40B4-BE49-F238E27FC236}">
                <a16:creationId xmlns:a16="http://schemas.microsoft.com/office/drawing/2014/main" id="{9B402EA1-474C-44B6-96CE-7AF82C4FA414}"/>
              </a:ext>
            </a:extLst>
          </p:cNvPr>
          <p:cNvSpPr txBox="1"/>
          <p:nvPr/>
        </p:nvSpPr>
        <p:spPr>
          <a:xfrm>
            <a:off x="1005385" y="1962368"/>
            <a:ext cx="10181230" cy="3970318"/>
          </a:xfrm>
          <a:prstGeom prst="rect">
            <a:avLst/>
          </a:prstGeom>
          <a:noFill/>
        </p:spPr>
        <p:txBody>
          <a:bodyPr wrap="square" rtlCol="0">
            <a:spAutoFit/>
          </a:bodyPr>
          <a:lstStyle/>
          <a:p>
            <a:pPr algn="just"/>
            <a:r>
              <a:rPr lang="es-MX" dirty="0">
                <a:latin typeface="Montserrat" panose="00000500000000000000" pitchFamily="50" charset="0"/>
              </a:rPr>
              <a:t>Para determinar la viabilidad del proceso de evaluación a distancia, la ECE CONALEP analizará la posibilidad de llevar a cabo el proceso de evaluación, por lo que los Centros de Evaluación a través de su Coordinación Estatal, solicitaran la autorización de la evaluación a distancia a esta entidad.</a:t>
            </a:r>
          </a:p>
          <a:p>
            <a:pPr algn="just"/>
            <a:endParaRPr lang="es-MX" dirty="0">
              <a:latin typeface="Montserrat" panose="00000500000000000000" pitchFamily="50" charset="0"/>
            </a:endParaRPr>
          </a:p>
          <a:p>
            <a:pPr algn="just"/>
            <a:r>
              <a:rPr lang="es-MX" dirty="0">
                <a:latin typeface="Montserrat" panose="00000500000000000000" pitchFamily="50" charset="0"/>
              </a:rPr>
              <a:t>De ser autorizado por la ECE CONALEP, ésta entregará el portafolio correspondiente a esta modalidad y material para la recolección de evidencias, principalmente de desempeño.</a:t>
            </a:r>
          </a:p>
          <a:p>
            <a:pPr algn="just"/>
            <a:endParaRPr lang="es-MX" dirty="0">
              <a:latin typeface="Montserrat" panose="00000500000000000000" pitchFamily="50" charset="0"/>
            </a:endParaRPr>
          </a:p>
          <a:p>
            <a:pPr algn="just"/>
            <a:r>
              <a:rPr lang="es-MX" dirty="0">
                <a:latin typeface="Montserrat" panose="00000500000000000000" pitchFamily="50" charset="0"/>
              </a:rPr>
              <a:t> Es importante mencionar que de encontrar los mecanismos adecuados se instrumentará esta modalidad de manera permanente.</a:t>
            </a:r>
          </a:p>
          <a:p>
            <a:pPr algn="just"/>
            <a:endParaRPr lang="es-MX" dirty="0">
              <a:latin typeface="Montserrat" panose="00000500000000000000" pitchFamily="50" charset="0"/>
            </a:endParaRPr>
          </a:p>
          <a:p>
            <a:pPr algn="just"/>
            <a:r>
              <a:rPr lang="es-MX" dirty="0">
                <a:latin typeface="Montserrat" panose="00000500000000000000" pitchFamily="50" charset="0"/>
              </a:rPr>
              <a:t>Los mecanismos de operación para esta modalidad se describirán a continuación en el presente documento.</a:t>
            </a:r>
          </a:p>
        </p:txBody>
      </p:sp>
    </p:spTree>
    <p:extLst>
      <p:ext uri="{BB962C8B-B14F-4D97-AF65-F5344CB8AC3E}">
        <p14:creationId xmlns:p14="http://schemas.microsoft.com/office/powerpoint/2010/main" val="3881753389"/>
      </p:ext>
    </p:extLst>
  </p:cSld>
  <p:clrMapOvr>
    <a:masterClrMapping/>
  </p:clrMapOvr>
  <mc:AlternateContent xmlns:mc="http://schemas.openxmlformats.org/markup-compatibility/2006" xmlns:p14="http://schemas.microsoft.com/office/powerpoint/2010/main">
    <mc:Choice Requires="p14">
      <p:transition spd="slow" p14:dur="3000">
        <p:pull dir="r"/>
      </p:transition>
    </mc:Choice>
    <mc:Fallback xmlns="">
      <p:transition spd="slow">
        <p:pull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2833CF1-21A5-4C82-A543-C534F8CB7D23}"/>
              </a:ext>
            </a:extLst>
          </p:cNvPr>
          <p:cNvSpPr/>
          <p:nvPr/>
        </p:nvSpPr>
        <p:spPr>
          <a:xfrm>
            <a:off x="2920621" y="532263"/>
            <a:ext cx="9034818" cy="79155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t="100000" r="100000"/>
            </a:path>
            <a:tileRect l="-100000" b="-10000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sp>
        <p:nvSpPr>
          <p:cNvPr id="8" name="Título 1">
            <a:extLst>
              <a:ext uri="{FF2B5EF4-FFF2-40B4-BE49-F238E27FC236}">
                <a16:creationId xmlns:a16="http://schemas.microsoft.com/office/drawing/2014/main" id="{A21E3D89-3187-4D1F-920E-01EEDD5C4A1A}"/>
              </a:ext>
            </a:extLst>
          </p:cNvPr>
          <p:cNvSpPr>
            <a:spLocks noGrp="1"/>
          </p:cNvSpPr>
          <p:nvPr>
            <p:ph type="title"/>
          </p:nvPr>
        </p:nvSpPr>
        <p:spPr>
          <a:xfrm>
            <a:off x="3713871" y="701477"/>
            <a:ext cx="8128173" cy="447674"/>
          </a:xfrm>
        </p:spPr>
        <p:txBody>
          <a:bodyPr>
            <a:normAutofit fontScale="90000"/>
          </a:bodyPr>
          <a:lstStyle/>
          <a:p>
            <a:pPr algn="r"/>
            <a:r>
              <a:rPr lang="es-MX" sz="2800" dirty="0">
                <a:effectLst>
                  <a:outerShdw blurRad="38100" dist="38100" dir="2700000" algn="tl">
                    <a:srgbClr val="000000">
                      <a:alpha val="43137"/>
                    </a:srgbClr>
                  </a:outerShdw>
                </a:effectLst>
                <a:latin typeface="Montserrat" panose="00000500000000000000" pitchFamily="50" charset="0"/>
              </a:rPr>
              <a:t>Requisitos técnicos para la evaluación a distancia</a:t>
            </a:r>
          </a:p>
        </p:txBody>
      </p:sp>
      <p:cxnSp>
        <p:nvCxnSpPr>
          <p:cNvPr id="9" name="Conector recto 8">
            <a:extLst>
              <a:ext uri="{FF2B5EF4-FFF2-40B4-BE49-F238E27FC236}">
                <a16:creationId xmlns:a16="http://schemas.microsoft.com/office/drawing/2014/main" id="{47148D02-BB3C-4775-ABD0-DE1DE033B2AB}"/>
              </a:ext>
            </a:extLst>
          </p:cNvPr>
          <p:cNvCxnSpPr/>
          <p:nvPr/>
        </p:nvCxnSpPr>
        <p:spPr>
          <a:xfrm>
            <a:off x="-132522" y="925314"/>
            <a:ext cx="3780000" cy="0"/>
          </a:xfrm>
          <a:prstGeom prst="line">
            <a:avLst/>
          </a:prstGeom>
          <a:ln w="76200">
            <a:solidFill>
              <a:schemeClr val="tx1">
                <a:lumMod val="65000"/>
                <a:lumOff val="35000"/>
              </a:schemeClr>
            </a:solidFill>
            <a:headEnd type="oval" w="med" len="med"/>
            <a:tailEnd type="oval" w="med" len="med"/>
          </a:ln>
          <a:effectLst>
            <a:outerShdw blurRad="50800" dist="38100" dir="8100000" algn="tr"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 name="CuadroTexto 11">
            <a:extLst>
              <a:ext uri="{FF2B5EF4-FFF2-40B4-BE49-F238E27FC236}">
                <a16:creationId xmlns:a16="http://schemas.microsoft.com/office/drawing/2014/main" id="{7EE5D0A3-D7F6-43A1-9853-E649F1053CD7}"/>
              </a:ext>
            </a:extLst>
          </p:cNvPr>
          <p:cNvSpPr txBox="1"/>
          <p:nvPr/>
        </p:nvSpPr>
        <p:spPr>
          <a:xfrm>
            <a:off x="1331390" y="1458750"/>
            <a:ext cx="10510654" cy="338554"/>
          </a:xfrm>
          <a:prstGeom prst="rect">
            <a:avLst/>
          </a:prstGeom>
          <a:noFill/>
        </p:spPr>
        <p:txBody>
          <a:bodyPr wrap="square" rtlCol="0">
            <a:spAutoFit/>
          </a:bodyPr>
          <a:lstStyle/>
          <a:p>
            <a:pPr algn="r"/>
            <a:r>
              <a:rPr lang="es-MX" sz="1600" dirty="0">
                <a:latin typeface="Montserrat" panose="00000500000000000000" pitchFamily="50" charset="0"/>
              </a:rPr>
              <a:t>Previo al proceso de evaluación se deberán considerar los siguientes requisitos:</a:t>
            </a:r>
          </a:p>
        </p:txBody>
      </p:sp>
      <p:sp>
        <p:nvSpPr>
          <p:cNvPr id="7" name="CuadroTexto 6">
            <a:extLst>
              <a:ext uri="{FF2B5EF4-FFF2-40B4-BE49-F238E27FC236}">
                <a16:creationId xmlns:a16="http://schemas.microsoft.com/office/drawing/2014/main" id="{06000A7B-033C-4661-A27A-22560DDAC920}"/>
              </a:ext>
            </a:extLst>
          </p:cNvPr>
          <p:cNvSpPr txBox="1"/>
          <p:nvPr/>
        </p:nvSpPr>
        <p:spPr>
          <a:xfrm>
            <a:off x="3872754" y="2225037"/>
            <a:ext cx="7826188" cy="393389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Equipo de cómputo con conexión a internet tanto para el candidato como para el evaluador con un ancho de banda suficiente, que permita la buena transmisión del proceso</a:t>
            </a:r>
          </a:p>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Determinación de la aplicación de comunicación a distancia (Zoom, </a:t>
            </a:r>
            <a:r>
              <a:rPr lang="es-MX" sz="1400" dirty="0" err="1">
                <a:latin typeface="Montserrat" panose="00000500000000000000" pitchFamily="50" charset="0"/>
              </a:rPr>
              <a:t>Teams</a:t>
            </a:r>
            <a:r>
              <a:rPr lang="es-MX" sz="1400" dirty="0">
                <a:latin typeface="Montserrat" panose="00000500000000000000" pitchFamily="50" charset="0"/>
              </a:rPr>
              <a:t>, Google </a:t>
            </a:r>
            <a:r>
              <a:rPr lang="es-MX" sz="1400" dirty="0" err="1">
                <a:latin typeface="Montserrat" panose="00000500000000000000" pitchFamily="50" charset="0"/>
              </a:rPr>
              <a:t>Meet</a:t>
            </a:r>
            <a:r>
              <a:rPr lang="es-MX" sz="1400" dirty="0">
                <a:latin typeface="Montserrat" panose="00000500000000000000" pitchFamily="50" charset="0"/>
              </a:rPr>
              <a:t>, etc.)</a:t>
            </a:r>
          </a:p>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Elementos de comunicación como es el audio y video, en buenas condiciones que se deberán verificar previamente</a:t>
            </a:r>
          </a:p>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Correos electrónicos de las personas involucradas</a:t>
            </a:r>
          </a:p>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Sí es el caso, herramientas de almacenamiento en la nube</a:t>
            </a:r>
          </a:p>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Lugar de evaluación que cumpla con las condiciones para la evaluación, así como para la transmisión de la misma</a:t>
            </a:r>
          </a:p>
          <a:p>
            <a:pPr marL="285750" indent="-285750" algn="just">
              <a:lnSpc>
                <a:spcPct val="150000"/>
              </a:lnSpc>
              <a:buFont typeface="Wingdings" panose="05000000000000000000" pitchFamily="2" charset="2"/>
              <a:buChar char="§"/>
            </a:pPr>
            <a:r>
              <a:rPr lang="es-MX" sz="1400" dirty="0">
                <a:latin typeface="Montserrat" panose="00000500000000000000" pitchFamily="50" charset="0"/>
              </a:rPr>
              <a:t>Una persona que asista al candidato durante su evaluación</a:t>
            </a:r>
          </a:p>
        </p:txBody>
      </p:sp>
      <p:pic>
        <p:nvPicPr>
          <p:cNvPr id="4" name="Imagen 3" descr="Imagen que contiene Icono&#10;&#10;Descripción generada automáticamente">
            <a:extLst>
              <a:ext uri="{FF2B5EF4-FFF2-40B4-BE49-F238E27FC236}">
                <a16:creationId xmlns:a16="http://schemas.microsoft.com/office/drawing/2014/main" id="{B70CE962-897E-42D5-8DC1-53250C4786A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1656833"/>
            <a:ext cx="5172634" cy="5032074"/>
          </a:xfrm>
          <a:prstGeom prst="rect">
            <a:avLst/>
          </a:prstGeom>
          <a:effectLst>
            <a:outerShdw blurRad="50800" dist="88900" dir="8100000" algn="tr" rotWithShape="0">
              <a:prstClr val="black">
                <a:alpha val="40000"/>
              </a:prstClr>
            </a:outerShdw>
          </a:effectLst>
        </p:spPr>
      </p:pic>
      <p:pic>
        <p:nvPicPr>
          <p:cNvPr id="10" name="Imagen 9" descr="Imagen que contiene Icono&#10;&#10;Descripción generada automáticamente">
            <a:extLst>
              <a:ext uri="{FF2B5EF4-FFF2-40B4-BE49-F238E27FC236}">
                <a16:creationId xmlns:a16="http://schemas.microsoft.com/office/drawing/2014/main" id="{FBE82C62-529D-4420-BCD7-5BCCA5542C8D}"/>
              </a:ext>
            </a:extLst>
          </p:cNvPr>
          <p:cNvPicPr>
            <a:picLocks noChangeAspect="1"/>
          </p:cNvPicPr>
          <p:nvPr/>
        </p:nvPicPr>
        <p:blipFill>
          <a:blip r:embed="rId3">
            <a:alphaModFix amt="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777957" y="3302992"/>
            <a:ext cx="4309625" cy="4192516"/>
          </a:xfrm>
          <a:prstGeom prst="rect">
            <a:avLst/>
          </a:prstGeom>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501684470"/>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esquinas redondeadas 49">
            <a:extLst>
              <a:ext uri="{FF2B5EF4-FFF2-40B4-BE49-F238E27FC236}">
                <a16:creationId xmlns:a16="http://schemas.microsoft.com/office/drawing/2014/main" id="{C22582F0-EEA1-48C1-A572-B9233F5C89D6}"/>
              </a:ext>
            </a:extLst>
          </p:cNvPr>
          <p:cNvSpPr/>
          <p:nvPr/>
        </p:nvSpPr>
        <p:spPr>
          <a:xfrm>
            <a:off x="3873039" y="1979424"/>
            <a:ext cx="1800000" cy="4362450"/>
          </a:xfrm>
          <a:prstGeom prst="roundRect">
            <a:avLst>
              <a:gd name="adj" fmla="val 7671"/>
            </a:avLst>
          </a:prstGeom>
          <a:solidFill>
            <a:srgbClr val="FF33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52" name="Rectángulo: esquinas redondeadas 51">
            <a:extLst>
              <a:ext uri="{FF2B5EF4-FFF2-40B4-BE49-F238E27FC236}">
                <a16:creationId xmlns:a16="http://schemas.microsoft.com/office/drawing/2014/main" id="{3EEC175D-C9FC-4139-B782-95490596CB07}"/>
              </a:ext>
            </a:extLst>
          </p:cNvPr>
          <p:cNvSpPr>
            <a:spLocks noChangeAspect="1"/>
          </p:cNvSpPr>
          <p:nvPr/>
        </p:nvSpPr>
        <p:spPr>
          <a:xfrm>
            <a:off x="3975014" y="2074146"/>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FF3300"/>
                </a:solidFill>
                <a:effectLst>
                  <a:outerShdw blurRad="38100" dist="19050" dir="2700000" algn="tl" rotWithShape="0">
                    <a:schemeClr val="dk1">
                      <a:alpha val="40000"/>
                    </a:schemeClr>
                  </a:outerShdw>
                </a:effectLst>
                <a:latin typeface="Montserrat" panose="00000500000000000000" pitchFamily="50" charset="0"/>
              </a:rPr>
              <a:t>2</a:t>
            </a:r>
          </a:p>
        </p:txBody>
      </p:sp>
      <p:sp>
        <p:nvSpPr>
          <p:cNvPr id="30" name="Rectángulo: esquinas redondeadas 29">
            <a:extLst>
              <a:ext uri="{FF2B5EF4-FFF2-40B4-BE49-F238E27FC236}">
                <a16:creationId xmlns:a16="http://schemas.microsoft.com/office/drawing/2014/main" id="{37ABAADD-70A9-42E3-9AB4-B894AC92BBC7}"/>
              </a:ext>
            </a:extLst>
          </p:cNvPr>
          <p:cNvSpPr/>
          <p:nvPr/>
        </p:nvSpPr>
        <p:spPr>
          <a:xfrm>
            <a:off x="1278663" y="1981200"/>
            <a:ext cx="1800000" cy="4362450"/>
          </a:xfrm>
          <a:prstGeom prst="roundRect">
            <a:avLst>
              <a:gd name="adj" fmla="val 7671"/>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pic>
        <p:nvPicPr>
          <p:cNvPr id="5" name="Gráfico 4" descr="causa y efecto">
            <a:extLst>
              <a:ext uri="{FF2B5EF4-FFF2-40B4-BE49-F238E27FC236}">
                <a16:creationId xmlns:a16="http://schemas.microsoft.com/office/drawing/2014/main" id="{BC5C599E-D937-46DB-B01D-E33B53FAA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4141" y="1809714"/>
            <a:ext cx="2274862" cy="2350935"/>
          </a:xfrm>
          <a:prstGeom prst="rect">
            <a:avLst/>
          </a:prstGeom>
          <a:effectLst>
            <a:outerShdw blurRad="50800" dist="38100" dir="5400000" algn="t" rotWithShape="0">
              <a:prstClr val="black">
                <a:alpha val="40000"/>
              </a:prstClr>
            </a:outerShdw>
          </a:effectLst>
        </p:spPr>
      </p:pic>
      <p:sp>
        <p:nvSpPr>
          <p:cNvPr id="44" name="Rectángulo: esquinas redondeadas 43">
            <a:extLst>
              <a:ext uri="{FF2B5EF4-FFF2-40B4-BE49-F238E27FC236}">
                <a16:creationId xmlns:a16="http://schemas.microsoft.com/office/drawing/2014/main" id="{FFA800AA-18B1-449F-97B5-ACC890A05E63}"/>
              </a:ext>
            </a:extLst>
          </p:cNvPr>
          <p:cNvSpPr>
            <a:spLocks noChangeAspect="1"/>
          </p:cNvSpPr>
          <p:nvPr/>
        </p:nvSpPr>
        <p:spPr>
          <a:xfrm>
            <a:off x="1380638" y="2075922"/>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C00000"/>
                </a:solidFill>
                <a:effectLst>
                  <a:outerShdw blurRad="38100" dist="19050" dir="2700000" algn="tl" rotWithShape="0">
                    <a:schemeClr val="dk1">
                      <a:alpha val="40000"/>
                    </a:schemeClr>
                  </a:outerShdw>
                </a:effectLst>
                <a:latin typeface="Montserrat" panose="00000500000000000000" pitchFamily="50" charset="0"/>
              </a:rPr>
              <a:t>1</a:t>
            </a:r>
          </a:p>
        </p:txBody>
      </p:sp>
      <p:sp>
        <p:nvSpPr>
          <p:cNvPr id="46" name="CuadroTexto 45">
            <a:extLst>
              <a:ext uri="{FF2B5EF4-FFF2-40B4-BE49-F238E27FC236}">
                <a16:creationId xmlns:a16="http://schemas.microsoft.com/office/drawing/2014/main" id="{14B8D407-0B90-44AC-B6D4-6024D39AEA43}"/>
              </a:ext>
            </a:extLst>
          </p:cNvPr>
          <p:cNvSpPr txBox="1"/>
          <p:nvPr/>
        </p:nvSpPr>
        <p:spPr>
          <a:xfrm rot="16200000">
            <a:off x="367530" y="3571519"/>
            <a:ext cx="4011638" cy="830997"/>
          </a:xfrm>
          <a:prstGeom prst="rect">
            <a:avLst/>
          </a:prstGeom>
          <a:noFill/>
        </p:spPr>
        <p:txBody>
          <a:bodyPr wrap="square" rtlCol="0">
            <a:spAutoFit/>
          </a:bodyPr>
          <a:lstStyle/>
          <a:p>
            <a:pPr algn="ctr"/>
            <a:r>
              <a:rPr lang="es-MX" sz="2400" b="1" dirty="0">
                <a:solidFill>
                  <a:schemeClr val="bg1"/>
                </a:solidFill>
                <a:latin typeface="Montserrat" panose="00000500000000000000" pitchFamily="50" charset="0"/>
              </a:rPr>
              <a:t>A</a:t>
            </a:r>
            <a:r>
              <a:rPr lang="es-MX" sz="2400" dirty="0">
                <a:solidFill>
                  <a:schemeClr val="bg1"/>
                </a:solidFill>
                <a:latin typeface="Montserrat" panose="00000500000000000000" pitchFamily="50" charset="0"/>
              </a:rPr>
              <a:t>plicación del </a:t>
            </a:r>
            <a:r>
              <a:rPr lang="es-MX" sz="2400" b="1" dirty="0">
                <a:solidFill>
                  <a:schemeClr val="bg1"/>
                </a:solidFill>
                <a:latin typeface="Montserrat" panose="00000500000000000000" pitchFamily="50" charset="0"/>
              </a:rPr>
              <a:t>D</a:t>
            </a:r>
            <a:r>
              <a:rPr lang="es-MX" sz="2400" dirty="0">
                <a:solidFill>
                  <a:schemeClr val="bg1"/>
                </a:solidFill>
                <a:latin typeface="Montserrat" panose="00000500000000000000" pitchFamily="50" charset="0"/>
              </a:rPr>
              <a:t>iagnóstico</a:t>
            </a:r>
          </a:p>
        </p:txBody>
      </p:sp>
      <p:sp>
        <p:nvSpPr>
          <p:cNvPr id="58" name="Rectángulo: esquinas redondeadas 57">
            <a:extLst>
              <a:ext uri="{FF2B5EF4-FFF2-40B4-BE49-F238E27FC236}">
                <a16:creationId xmlns:a16="http://schemas.microsoft.com/office/drawing/2014/main" id="{BFC7FEC0-2C82-4572-8B19-7F7668B5948B}"/>
              </a:ext>
            </a:extLst>
          </p:cNvPr>
          <p:cNvSpPr/>
          <p:nvPr/>
        </p:nvSpPr>
        <p:spPr>
          <a:xfrm>
            <a:off x="6522003" y="1979419"/>
            <a:ext cx="1800000" cy="4362450"/>
          </a:xfrm>
          <a:prstGeom prst="roundRect">
            <a:avLst>
              <a:gd name="adj" fmla="val 7671"/>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60" name="Rectángulo: esquinas redondeadas 59">
            <a:extLst>
              <a:ext uri="{FF2B5EF4-FFF2-40B4-BE49-F238E27FC236}">
                <a16:creationId xmlns:a16="http://schemas.microsoft.com/office/drawing/2014/main" id="{F544FA24-A909-43B8-B999-DE5BF02F551A}"/>
              </a:ext>
            </a:extLst>
          </p:cNvPr>
          <p:cNvSpPr>
            <a:spLocks noChangeAspect="1"/>
          </p:cNvSpPr>
          <p:nvPr/>
        </p:nvSpPr>
        <p:spPr>
          <a:xfrm>
            <a:off x="6623978" y="2074141"/>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FFC000"/>
                </a:solidFill>
                <a:effectLst>
                  <a:outerShdw blurRad="38100" dist="19050" dir="2700000" algn="tl" rotWithShape="0">
                    <a:schemeClr val="dk1">
                      <a:alpha val="40000"/>
                    </a:schemeClr>
                  </a:outerShdw>
                </a:effectLst>
                <a:latin typeface="Montserrat" panose="00000500000000000000" pitchFamily="50" charset="0"/>
              </a:rPr>
              <a:t>3</a:t>
            </a:r>
          </a:p>
        </p:txBody>
      </p:sp>
      <p:pic>
        <p:nvPicPr>
          <p:cNvPr id="66" name="Gráfico 65" descr="causa y efecto">
            <a:extLst>
              <a:ext uri="{FF2B5EF4-FFF2-40B4-BE49-F238E27FC236}">
                <a16:creationId xmlns:a16="http://schemas.microsoft.com/office/drawing/2014/main" id="{E695F162-118F-42E7-A6C0-235EBAFAC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0506" y="1809714"/>
            <a:ext cx="2274862" cy="2350935"/>
          </a:xfrm>
          <a:prstGeom prst="rect">
            <a:avLst/>
          </a:prstGeom>
          <a:effectLst>
            <a:outerShdw blurRad="50800" dist="38100" dir="5400000" algn="t" rotWithShape="0">
              <a:prstClr val="black">
                <a:alpha val="40000"/>
              </a:prstClr>
            </a:outerShdw>
          </a:effectLst>
        </p:spPr>
      </p:pic>
      <p:pic>
        <p:nvPicPr>
          <p:cNvPr id="68" name="Picture 4" descr="Imagen relacionada">
            <a:extLst>
              <a:ext uri="{FF2B5EF4-FFF2-40B4-BE49-F238E27FC236}">
                <a16:creationId xmlns:a16="http://schemas.microsoft.com/office/drawing/2014/main" id="{4DC92F8E-3799-473B-8447-2DC3100ACD7F}"/>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4111" y="5135858"/>
            <a:ext cx="1159200" cy="1101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Imagen 69" descr="Imagen que contiene dibujo&#10;&#10;Descripción generada automáticamente">
            <a:extLst>
              <a:ext uri="{FF2B5EF4-FFF2-40B4-BE49-F238E27FC236}">
                <a16:creationId xmlns:a16="http://schemas.microsoft.com/office/drawing/2014/main" id="{6A6AE0C1-9796-4A1D-BDE3-5C2378A793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559" y="5061388"/>
            <a:ext cx="1260000" cy="1260000"/>
          </a:xfrm>
          <a:prstGeom prst="rect">
            <a:avLst/>
          </a:prstGeom>
        </p:spPr>
      </p:pic>
      <p:sp>
        <p:nvSpPr>
          <p:cNvPr id="72" name="Rectángulo: esquinas redondeadas 71">
            <a:extLst>
              <a:ext uri="{FF2B5EF4-FFF2-40B4-BE49-F238E27FC236}">
                <a16:creationId xmlns:a16="http://schemas.microsoft.com/office/drawing/2014/main" id="{39E44548-43CC-4007-959E-FA57B7E7F885}"/>
              </a:ext>
            </a:extLst>
          </p:cNvPr>
          <p:cNvSpPr/>
          <p:nvPr/>
        </p:nvSpPr>
        <p:spPr>
          <a:xfrm>
            <a:off x="9155112" y="1955491"/>
            <a:ext cx="1800000" cy="4362450"/>
          </a:xfrm>
          <a:prstGeom prst="roundRect">
            <a:avLst>
              <a:gd name="adj" fmla="val 7671"/>
            </a:avLst>
          </a:prstGeom>
          <a:solidFill>
            <a:schemeClr val="accent2">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74" name="Rectángulo: esquinas redondeadas 73">
            <a:extLst>
              <a:ext uri="{FF2B5EF4-FFF2-40B4-BE49-F238E27FC236}">
                <a16:creationId xmlns:a16="http://schemas.microsoft.com/office/drawing/2014/main" id="{8CD64640-861B-428E-A3A6-F07CBA0735DF}"/>
              </a:ext>
            </a:extLst>
          </p:cNvPr>
          <p:cNvSpPr>
            <a:spLocks noChangeAspect="1"/>
          </p:cNvSpPr>
          <p:nvPr/>
        </p:nvSpPr>
        <p:spPr>
          <a:xfrm>
            <a:off x="9257087" y="2050213"/>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CC3300"/>
                </a:solidFill>
                <a:effectLst>
                  <a:outerShdw blurRad="38100" dist="19050" dir="2700000" algn="tl" rotWithShape="0">
                    <a:schemeClr val="dk1">
                      <a:alpha val="40000"/>
                    </a:schemeClr>
                  </a:outerShdw>
                </a:effectLst>
                <a:latin typeface="Montserrat" panose="00000500000000000000" pitchFamily="50" charset="0"/>
              </a:rPr>
              <a:t>4</a:t>
            </a:r>
          </a:p>
        </p:txBody>
      </p:sp>
      <p:pic>
        <p:nvPicPr>
          <p:cNvPr id="80" name="Imagen 79" descr="Imagen que contiene alimentos, señal, reloj&#10;&#10;Descripción generada automáticamente">
            <a:extLst>
              <a:ext uri="{FF2B5EF4-FFF2-40B4-BE49-F238E27FC236}">
                <a16:creationId xmlns:a16="http://schemas.microsoft.com/office/drawing/2014/main" id="{7D719C66-0807-499C-A0ED-FC3304ABB8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4284" y="4985371"/>
            <a:ext cx="1260000" cy="1260000"/>
          </a:xfrm>
          <a:prstGeom prst="rect">
            <a:avLst/>
          </a:prstGeom>
        </p:spPr>
      </p:pic>
      <p:sp>
        <p:nvSpPr>
          <p:cNvPr id="76" name="CuadroTexto 75">
            <a:extLst>
              <a:ext uri="{FF2B5EF4-FFF2-40B4-BE49-F238E27FC236}">
                <a16:creationId xmlns:a16="http://schemas.microsoft.com/office/drawing/2014/main" id="{C09EE5C9-CE24-411C-851D-033FADCA3663}"/>
              </a:ext>
            </a:extLst>
          </p:cNvPr>
          <p:cNvSpPr txBox="1"/>
          <p:nvPr/>
        </p:nvSpPr>
        <p:spPr>
          <a:xfrm rot="16200000">
            <a:off x="8668404" y="3456021"/>
            <a:ext cx="3156528" cy="830997"/>
          </a:xfrm>
          <a:prstGeom prst="rect">
            <a:avLst/>
          </a:prstGeom>
          <a:noFill/>
        </p:spPr>
        <p:txBody>
          <a:bodyPr wrap="square" rtlCol="0">
            <a:spAutoFit/>
          </a:bodyPr>
          <a:lstStyle/>
          <a:p>
            <a:pPr algn="ctr"/>
            <a:r>
              <a:rPr lang="es-MX" sz="2400" b="1" dirty="0">
                <a:solidFill>
                  <a:schemeClr val="bg1"/>
                </a:solidFill>
                <a:latin typeface="Montserrat" panose="00000500000000000000" pitchFamily="50" charset="0"/>
              </a:rPr>
              <a:t>C</a:t>
            </a:r>
            <a:r>
              <a:rPr lang="es-MX" sz="2400" dirty="0">
                <a:solidFill>
                  <a:schemeClr val="bg1"/>
                </a:solidFill>
                <a:latin typeface="Montserrat" panose="00000500000000000000" pitchFamily="50" charset="0"/>
              </a:rPr>
              <a:t>omunicación del </a:t>
            </a:r>
            <a:r>
              <a:rPr lang="es-MX" sz="2400" b="1" dirty="0">
                <a:solidFill>
                  <a:schemeClr val="bg1"/>
                </a:solidFill>
                <a:latin typeface="Montserrat" panose="00000500000000000000" pitchFamily="50" charset="0"/>
              </a:rPr>
              <a:t>R</a:t>
            </a:r>
            <a:r>
              <a:rPr lang="es-MX" sz="2400" dirty="0">
                <a:solidFill>
                  <a:schemeClr val="bg1"/>
                </a:solidFill>
                <a:latin typeface="Montserrat" panose="00000500000000000000" pitchFamily="50" charset="0"/>
              </a:rPr>
              <a:t>esultado</a:t>
            </a:r>
          </a:p>
        </p:txBody>
      </p:sp>
      <p:sp>
        <p:nvSpPr>
          <p:cNvPr id="56" name="CuadroTexto 55">
            <a:extLst>
              <a:ext uri="{FF2B5EF4-FFF2-40B4-BE49-F238E27FC236}">
                <a16:creationId xmlns:a16="http://schemas.microsoft.com/office/drawing/2014/main" id="{CC1084C7-CD9A-4CD0-85A5-917BDAE79A1C}"/>
              </a:ext>
            </a:extLst>
          </p:cNvPr>
          <p:cNvSpPr txBox="1"/>
          <p:nvPr/>
        </p:nvSpPr>
        <p:spPr>
          <a:xfrm rot="16200000">
            <a:off x="3407736" y="3187104"/>
            <a:ext cx="3046897" cy="830997"/>
          </a:xfrm>
          <a:prstGeom prst="rect">
            <a:avLst/>
          </a:prstGeom>
          <a:noFill/>
        </p:spPr>
        <p:txBody>
          <a:bodyPr wrap="square" rtlCol="0">
            <a:spAutoFit/>
          </a:bodyPr>
          <a:lstStyle/>
          <a:p>
            <a:pPr algn="ctr"/>
            <a:r>
              <a:rPr lang="es-MX" sz="2400" b="1" dirty="0">
                <a:solidFill>
                  <a:schemeClr val="bg1"/>
                </a:solidFill>
                <a:latin typeface="Montserrat" panose="00000500000000000000" pitchFamily="50" charset="0"/>
              </a:rPr>
              <a:t>A</a:t>
            </a:r>
            <a:r>
              <a:rPr lang="es-MX" sz="2400" dirty="0">
                <a:solidFill>
                  <a:schemeClr val="bg1"/>
                </a:solidFill>
                <a:latin typeface="Montserrat" panose="00000500000000000000" pitchFamily="50" charset="0"/>
              </a:rPr>
              <a:t>cuerdo del  </a:t>
            </a:r>
            <a:r>
              <a:rPr lang="es-MX" sz="2400" b="1" dirty="0">
                <a:solidFill>
                  <a:schemeClr val="bg1"/>
                </a:solidFill>
                <a:latin typeface="Montserrat" panose="00000500000000000000" pitchFamily="50" charset="0"/>
              </a:rPr>
              <a:t>P</a:t>
            </a:r>
            <a:r>
              <a:rPr lang="es-MX" sz="2400" dirty="0">
                <a:solidFill>
                  <a:schemeClr val="bg1"/>
                </a:solidFill>
                <a:latin typeface="Montserrat" panose="00000500000000000000" pitchFamily="50" charset="0"/>
              </a:rPr>
              <a:t>lan de </a:t>
            </a:r>
            <a:r>
              <a:rPr lang="es-MX" sz="2400" b="1" dirty="0">
                <a:solidFill>
                  <a:schemeClr val="bg1"/>
                </a:solidFill>
                <a:latin typeface="Montserrat" panose="00000500000000000000" pitchFamily="50" charset="0"/>
              </a:rPr>
              <a:t>E</a:t>
            </a:r>
            <a:r>
              <a:rPr lang="es-MX" sz="2400" dirty="0">
                <a:solidFill>
                  <a:schemeClr val="bg1"/>
                </a:solidFill>
                <a:latin typeface="Montserrat" panose="00000500000000000000" pitchFamily="50" charset="0"/>
              </a:rPr>
              <a:t>valuación</a:t>
            </a:r>
          </a:p>
        </p:txBody>
      </p:sp>
      <p:sp>
        <p:nvSpPr>
          <p:cNvPr id="82" name="CuadroTexto 81">
            <a:extLst>
              <a:ext uri="{FF2B5EF4-FFF2-40B4-BE49-F238E27FC236}">
                <a16:creationId xmlns:a16="http://schemas.microsoft.com/office/drawing/2014/main" id="{9DACCEB1-41DB-4450-A240-408A6DA3FC95}"/>
              </a:ext>
            </a:extLst>
          </p:cNvPr>
          <p:cNvSpPr txBox="1"/>
          <p:nvPr/>
        </p:nvSpPr>
        <p:spPr>
          <a:xfrm rot="16200000">
            <a:off x="6093592" y="3422391"/>
            <a:ext cx="3089267" cy="830997"/>
          </a:xfrm>
          <a:prstGeom prst="rect">
            <a:avLst/>
          </a:prstGeom>
          <a:noFill/>
        </p:spPr>
        <p:txBody>
          <a:bodyPr wrap="square" rtlCol="0">
            <a:spAutoFit/>
          </a:bodyPr>
          <a:lstStyle/>
          <a:p>
            <a:pPr algn="ctr"/>
            <a:r>
              <a:rPr lang="es-MX" sz="2400" b="1" dirty="0">
                <a:solidFill>
                  <a:schemeClr val="bg1"/>
                </a:solidFill>
                <a:latin typeface="Montserrat" panose="00000500000000000000" pitchFamily="50" charset="0"/>
              </a:rPr>
              <a:t>R</a:t>
            </a:r>
            <a:r>
              <a:rPr lang="es-MX" sz="2400" dirty="0">
                <a:solidFill>
                  <a:schemeClr val="bg1"/>
                </a:solidFill>
                <a:latin typeface="Montserrat" panose="00000500000000000000" pitchFamily="50" charset="0"/>
              </a:rPr>
              <a:t>ecopilación de </a:t>
            </a:r>
            <a:r>
              <a:rPr lang="es-MX" sz="2400" b="1" dirty="0">
                <a:solidFill>
                  <a:schemeClr val="bg1"/>
                </a:solidFill>
                <a:latin typeface="Montserrat" panose="00000500000000000000" pitchFamily="50" charset="0"/>
              </a:rPr>
              <a:t>E</a:t>
            </a:r>
            <a:r>
              <a:rPr lang="es-MX" sz="2400" dirty="0">
                <a:solidFill>
                  <a:schemeClr val="bg1"/>
                </a:solidFill>
                <a:latin typeface="Montserrat" panose="00000500000000000000" pitchFamily="50" charset="0"/>
              </a:rPr>
              <a:t>videncias (IE)</a:t>
            </a:r>
          </a:p>
        </p:txBody>
      </p:sp>
      <p:sp>
        <p:nvSpPr>
          <p:cNvPr id="23" name="Elipse 22">
            <a:extLst>
              <a:ext uri="{FF2B5EF4-FFF2-40B4-BE49-F238E27FC236}">
                <a16:creationId xmlns:a16="http://schemas.microsoft.com/office/drawing/2014/main" id="{46DB3A35-5FCD-469A-9192-16A7B521B78B}"/>
              </a:ext>
            </a:extLst>
          </p:cNvPr>
          <p:cNvSpPr/>
          <p:nvPr/>
        </p:nvSpPr>
        <p:spPr>
          <a:xfrm>
            <a:off x="9664052" y="5237941"/>
            <a:ext cx="1080000" cy="108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4" name="Gráfico 83" descr="causa y efecto">
            <a:extLst>
              <a:ext uri="{FF2B5EF4-FFF2-40B4-BE49-F238E27FC236}">
                <a16:creationId xmlns:a16="http://schemas.microsoft.com/office/drawing/2014/main" id="{28805B4B-53A9-49EB-BF6B-93301EA69B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95951" y="1809714"/>
            <a:ext cx="2274862" cy="2350935"/>
          </a:xfrm>
          <a:prstGeom prst="rect">
            <a:avLst/>
          </a:prstGeom>
          <a:effectLst>
            <a:outerShdw blurRad="50800" dist="38100" dir="5400000" algn="t" rotWithShape="0">
              <a:prstClr val="black">
                <a:alpha val="40000"/>
              </a:prstClr>
            </a:outerShdw>
          </a:effectLst>
        </p:spPr>
      </p:pic>
      <p:sp>
        <p:nvSpPr>
          <p:cNvPr id="2" name="Rectángulo redondeado 3">
            <a:extLst>
              <a:ext uri="{FF2B5EF4-FFF2-40B4-BE49-F238E27FC236}">
                <a16:creationId xmlns:a16="http://schemas.microsoft.com/office/drawing/2014/main" id="{8CCC9D74-D161-4ABB-83D2-2A4E1BE00E12}"/>
              </a:ext>
            </a:extLst>
          </p:cNvPr>
          <p:cNvSpPr/>
          <p:nvPr/>
        </p:nvSpPr>
        <p:spPr>
          <a:xfrm>
            <a:off x="0" y="483423"/>
            <a:ext cx="11915333" cy="503237"/>
          </a:xfrm>
          <a:prstGeom prst="roundRect">
            <a:avLst/>
          </a:prstGeom>
          <a:solidFill>
            <a:srgbClr val="BBB287"/>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MX" sz="2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A</a:t>
            </a:r>
            <a:r>
              <a:rPr kumimoji="0" lang="es-MX" sz="280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ctividades del </a:t>
            </a:r>
            <a:r>
              <a:rPr lang="es-MX" sz="2800" b="1" i="1" kern="0" dirty="0">
                <a:solidFill>
                  <a:srgbClr val="FFFFFF"/>
                </a:solidFill>
                <a:effectLst>
                  <a:outerShdw blurRad="38100" dist="38100" dir="2700000" algn="tl">
                    <a:srgbClr val="000000">
                      <a:alpha val="43137"/>
                    </a:srgbClr>
                  </a:outerShdw>
                </a:effectLst>
                <a:latin typeface="Montserrat" panose="00000500000000000000" pitchFamily="2" charset="0"/>
                <a:ea typeface="+mn-ea"/>
                <a:cs typeface="+mn-cs"/>
              </a:rPr>
              <a:t>P</a:t>
            </a:r>
            <a:r>
              <a:rPr kumimoji="0" lang="es-MX" sz="2800" i="1"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roceso</a:t>
            </a:r>
            <a:r>
              <a:rPr kumimoji="0" lang="es-MX" sz="280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 de </a:t>
            </a:r>
            <a:r>
              <a:rPr kumimoji="0" lang="es-MX" sz="2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E</a:t>
            </a:r>
            <a:r>
              <a:rPr kumimoji="0" lang="es-MX" sz="280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valuación a </a:t>
            </a:r>
            <a:r>
              <a:rPr kumimoji="0" lang="es-MX" sz="2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D</a:t>
            </a:r>
            <a:r>
              <a:rPr kumimoji="0" lang="es-MX" sz="280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rPr>
              <a:t>istancia</a:t>
            </a:r>
            <a:endParaRPr kumimoji="0" lang="es-MX"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ontserrat" panose="00000500000000000000" pitchFamily="2" charset="0"/>
              <a:ea typeface="+mn-ea"/>
              <a:cs typeface="+mn-cs"/>
            </a:endParaRPr>
          </a:p>
        </p:txBody>
      </p:sp>
      <p:grpSp>
        <p:nvGrpSpPr>
          <p:cNvPr id="85" name="Grupo 84">
            <a:extLst>
              <a:ext uri="{FF2B5EF4-FFF2-40B4-BE49-F238E27FC236}">
                <a16:creationId xmlns:a16="http://schemas.microsoft.com/office/drawing/2014/main" id="{7C4AF86C-0B4A-4F8C-AE54-72CA3729A677}"/>
              </a:ext>
            </a:extLst>
          </p:cNvPr>
          <p:cNvGrpSpPr>
            <a:grpSpLocks noChangeAspect="1"/>
          </p:cNvGrpSpPr>
          <p:nvPr/>
        </p:nvGrpSpPr>
        <p:grpSpPr>
          <a:xfrm>
            <a:off x="829213" y="88473"/>
            <a:ext cx="1458974" cy="1458974"/>
            <a:chOff x="705050" y="1806142"/>
            <a:chExt cx="3240000" cy="3240000"/>
          </a:xfrm>
        </p:grpSpPr>
        <p:sp>
          <p:nvSpPr>
            <p:cNvPr id="86" name="Elipse 85" descr="Evaluación a distancia o remota">
              <a:extLst>
                <a:ext uri="{FF2B5EF4-FFF2-40B4-BE49-F238E27FC236}">
                  <a16:creationId xmlns:a16="http://schemas.microsoft.com/office/drawing/2014/main" id="{A4D2A3DE-2CA5-4064-B2BE-BB38C9C4F935}"/>
                </a:ext>
              </a:extLst>
            </p:cNvPr>
            <p:cNvSpPr/>
            <p:nvPr/>
          </p:nvSpPr>
          <p:spPr>
            <a:xfrm>
              <a:off x="1245050" y="2346142"/>
              <a:ext cx="2160000" cy="2160000"/>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76200">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7" name="Elipse 86">
              <a:extLst>
                <a:ext uri="{FF2B5EF4-FFF2-40B4-BE49-F238E27FC236}">
                  <a16:creationId xmlns:a16="http://schemas.microsoft.com/office/drawing/2014/main" id="{3E9ECE5B-A3D1-4EC5-B618-E7D740E44800}"/>
                </a:ext>
              </a:extLst>
            </p:cNvPr>
            <p:cNvSpPr/>
            <p:nvPr/>
          </p:nvSpPr>
          <p:spPr>
            <a:xfrm>
              <a:off x="705050" y="1806142"/>
              <a:ext cx="3240000" cy="3240000"/>
            </a:xfrm>
            <a:prstGeom prst="ellipse">
              <a:avLst/>
            </a:prstGeom>
            <a:noFill/>
            <a:ln w="57150">
              <a:solidFill>
                <a:schemeClr val="tx1"/>
              </a:solidFill>
              <a:prstDash val="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4030912757"/>
      </p:ext>
    </p:extLst>
  </p:cSld>
  <p:clrMapOvr>
    <a:masterClrMapping/>
  </p:clrMapOvr>
  <mc:AlternateContent xmlns:mc="http://schemas.openxmlformats.org/markup-compatibility/2006" xmlns:p14="http://schemas.microsoft.com/office/powerpoint/2010/main">
    <mc:Choice Requires="p14">
      <p:transition spd="slow" p14:dur="4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descr="Imagen que contiene dibujo&#10;&#10;Descripción generada automáticamente">
            <a:extLst>
              <a:ext uri="{FF2B5EF4-FFF2-40B4-BE49-F238E27FC236}">
                <a16:creationId xmlns:a16="http://schemas.microsoft.com/office/drawing/2014/main" id="{8A75CE09-B0B1-4131-903E-FFFB9931EB8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8229600" y="3416535"/>
            <a:ext cx="3420557" cy="3420557"/>
          </a:xfrm>
          <a:prstGeom prst="rect">
            <a:avLst/>
          </a:prstGeom>
        </p:spPr>
      </p:pic>
      <p:sp>
        <p:nvSpPr>
          <p:cNvPr id="6" name="CuadroTexto 5">
            <a:extLst>
              <a:ext uri="{FF2B5EF4-FFF2-40B4-BE49-F238E27FC236}">
                <a16:creationId xmlns:a16="http://schemas.microsoft.com/office/drawing/2014/main" id="{F825902F-444F-41D5-8E93-BB260648AC9C}"/>
              </a:ext>
            </a:extLst>
          </p:cNvPr>
          <p:cNvSpPr txBox="1"/>
          <p:nvPr/>
        </p:nvSpPr>
        <p:spPr>
          <a:xfrm>
            <a:off x="2197385" y="694443"/>
            <a:ext cx="9252731" cy="5444183"/>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La </a:t>
            </a:r>
            <a:r>
              <a:rPr lang="es-MX" b="1" dirty="0">
                <a:latin typeface="Montserrat" panose="00000500000000000000" pitchFamily="50" charset="0"/>
              </a:rPr>
              <a:t>primera</a:t>
            </a:r>
            <a:r>
              <a:rPr lang="es-MX" dirty="0">
                <a:latin typeface="Montserrat" panose="00000500000000000000" pitchFamily="50" charset="0"/>
              </a:rPr>
              <a:t> actividad que se podrá realizar a distancia es la </a:t>
            </a:r>
            <a:r>
              <a:rPr lang="es-MX" b="1" dirty="0">
                <a:latin typeface="Montserrat" panose="00000500000000000000" pitchFamily="50" charset="0"/>
              </a:rPr>
              <a:t>Aplicación del Diagnóstico</a:t>
            </a:r>
            <a:r>
              <a:rPr lang="es-MX" dirty="0">
                <a:latin typeface="Montserrat" panose="00000500000000000000" pitchFamily="50" charset="0"/>
              </a:rPr>
              <a:t>, está aplicación puede ser grupal o individual, para lo cuál se pueden realizar dos acciones:</a:t>
            </a:r>
          </a:p>
          <a:p>
            <a:pPr algn="just">
              <a:lnSpc>
                <a:spcPct val="150000"/>
              </a:lnSpc>
            </a:pPr>
            <a:endParaRPr lang="es-MX" dirty="0">
              <a:latin typeface="Montserrat" panose="00000500000000000000" pitchFamily="50" charset="0"/>
            </a:endParaRPr>
          </a:p>
          <a:p>
            <a:pPr marL="800100" lvl="1" indent="-342900" algn="just">
              <a:lnSpc>
                <a:spcPct val="150000"/>
              </a:lnSpc>
              <a:buFont typeface="+mj-lt"/>
              <a:buAutoNum type="arabicParenR"/>
            </a:pPr>
            <a:r>
              <a:rPr lang="es-MX" dirty="0">
                <a:latin typeface="Montserrat" panose="00000500000000000000" pitchFamily="50" charset="0"/>
              </a:rPr>
              <a:t>Enviar al candidato (s), el diagnóstico para que sea resuelto por el mismo a través de un medio electrónico, como por ejemplo el correo, para después comentar el resultado de favorable o no al proceso de evaluación a través de una videollamada. El candidato deberá regresar el documento requisitado y firmado al evaluador.</a:t>
            </a:r>
          </a:p>
          <a:p>
            <a:pPr marL="800100" lvl="1" indent="-342900" algn="just">
              <a:lnSpc>
                <a:spcPct val="150000"/>
              </a:lnSpc>
              <a:buFont typeface="+mj-lt"/>
              <a:buAutoNum type="arabicParenR"/>
            </a:pPr>
            <a:endParaRPr lang="es-MX" dirty="0">
              <a:latin typeface="Montserrat" panose="00000500000000000000" pitchFamily="50" charset="0"/>
            </a:endParaRPr>
          </a:p>
          <a:p>
            <a:pPr marL="800100" lvl="1" indent="-342900" algn="just">
              <a:lnSpc>
                <a:spcPct val="150000"/>
              </a:lnSpc>
              <a:buFont typeface="+mj-lt"/>
              <a:buAutoNum type="arabicParenR"/>
            </a:pPr>
            <a:r>
              <a:rPr lang="es-MX" dirty="0">
                <a:latin typeface="Montserrat" panose="00000500000000000000" pitchFamily="50" charset="0"/>
              </a:rPr>
              <a:t>La otra forma es que el evaluador lo aplique directamente al candidato con el documento en mano a través de la videollamada que se tenga con el candidato, y posteriormente recabe la firma.</a:t>
            </a:r>
          </a:p>
        </p:txBody>
      </p:sp>
      <p:sp>
        <p:nvSpPr>
          <p:cNvPr id="7" name="Rectángulo: esquinas redondeadas 6">
            <a:extLst>
              <a:ext uri="{FF2B5EF4-FFF2-40B4-BE49-F238E27FC236}">
                <a16:creationId xmlns:a16="http://schemas.microsoft.com/office/drawing/2014/main" id="{09898DA5-6099-4C8C-A3B1-30488BA94913}"/>
              </a:ext>
            </a:extLst>
          </p:cNvPr>
          <p:cNvSpPr/>
          <p:nvPr/>
        </p:nvSpPr>
        <p:spPr>
          <a:xfrm>
            <a:off x="12568" y="67235"/>
            <a:ext cx="1800000" cy="6723529"/>
          </a:xfrm>
          <a:prstGeom prst="roundRect">
            <a:avLst>
              <a:gd name="adj" fmla="val 7671"/>
            </a:avLst>
          </a:prstGeom>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8" name="Rectángulo: esquinas redondeadas 7">
            <a:extLst>
              <a:ext uri="{FF2B5EF4-FFF2-40B4-BE49-F238E27FC236}">
                <a16:creationId xmlns:a16="http://schemas.microsoft.com/office/drawing/2014/main" id="{6878618E-7286-4FAE-8CB2-9781B688EE11}"/>
              </a:ext>
            </a:extLst>
          </p:cNvPr>
          <p:cNvSpPr>
            <a:spLocks noChangeAspect="1"/>
          </p:cNvSpPr>
          <p:nvPr/>
        </p:nvSpPr>
        <p:spPr>
          <a:xfrm>
            <a:off x="110476"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C00000"/>
                </a:solidFill>
                <a:effectLst>
                  <a:outerShdw blurRad="38100" dist="19050" dir="2700000" algn="tl" rotWithShape="0">
                    <a:schemeClr val="dk1">
                      <a:alpha val="40000"/>
                    </a:schemeClr>
                  </a:outerShdw>
                </a:effectLst>
                <a:latin typeface="Montserrat" panose="00000500000000000000" pitchFamily="50" charset="0"/>
              </a:rPr>
              <a:t>1</a:t>
            </a:r>
          </a:p>
        </p:txBody>
      </p:sp>
      <p:sp>
        <p:nvSpPr>
          <p:cNvPr id="33" name="CuadroTexto 32">
            <a:extLst>
              <a:ext uri="{FF2B5EF4-FFF2-40B4-BE49-F238E27FC236}">
                <a16:creationId xmlns:a16="http://schemas.microsoft.com/office/drawing/2014/main" id="{65FA6DA5-5553-4939-899D-39E7043E2F40}"/>
              </a:ext>
            </a:extLst>
          </p:cNvPr>
          <p:cNvSpPr txBox="1"/>
          <p:nvPr/>
        </p:nvSpPr>
        <p:spPr>
          <a:xfrm rot="16200000">
            <a:off x="-2296715" y="3105834"/>
            <a:ext cx="6723531" cy="646331"/>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A</a:t>
            </a:r>
            <a:r>
              <a:rPr lang="es-MX" sz="3600" dirty="0">
                <a:solidFill>
                  <a:schemeClr val="bg1"/>
                </a:solidFill>
                <a:latin typeface="Montserrat" panose="00000500000000000000" pitchFamily="50" charset="0"/>
              </a:rPr>
              <a:t>plicación del </a:t>
            </a:r>
            <a:r>
              <a:rPr lang="es-MX" sz="3600" b="1" dirty="0">
                <a:solidFill>
                  <a:schemeClr val="bg1"/>
                </a:solidFill>
                <a:latin typeface="Montserrat" panose="00000500000000000000" pitchFamily="50" charset="0"/>
              </a:rPr>
              <a:t>D</a:t>
            </a:r>
            <a:r>
              <a:rPr lang="es-MX" sz="3600" dirty="0">
                <a:solidFill>
                  <a:schemeClr val="bg1"/>
                </a:solidFill>
                <a:latin typeface="Montserrat" panose="00000500000000000000" pitchFamily="50" charset="0"/>
              </a:rPr>
              <a:t>iagnóstico</a:t>
            </a:r>
          </a:p>
        </p:txBody>
      </p:sp>
    </p:spTree>
    <p:extLst>
      <p:ext uri="{BB962C8B-B14F-4D97-AF65-F5344CB8AC3E}">
        <p14:creationId xmlns:p14="http://schemas.microsoft.com/office/powerpoint/2010/main" val="1535401335"/>
      </p:ext>
    </p:extLst>
  </p:cSld>
  <p:clrMapOvr>
    <a:masterClrMapping/>
  </p:clrMapOvr>
  <mc:AlternateContent xmlns:mc="http://schemas.openxmlformats.org/markup-compatibility/2006" xmlns:p14="http://schemas.microsoft.com/office/powerpoint/2010/main">
    <mc:Choice Requires="p14">
      <p:transition spd="slow" p14:dur="4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vertical)">
                                      <p:cBhvr>
                                        <p:cTn id="7" dur="3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09898DA5-6099-4C8C-A3B1-30488BA94913}"/>
              </a:ext>
            </a:extLst>
          </p:cNvPr>
          <p:cNvSpPr/>
          <p:nvPr/>
        </p:nvSpPr>
        <p:spPr>
          <a:xfrm>
            <a:off x="-1505" y="67235"/>
            <a:ext cx="1800000" cy="6723529"/>
          </a:xfrm>
          <a:prstGeom prst="roundRect">
            <a:avLst>
              <a:gd name="adj" fmla="val 7671"/>
            </a:avLst>
          </a:prstGeom>
          <a:solidFill>
            <a:srgbClr val="FF33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8" name="Rectángulo: esquinas redondeadas 7">
            <a:extLst>
              <a:ext uri="{FF2B5EF4-FFF2-40B4-BE49-F238E27FC236}">
                <a16:creationId xmlns:a16="http://schemas.microsoft.com/office/drawing/2014/main" id="{6878618E-7286-4FAE-8CB2-9781B688EE11}"/>
              </a:ext>
            </a:extLst>
          </p:cNvPr>
          <p:cNvSpPr>
            <a:spLocks noChangeAspect="1"/>
          </p:cNvSpPr>
          <p:nvPr/>
        </p:nvSpPr>
        <p:spPr>
          <a:xfrm>
            <a:off x="96403"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FF3300"/>
                </a:solidFill>
                <a:effectLst>
                  <a:outerShdw blurRad="38100" dist="19050" dir="2700000" algn="tl" rotWithShape="0">
                    <a:schemeClr val="dk1">
                      <a:alpha val="40000"/>
                    </a:schemeClr>
                  </a:outerShdw>
                </a:effectLst>
                <a:latin typeface="Montserrat" panose="00000500000000000000" pitchFamily="50" charset="0"/>
              </a:rPr>
              <a:t>2</a:t>
            </a:r>
          </a:p>
        </p:txBody>
      </p:sp>
      <p:sp>
        <p:nvSpPr>
          <p:cNvPr id="33" name="CuadroTexto 32">
            <a:extLst>
              <a:ext uri="{FF2B5EF4-FFF2-40B4-BE49-F238E27FC236}">
                <a16:creationId xmlns:a16="http://schemas.microsoft.com/office/drawing/2014/main" id="{65FA6DA5-5553-4939-899D-39E7043E2F40}"/>
              </a:ext>
            </a:extLst>
          </p:cNvPr>
          <p:cNvSpPr txBox="1"/>
          <p:nvPr/>
        </p:nvSpPr>
        <p:spPr>
          <a:xfrm rot="16200000">
            <a:off x="-2173002"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A</a:t>
            </a:r>
            <a:r>
              <a:rPr lang="es-MX" sz="3600" dirty="0">
                <a:solidFill>
                  <a:schemeClr val="bg1"/>
                </a:solidFill>
                <a:latin typeface="Montserrat" panose="00000500000000000000" pitchFamily="50" charset="0"/>
              </a:rPr>
              <a:t>cuerdo del </a:t>
            </a:r>
            <a:r>
              <a:rPr lang="es-MX" sz="3600" b="1" dirty="0">
                <a:solidFill>
                  <a:schemeClr val="bg1"/>
                </a:solidFill>
                <a:latin typeface="Montserrat" panose="00000500000000000000" pitchFamily="50" charset="0"/>
              </a:rPr>
              <a:t>P</a:t>
            </a:r>
            <a:r>
              <a:rPr lang="es-MX" sz="3600" dirty="0">
                <a:solidFill>
                  <a:schemeClr val="bg1"/>
                </a:solidFill>
                <a:latin typeface="Montserrat" panose="00000500000000000000" pitchFamily="50" charset="0"/>
              </a:rPr>
              <a:t>lan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valuación</a:t>
            </a:r>
          </a:p>
        </p:txBody>
      </p:sp>
      <p:pic>
        <p:nvPicPr>
          <p:cNvPr id="2" name="Imagen 1" descr="Imagen que contiene alimentos, señal, reloj&#10;&#10;Descripción generada automáticamente">
            <a:extLst>
              <a:ext uri="{FF2B5EF4-FFF2-40B4-BE49-F238E27FC236}">
                <a16:creationId xmlns:a16="http://schemas.microsoft.com/office/drawing/2014/main" id="{027457D1-5B21-41AB-920E-A50C90B9252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8772000" y="3370764"/>
            <a:ext cx="3420000" cy="3420000"/>
          </a:xfrm>
          <a:prstGeom prst="rect">
            <a:avLst/>
          </a:prstGeom>
        </p:spPr>
      </p:pic>
      <p:sp>
        <p:nvSpPr>
          <p:cNvPr id="3" name="CuadroTexto 2">
            <a:extLst>
              <a:ext uri="{FF2B5EF4-FFF2-40B4-BE49-F238E27FC236}">
                <a16:creationId xmlns:a16="http://schemas.microsoft.com/office/drawing/2014/main" id="{D20F3641-B226-4C23-B8B2-DFACCB4E97EF}"/>
              </a:ext>
            </a:extLst>
          </p:cNvPr>
          <p:cNvSpPr txBox="1"/>
          <p:nvPr/>
        </p:nvSpPr>
        <p:spPr>
          <a:xfrm>
            <a:off x="2150194" y="283570"/>
            <a:ext cx="9252731" cy="6275179"/>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La </a:t>
            </a:r>
            <a:r>
              <a:rPr lang="es-MX" b="1" dirty="0">
                <a:latin typeface="Montserrat" panose="00000500000000000000" pitchFamily="50" charset="0"/>
              </a:rPr>
              <a:t>segunda</a:t>
            </a:r>
            <a:r>
              <a:rPr lang="es-MX" dirty="0">
                <a:latin typeface="Montserrat" panose="00000500000000000000" pitchFamily="50" charset="0"/>
              </a:rPr>
              <a:t> actividad que se puede realizar a distancia será el </a:t>
            </a:r>
            <a:r>
              <a:rPr lang="es-MX" b="1" dirty="0">
                <a:latin typeface="Montserrat" panose="00000500000000000000" pitchFamily="50" charset="0"/>
              </a:rPr>
              <a:t>Acuerdo del Plan de Evaluación</a:t>
            </a:r>
            <a:r>
              <a:rPr lang="es-MX" dirty="0">
                <a:latin typeface="Montserrat" panose="00000500000000000000" pitchFamily="50" charset="0"/>
              </a:rPr>
              <a:t>, que para efectos de esta modalidad se ha modificado dentro del portafolio de evidencias agregando un apartado donde se deberán describir las </a:t>
            </a:r>
            <a:r>
              <a:rPr lang="es-ES_tradnl" sz="1800" b="1" dirty="0">
                <a:effectLst/>
                <a:latin typeface="Montserrat" panose="00000500000000000000" pitchFamily="50" charset="0"/>
                <a:ea typeface="Calibri" panose="020F0502020204030204" pitchFamily="34" charset="0"/>
                <a:cs typeface="Arial" panose="020B0604020202020204" pitchFamily="34" charset="0"/>
              </a:rPr>
              <a:t>Acciones para la recopilación de evidencias a distancia</a:t>
            </a:r>
            <a:r>
              <a:rPr lang="es-ES_tradnl" sz="1800" dirty="0">
                <a:effectLst/>
                <a:latin typeface="Montserrat" panose="00000500000000000000" pitchFamily="50" charset="0"/>
                <a:ea typeface="Calibri" panose="020F0502020204030204" pitchFamily="34" charset="0"/>
                <a:cs typeface="Arial" panose="020B0604020202020204" pitchFamily="34" charset="0"/>
              </a:rPr>
              <a:t>, principalmente de las evidencias de desempeño. </a:t>
            </a:r>
            <a:r>
              <a:rPr lang="es-ES_tradnl" dirty="0">
                <a:latin typeface="Montserrat" panose="00000500000000000000" pitchFamily="50" charset="0"/>
                <a:ea typeface="Calibri" panose="020F0502020204030204" pitchFamily="34" charset="0"/>
                <a:cs typeface="Arial" panose="020B0604020202020204" pitchFamily="34" charset="0"/>
              </a:rPr>
              <a:t>Estas acciones deberán incluir fotografías,  vídeos y aspectos técnicos.</a:t>
            </a:r>
            <a:endParaRPr lang="es-ES_tradnl" sz="1800" dirty="0">
              <a:effectLst/>
              <a:latin typeface="Montserrat" panose="00000500000000000000" pitchFamily="50" charset="0"/>
              <a:ea typeface="Calibri" panose="020F0502020204030204" pitchFamily="34"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endParaRPr lang="es-ES_tradnl" dirty="0">
              <a:latin typeface="Montserrat" panose="00000500000000000000" pitchFamily="50" charset="0"/>
              <a:cs typeface="Arial" panose="020B0604020202020204" pitchFamily="34" charset="0"/>
            </a:endParaRPr>
          </a:p>
          <a:p>
            <a:pPr algn="just">
              <a:lnSpc>
                <a:spcPct val="150000"/>
              </a:lnSpc>
            </a:pPr>
            <a:r>
              <a:rPr lang="es-MX" dirty="0">
                <a:latin typeface="Montserrat" panose="00000500000000000000" pitchFamily="50" charset="0"/>
              </a:rPr>
              <a:t>El portafolio para los procesos a distancia será proporcionado por la ECE CONALEP, cuando se hayan autorizado la realización de los procesos.</a:t>
            </a:r>
          </a:p>
        </p:txBody>
      </p:sp>
      <p:grpSp>
        <p:nvGrpSpPr>
          <p:cNvPr id="14" name="Grupo 13">
            <a:extLst>
              <a:ext uri="{FF2B5EF4-FFF2-40B4-BE49-F238E27FC236}">
                <a16:creationId xmlns:a16="http://schemas.microsoft.com/office/drawing/2014/main" id="{56A66CD0-5BBE-4BFF-B95D-4A2BC88B9A43}"/>
              </a:ext>
            </a:extLst>
          </p:cNvPr>
          <p:cNvGrpSpPr/>
          <p:nvPr/>
        </p:nvGrpSpPr>
        <p:grpSpPr>
          <a:xfrm>
            <a:off x="2261935" y="2866486"/>
            <a:ext cx="9252731" cy="2692707"/>
            <a:chOff x="2261935" y="2890633"/>
            <a:chExt cx="9470520" cy="2762636"/>
          </a:xfrm>
          <a:effectLst>
            <a:outerShdw blurRad="50800" dist="38100" dir="2700000" algn="tl" rotWithShape="0">
              <a:prstClr val="black">
                <a:alpha val="40000"/>
              </a:prstClr>
            </a:outerShdw>
          </a:effectLst>
        </p:grpSpPr>
        <p:pic>
          <p:nvPicPr>
            <p:cNvPr id="12" name="Imagen 11">
              <a:extLst>
                <a:ext uri="{FF2B5EF4-FFF2-40B4-BE49-F238E27FC236}">
                  <a16:creationId xmlns:a16="http://schemas.microsoft.com/office/drawing/2014/main" id="{0C13C861-FD22-43A7-85DB-A1917DCAC9E3}"/>
                </a:ext>
              </a:extLst>
            </p:cNvPr>
            <p:cNvPicPr>
              <a:picLocks noChangeAspect="1"/>
            </p:cNvPicPr>
            <p:nvPr/>
          </p:nvPicPr>
          <p:blipFill>
            <a:blip r:embed="rId3"/>
            <a:stretch>
              <a:fillRect/>
            </a:stretch>
          </p:blipFill>
          <p:spPr>
            <a:xfrm>
              <a:off x="2261935" y="2890633"/>
              <a:ext cx="9450119" cy="2762636"/>
            </a:xfrm>
            <a:prstGeom prst="rect">
              <a:avLst/>
            </a:prstGeom>
            <a:ln>
              <a:noFill/>
            </a:ln>
            <a:effectLst>
              <a:softEdge rad="112500"/>
            </a:effectLst>
          </p:spPr>
        </p:pic>
        <p:sp>
          <p:nvSpPr>
            <p:cNvPr id="13" name="Rectángulo: esquinas redondeadas 12">
              <a:extLst>
                <a:ext uri="{FF2B5EF4-FFF2-40B4-BE49-F238E27FC236}">
                  <a16:creationId xmlns:a16="http://schemas.microsoft.com/office/drawing/2014/main" id="{894685D2-DC91-4082-9449-DE6D698A44EE}"/>
                </a:ext>
              </a:extLst>
            </p:cNvPr>
            <p:cNvSpPr/>
            <p:nvPr/>
          </p:nvSpPr>
          <p:spPr>
            <a:xfrm>
              <a:off x="9383151" y="3510004"/>
              <a:ext cx="2349304" cy="8791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305852400"/>
      </p:ext>
    </p:extLst>
  </p:cSld>
  <p:clrMapOvr>
    <a:masterClrMapping/>
  </p:clrMapOvr>
  <mc:AlternateContent xmlns:mc="http://schemas.openxmlformats.org/markup-compatibility/2006" xmlns:p14="http://schemas.microsoft.com/office/powerpoint/2010/main">
    <mc:Choice Requires="p14">
      <p:transition spd="slow" p14:dur="3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6878618E-7286-4FAE-8CB2-9781B688EE11}"/>
              </a:ext>
            </a:extLst>
          </p:cNvPr>
          <p:cNvSpPr>
            <a:spLocks noChangeAspect="1"/>
          </p:cNvSpPr>
          <p:nvPr/>
        </p:nvSpPr>
        <p:spPr>
          <a:xfrm>
            <a:off x="448102"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FF3300"/>
                </a:solidFill>
                <a:effectLst>
                  <a:outerShdw blurRad="38100" dist="19050" dir="2700000" algn="tl" rotWithShape="0">
                    <a:schemeClr val="dk1">
                      <a:alpha val="40000"/>
                    </a:schemeClr>
                  </a:outerShdw>
                </a:effectLst>
                <a:latin typeface="Montserrat" panose="00000500000000000000" pitchFamily="50" charset="0"/>
              </a:rPr>
              <a:t>2</a:t>
            </a:r>
          </a:p>
        </p:txBody>
      </p:sp>
      <p:pic>
        <p:nvPicPr>
          <p:cNvPr id="2" name="Imagen 1" descr="Imagen que contiene alimentos, señal, reloj&#10;&#10;Descripción generada automáticamente">
            <a:extLst>
              <a:ext uri="{FF2B5EF4-FFF2-40B4-BE49-F238E27FC236}">
                <a16:creationId xmlns:a16="http://schemas.microsoft.com/office/drawing/2014/main" id="{027457D1-5B21-41AB-920E-A50C90B9252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8772000" y="3370764"/>
            <a:ext cx="3420000" cy="3420000"/>
          </a:xfrm>
          <a:prstGeom prst="rect">
            <a:avLst/>
          </a:prstGeom>
        </p:spPr>
      </p:pic>
      <p:sp>
        <p:nvSpPr>
          <p:cNvPr id="3" name="CuadroTexto 2">
            <a:extLst>
              <a:ext uri="{FF2B5EF4-FFF2-40B4-BE49-F238E27FC236}">
                <a16:creationId xmlns:a16="http://schemas.microsoft.com/office/drawing/2014/main" id="{D20F3641-B226-4C23-B8B2-DFACCB4E97EF}"/>
              </a:ext>
            </a:extLst>
          </p:cNvPr>
          <p:cNvSpPr txBox="1"/>
          <p:nvPr/>
        </p:nvSpPr>
        <p:spPr>
          <a:xfrm>
            <a:off x="2150194" y="490440"/>
            <a:ext cx="9252731" cy="6275179"/>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Se deberá requisitar también el apartado </a:t>
            </a:r>
            <a:r>
              <a:rPr lang="es-ES_tradnl" sz="1800" b="1" dirty="0">
                <a:effectLst/>
                <a:latin typeface="Montserrat" panose="00000500000000000000" pitchFamily="50" charset="0"/>
                <a:ea typeface="Calibri" panose="020F0502020204030204" pitchFamily="34" charset="0"/>
                <a:cs typeface="Arial" panose="020B0604020202020204" pitchFamily="34" charset="0"/>
              </a:rPr>
              <a:t>Requerimientos para el proceso a distancia</a:t>
            </a:r>
            <a:r>
              <a:rPr lang="es-MX" sz="1800" dirty="0">
                <a:effectLst/>
                <a:latin typeface="Montserrat" panose="00000500000000000000" pitchFamily="50" charset="0"/>
                <a:ea typeface="Calibri" panose="020F0502020204030204" pitchFamily="34" charset="0"/>
                <a:cs typeface="Arial" panose="020B0604020202020204" pitchFamily="34" charset="0"/>
              </a:rPr>
              <a:t>, que se localiza en la sección final del Acuerdo del Plan de Evaluación.</a:t>
            </a: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endParaRPr lang="es-MX" dirty="0">
              <a:latin typeface="Montserrat" panose="00000500000000000000" pitchFamily="50" charset="0"/>
              <a:cs typeface="Arial" panose="020B0604020202020204" pitchFamily="34" charset="0"/>
            </a:endParaRPr>
          </a:p>
          <a:p>
            <a:pPr algn="just">
              <a:lnSpc>
                <a:spcPct val="150000"/>
              </a:lnSpc>
            </a:pPr>
            <a:r>
              <a:rPr lang="es-MX" dirty="0">
                <a:latin typeface="Montserrat" panose="00000500000000000000" pitchFamily="50" charset="0"/>
                <a:cs typeface="Arial" panose="020B0604020202020204" pitchFamily="34" charset="0"/>
              </a:rPr>
              <a:t>Se deberán acordar con el candidato los requerimientos técnicos a utilizar para el proceso de evaluación a distancia de forma específica y se registraran es este espacio.</a:t>
            </a:r>
            <a:endParaRPr lang="es-MX" dirty="0">
              <a:latin typeface="Montserrat" panose="00000500000000000000" pitchFamily="50" charset="0"/>
            </a:endParaRPr>
          </a:p>
        </p:txBody>
      </p:sp>
      <p:grpSp>
        <p:nvGrpSpPr>
          <p:cNvPr id="9" name="Grupo 8">
            <a:extLst>
              <a:ext uri="{FF2B5EF4-FFF2-40B4-BE49-F238E27FC236}">
                <a16:creationId xmlns:a16="http://schemas.microsoft.com/office/drawing/2014/main" id="{A27E60C5-9108-4550-BF7C-FD28EDC84435}"/>
              </a:ext>
            </a:extLst>
          </p:cNvPr>
          <p:cNvGrpSpPr/>
          <p:nvPr/>
        </p:nvGrpSpPr>
        <p:grpSpPr>
          <a:xfrm>
            <a:off x="2245349" y="2091543"/>
            <a:ext cx="9438126" cy="3153215"/>
            <a:chOff x="2245349" y="2091543"/>
            <a:chExt cx="9438126" cy="3153215"/>
          </a:xfrm>
        </p:grpSpPr>
        <p:pic>
          <p:nvPicPr>
            <p:cNvPr id="5" name="Imagen 4">
              <a:extLst>
                <a:ext uri="{FF2B5EF4-FFF2-40B4-BE49-F238E27FC236}">
                  <a16:creationId xmlns:a16="http://schemas.microsoft.com/office/drawing/2014/main" id="{D0656AB7-EA9A-4717-87B0-5413E8729F8F}"/>
                </a:ext>
              </a:extLst>
            </p:cNvPr>
            <p:cNvPicPr>
              <a:picLocks noChangeAspect="1"/>
            </p:cNvPicPr>
            <p:nvPr/>
          </p:nvPicPr>
          <p:blipFill>
            <a:blip r:embed="rId3"/>
            <a:stretch>
              <a:fillRect/>
            </a:stretch>
          </p:blipFill>
          <p:spPr>
            <a:xfrm>
              <a:off x="2261935" y="2091543"/>
              <a:ext cx="9421540" cy="3153215"/>
            </a:xfrm>
            <a:prstGeom prst="rect">
              <a:avLst/>
            </a:prstGeom>
            <a:ln>
              <a:noFill/>
            </a:ln>
            <a:effectLst>
              <a:softEdge rad="112500"/>
            </a:effectLst>
          </p:spPr>
        </p:pic>
        <p:sp>
          <p:nvSpPr>
            <p:cNvPr id="6" name="Rectángulo: esquinas redondeadas 5">
              <a:extLst>
                <a:ext uri="{FF2B5EF4-FFF2-40B4-BE49-F238E27FC236}">
                  <a16:creationId xmlns:a16="http://schemas.microsoft.com/office/drawing/2014/main" id="{D413DAC5-4937-4B21-A4CC-582421BD2F3C}"/>
                </a:ext>
              </a:extLst>
            </p:cNvPr>
            <p:cNvSpPr/>
            <p:nvPr/>
          </p:nvSpPr>
          <p:spPr>
            <a:xfrm>
              <a:off x="2245349" y="3546374"/>
              <a:ext cx="1946823" cy="8791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Rectángulo: esquinas redondeadas 3">
            <a:extLst>
              <a:ext uri="{FF2B5EF4-FFF2-40B4-BE49-F238E27FC236}">
                <a16:creationId xmlns:a16="http://schemas.microsoft.com/office/drawing/2014/main" id="{08D1D0DC-6385-4497-AE04-8DE4311E71DE}"/>
              </a:ext>
            </a:extLst>
          </p:cNvPr>
          <p:cNvSpPr/>
          <p:nvPr/>
        </p:nvSpPr>
        <p:spPr>
          <a:xfrm>
            <a:off x="-1505" y="67235"/>
            <a:ext cx="1800000" cy="6723529"/>
          </a:xfrm>
          <a:prstGeom prst="roundRect">
            <a:avLst>
              <a:gd name="adj" fmla="val 7671"/>
            </a:avLst>
          </a:prstGeom>
          <a:solidFill>
            <a:srgbClr val="FF33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11" name="Rectángulo: esquinas redondeadas 10">
            <a:extLst>
              <a:ext uri="{FF2B5EF4-FFF2-40B4-BE49-F238E27FC236}">
                <a16:creationId xmlns:a16="http://schemas.microsoft.com/office/drawing/2014/main" id="{C3D2B645-B1E2-46E2-BBC8-9E018BD58412}"/>
              </a:ext>
            </a:extLst>
          </p:cNvPr>
          <p:cNvSpPr>
            <a:spLocks noChangeAspect="1"/>
          </p:cNvSpPr>
          <p:nvPr/>
        </p:nvSpPr>
        <p:spPr>
          <a:xfrm>
            <a:off x="96403"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FF3300"/>
                </a:solidFill>
                <a:effectLst>
                  <a:outerShdw blurRad="38100" dist="19050" dir="2700000" algn="tl" rotWithShape="0">
                    <a:schemeClr val="dk1">
                      <a:alpha val="40000"/>
                    </a:schemeClr>
                  </a:outerShdw>
                </a:effectLst>
                <a:latin typeface="Montserrat" panose="00000500000000000000" pitchFamily="50" charset="0"/>
              </a:rPr>
              <a:t>2</a:t>
            </a:r>
          </a:p>
        </p:txBody>
      </p:sp>
      <p:sp>
        <p:nvSpPr>
          <p:cNvPr id="13" name="CuadroTexto 12">
            <a:extLst>
              <a:ext uri="{FF2B5EF4-FFF2-40B4-BE49-F238E27FC236}">
                <a16:creationId xmlns:a16="http://schemas.microsoft.com/office/drawing/2014/main" id="{4ED69836-62FF-481E-814A-86FAE8E015F6}"/>
              </a:ext>
            </a:extLst>
          </p:cNvPr>
          <p:cNvSpPr txBox="1"/>
          <p:nvPr/>
        </p:nvSpPr>
        <p:spPr>
          <a:xfrm rot="16200000">
            <a:off x="-2173002"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A</a:t>
            </a:r>
            <a:r>
              <a:rPr lang="es-MX" sz="3600" dirty="0">
                <a:solidFill>
                  <a:schemeClr val="bg1"/>
                </a:solidFill>
                <a:latin typeface="Montserrat" panose="00000500000000000000" pitchFamily="50" charset="0"/>
              </a:rPr>
              <a:t>cuerdo del </a:t>
            </a:r>
            <a:r>
              <a:rPr lang="es-MX" sz="3600" b="1" dirty="0">
                <a:solidFill>
                  <a:schemeClr val="bg1"/>
                </a:solidFill>
                <a:latin typeface="Montserrat" panose="00000500000000000000" pitchFamily="50" charset="0"/>
              </a:rPr>
              <a:t>P</a:t>
            </a:r>
            <a:r>
              <a:rPr lang="es-MX" sz="3600" dirty="0">
                <a:solidFill>
                  <a:schemeClr val="bg1"/>
                </a:solidFill>
                <a:latin typeface="Montserrat" panose="00000500000000000000" pitchFamily="50" charset="0"/>
              </a:rPr>
              <a:t>lan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valuación</a:t>
            </a:r>
          </a:p>
        </p:txBody>
      </p:sp>
    </p:spTree>
    <p:extLst>
      <p:ext uri="{BB962C8B-B14F-4D97-AF65-F5344CB8AC3E}">
        <p14:creationId xmlns:p14="http://schemas.microsoft.com/office/powerpoint/2010/main" val="1304359811"/>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alimentos, señal, reloj&#10;&#10;Descripción generada automáticamente">
            <a:extLst>
              <a:ext uri="{FF2B5EF4-FFF2-40B4-BE49-F238E27FC236}">
                <a16:creationId xmlns:a16="http://schemas.microsoft.com/office/drawing/2014/main" id="{027457D1-5B21-41AB-920E-A50C90B92526}"/>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8772000" y="3370764"/>
            <a:ext cx="3420000" cy="3420000"/>
          </a:xfrm>
          <a:prstGeom prst="rect">
            <a:avLst/>
          </a:prstGeom>
        </p:spPr>
      </p:pic>
      <p:sp>
        <p:nvSpPr>
          <p:cNvPr id="3" name="CuadroTexto 2">
            <a:extLst>
              <a:ext uri="{FF2B5EF4-FFF2-40B4-BE49-F238E27FC236}">
                <a16:creationId xmlns:a16="http://schemas.microsoft.com/office/drawing/2014/main" id="{D20F3641-B226-4C23-B8B2-DFACCB4E97EF}"/>
              </a:ext>
            </a:extLst>
          </p:cNvPr>
          <p:cNvSpPr txBox="1"/>
          <p:nvPr/>
        </p:nvSpPr>
        <p:spPr>
          <a:xfrm>
            <a:off x="2150194" y="1279361"/>
            <a:ext cx="9252731" cy="4197688"/>
          </a:xfrm>
          <a:prstGeom prst="rect">
            <a:avLst/>
          </a:prstGeom>
          <a:noFill/>
        </p:spPr>
        <p:txBody>
          <a:bodyPr wrap="square" rtlCol="0">
            <a:spAutoFit/>
          </a:bodyPr>
          <a:lstStyle/>
          <a:p>
            <a:pPr algn="just">
              <a:lnSpc>
                <a:spcPct val="150000"/>
              </a:lnSpc>
            </a:pPr>
            <a:r>
              <a:rPr lang="es-MX" dirty="0">
                <a:latin typeface="Montserrat" panose="00000500000000000000" pitchFamily="50" charset="0"/>
              </a:rPr>
              <a:t>Es importante mencionar que requisitar correctamente el </a:t>
            </a:r>
            <a:r>
              <a:rPr lang="es-MX" b="1" dirty="0">
                <a:latin typeface="Montserrat" panose="00000500000000000000" pitchFamily="50" charset="0"/>
              </a:rPr>
              <a:t>Acuerdo del Plan de Evaluación</a:t>
            </a:r>
            <a:r>
              <a:rPr lang="es-MX" dirty="0">
                <a:latin typeface="Montserrat" panose="00000500000000000000" pitchFamily="50" charset="0"/>
              </a:rPr>
              <a:t> nos ayuda a conservar la calidad y transparencia del proceso de evaluación en este caso a distancia.</a:t>
            </a:r>
          </a:p>
          <a:p>
            <a:pPr algn="just">
              <a:lnSpc>
                <a:spcPct val="150000"/>
              </a:lnSpc>
            </a:pPr>
            <a:endParaRPr lang="es-MX" dirty="0">
              <a:latin typeface="Montserrat" panose="00000500000000000000" pitchFamily="50" charset="0"/>
            </a:endParaRPr>
          </a:p>
          <a:p>
            <a:pPr algn="just">
              <a:lnSpc>
                <a:spcPct val="150000"/>
              </a:lnSpc>
            </a:pPr>
            <a:r>
              <a:rPr lang="es-MX" dirty="0">
                <a:latin typeface="Montserrat" panose="00000500000000000000" pitchFamily="50" charset="0"/>
              </a:rPr>
              <a:t>El evaluador durante la comunicación con el candidato (s) no deberá dejar dudas respecto del proceso de evaluación, así como de los aspectos técnicos a cubrir para una buena conclusión del proceso.</a:t>
            </a:r>
          </a:p>
          <a:p>
            <a:pPr algn="just">
              <a:lnSpc>
                <a:spcPct val="150000"/>
              </a:lnSpc>
            </a:pPr>
            <a:endParaRPr lang="es-MX" dirty="0">
              <a:latin typeface="Montserrat" panose="00000500000000000000" pitchFamily="50" charset="0"/>
            </a:endParaRPr>
          </a:p>
          <a:p>
            <a:pPr algn="just">
              <a:lnSpc>
                <a:spcPct val="150000"/>
              </a:lnSpc>
            </a:pPr>
            <a:r>
              <a:rPr lang="es-MX" dirty="0">
                <a:latin typeface="Montserrat" panose="00000500000000000000" pitchFamily="50" charset="0"/>
              </a:rPr>
              <a:t>En general el llenado del Plan de Evaluación se realizará como comúnmente se realiza, exceptuando la consideración de los aspectos antes mencionados.</a:t>
            </a:r>
          </a:p>
        </p:txBody>
      </p:sp>
      <p:sp>
        <p:nvSpPr>
          <p:cNvPr id="4" name="Rectángulo: esquinas redondeadas 3">
            <a:extLst>
              <a:ext uri="{FF2B5EF4-FFF2-40B4-BE49-F238E27FC236}">
                <a16:creationId xmlns:a16="http://schemas.microsoft.com/office/drawing/2014/main" id="{EB092CB1-60B6-403A-BAC5-29FC6F46F56E}"/>
              </a:ext>
            </a:extLst>
          </p:cNvPr>
          <p:cNvSpPr/>
          <p:nvPr/>
        </p:nvSpPr>
        <p:spPr>
          <a:xfrm>
            <a:off x="-1505" y="67235"/>
            <a:ext cx="1800000" cy="6723529"/>
          </a:xfrm>
          <a:prstGeom prst="roundRect">
            <a:avLst>
              <a:gd name="adj" fmla="val 7671"/>
            </a:avLst>
          </a:prstGeom>
          <a:solidFill>
            <a:srgbClr val="FF3300"/>
          </a:solidFill>
          <a:ln/>
        </p:spPr>
        <p:style>
          <a:lnRef idx="0">
            <a:schemeClr val="accent4"/>
          </a:lnRef>
          <a:fillRef idx="3">
            <a:schemeClr val="accent4"/>
          </a:fillRef>
          <a:effectRef idx="3">
            <a:schemeClr val="accent4"/>
          </a:effectRef>
          <a:fontRef idx="minor">
            <a:schemeClr val="lt1"/>
          </a:fontRef>
        </p:style>
        <p:txBody>
          <a:bodyPr rtlCol="0" anchor="ctr"/>
          <a:lstStyle/>
          <a:p>
            <a:pPr algn="r"/>
            <a:endParaRPr lang="es-MX" sz="1400">
              <a:ln w="0"/>
              <a:solidFill>
                <a:schemeClr val="tx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5" name="Rectángulo: esquinas redondeadas 4">
            <a:extLst>
              <a:ext uri="{FF2B5EF4-FFF2-40B4-BE49-F238E27FC236}">
                <a16:creationId xmlns:a16="http://schemas.microsoft.com/office/drawing/2014/main" id="{DEA97864-315D-402F-A8E0-ABFA2FC3079E}"/>
              </a:ext>
            </a:extLst>
          </p:cNvPr>
          <p:cNvSpPr>
            <a:spLocks noChangeAspect="1"/>
          </p:cNvSpPr>
          <p:nvPr/>
        </p:nvSpPr>
        <p:spPr>
          <a:xfrm>
            <a:off x="96403" y="159014"/>
            <a:ext cx="612000" cy="612000"/>
          </a:xfrm>
          <a:prstGeom prst="roundRect">
            <a:avLst>
              <a:gd name="adj" fmla="val 20745"/>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500" b="1" dirty="0">
                <a:ln w="0"/>
                <a:solidFill>
                  <a:srgbClr val="FF3300"/>
                </a:solidFill>
                <a:effectLst>
                  <a:outerShdw blurRad="38100" dist="19050" dir="2700000" algn="tl" rotWithShape="0">
                    <a:schemeClr val="dk1">
                      <a:alpha val="40000"/>
                    </a:schemeClr>
                  </a:outerShdw>
                </a:effectLst>
                <a:latin typeface="Montserrat" panose="00000500000000000000" pitchFamily="50" charset="0"/>
              </a:rPr>
              <a:t>2</a:t>
            </a:r>
          </a:p>
        </p:txBody>
      </p:sp>
      <p:sp>
        <p:nvSpPr>
          <p:cNvPr id="6" name="CuadroTexto 5">
            <a:extLst>
              <a:ext uri="{FF2B5EF4-FFF2-40B4-BE49-F238E27FC236}">
                <a16:creationId xmlns:a16="http://schemas.microsoft.com/office/drawing/2014/main" id="{04BE9CE9-25A4-4EAC-9FD5-1CD2FC96946E}"/>
              </a:ext>
            </a:extLst>
          </p:cNvPr>
          <p:cNvSpPr txBox="1"/>
          <p:nvPr/>
        </p:nvSpPr>
        <p:spPr>
          <a:xfrm rot="16200000">
            <a:off x="-2173002" y="2828835"/>
            <a:ext cx="6723531" cy="1200329"/>
          </a:xfrm>
          <a:prstGeom prst="rect">
            <a:avLst/>
          </a:prstGeom>
          <a:noFill/>
        </p:spPr>
        <p:txBody>
          <a:bodyPr wrap="square" rtlCol="0">
            <a:spAutoFit/>
          </a:bodyPr>
          <a:lstStyle/>
          <a:p>
            <a:pPr algn="ctr"/>
            <a:r>
              <a:rPr lang="es-MX" sz="3600" b="1" dirty="0">
                <a:solidFill>
                  <a:schemeClr val="bg1"/>
                </a:solidFill>
                <a:latin typeface="Montserrat" panose="00000500000000000000" pitchFamily="50" charset="0"/>
              </a:rPr>
              <a:t>A</a:t>
            </a:r>
            <a:r>
              <a:rPr lang="es-MX" sz="3600" dirty="0">
                <a:solidFill>
                  <a:schemeClr val="bg1"/>
                </a:solidFill>
                <a:latin typeface="Montserrat" panose="00000500000000000000" pitchFamily="50" charset="0"/>
              </a:rPr>
              <a:t>cuerdo del </a:t>
            </a:r>
            <a:r>
              <a:rPr lang="es-MX" sz="3600" b="1" dirty="0">
                <a:solidFill>
                  <a:schemeClr val="bg1"/>
                </a:solidFill>
                <a:latin typeface="Montserrat" panose="00000500000000000000" pitchFamily="50" charset="0"/>
              </a:rPr>
              <a:t>P</a:t>
            </a:r>
            <a:r>
              <a:rPr lang="es-MX" sz="3600" dirty="0">
                <a:solidFill>
                  <a:schemeClr val="bg1"/>
                </a:solidFill>
                <a:latin typeface="Montserrat" panose="00000500000000000000" pitchFamily="50" charset="0"/>
              </a:rPr>
              <a:t>lan de </a:t>
            </a:r>
            <a:r>
              <a:rPr lang="es-MX" sz="3600" b="1" dirty="0">
                <a:solidFill>
                  <a:schemeClr val="bg1"/>
                </a:solidFill>
                <a:latin typeface="Montserrat" panose="00000500000000000000" pitchFamily="50" charset="0"/>
              </a:rPr>
              <a:t>E</a:t>
            </a:r>
            <a:r>
              <a:rPr lang="es-MX" sz="3600" dirty="0">
                <a:solidFill>
                  <a:schemeClr val="bg1"/>
                </a:solidFill>
                <a:latin typeface="Montserrat" panose="00000500000000000000" pitchFamily="50" charset="0"/>
              </a:rPr>
              <a:t>valuación</a:t>
            </a:r>
          </a:p>
        </p:txBody>
      </p:sp>
    </p:spTree>
    <p:extLst>
      <p:ext uri="{BB962C8B-B14F-4D97-AF65-F5344CB8AC3E}">
        <p14:creationId xmlns:p14="http://schemas.microsoft.com/office/powerpoint/2010/main" val="9782918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500" fill="hold"/>
                                        <p:tgtEl>
                                          <p:spTgt spid="6"/>
                                        </p:tgtEl>
                                        <p:attrNameLst>
                                          <p:attrName>ppt_x</p:attrName>
                                        </p:attrNameLst>
                                      </p:cBhvr>
                                      <p:tavLst>
                                        <p:tav tm="0">
                                          <p:val>
                                            <p:strVal val="0-#ppt_w/2"/>
                                          </p:val>
                                        </p:tav>
                                        <p:tav tm="100000">
                                          <p:val>
                                            <p:strVal val="#ppt_x"/>
                                          </p:val>
                                        </p:tav>
                                      </p:tavLst>
                                    </p:anim>
                                    <p:anim calcmode="lin" valueType="num">
                                      <p:cBhvr additive="base">
                                        <p:cTn id="8" dur="3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1661</Words>
  <Application>Microsoft Office PowerPoint</Application>
  <PresentationFormat>Panorámica</PresentationFormat>
  <Paragraphs>148</Paragraphs>
  <Slides>18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Century Gothic</vt:lpstr>
      <vt:lpstr>Montserrat</vt:lpstr>
      <vt:lpstr>Wingdings</vt:lpstr>
      <vt:lpstr>Tema de Office</vt:lpstr>
      <vt:lpstr>   Proceso de evaluación a distancia</vt:lpstr>
      <vt:lpstr>Presentación de PowerPoint</vt:lpstr>
      <vt:lpstr>Presentación de PowerPoint</vt:lpstr>
      <vt:lpstr>Requisitos técnicos para la evaluación a distancia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Proceso de evaluación a distancia</dc:title>
  <dc:creator>Ernesto Hernandez Gallardo</dc:creator>
  <cp:lastModifiedBy>Conalep</cp:lastModifiedBy>
  <cp:revision>99</cp:revision>
  <dcterms:created xsi:type="dcterms:W3CDTF">2020-07-18T11:59:20Z</dcterms:created>
  <dcterms:modified xsi:type="dcterms:W3CDTF">2022-03-11T16:32:54Z</dcterms:modified>
</cp:coreProperties>
</file>